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sldIdLst>
    <p:sldId id="277" r:id="rId2"/>
    <p:sldId id="278" r:id="rId3"/>
    <p:sldId id="279" r:id="rId4"/>
    <p:sldId id="280" r:id="rId5"/>
    <p:sldId id="287" r:id="rId6"/>
    <p:sldId id="283" r:id="rId7"/>
    <p:sldId id="285" r:id="rId8"/>
    <p:sldId id="28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89866" autoAdjust="0"/>
  </p:normalViewPr>
  <p:slideViewPr>
    <p:cSldViewPr>
      <p:cViewPr varScale="1">
        <p:scale>
          <a:sx n="67" d="100"/>
          <a:sy n="67" d="100"/>
        </p:scale>
        <p:origin x="157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2669795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extLst>
      <p:ext uri="{BB962C8B-B14F-4D97-AF65-F5344CB8AC3E}">
        <p14:creationId xmlns:p14="http://schemas.microsoft.com/office/powerpoint/2010/main" val="3738284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11/14/2013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11/14/2013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11/14/2013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11/14/2013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11/14/2013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11/14/2013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11/14/2013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11/14/2013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XqWig2WARb0" TargetMode="External"/><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3568" y="2996952"/>
            <a:ext cx="6552728" cy="1951856"/>
          </a:xfrm>
        </p:spPr>
        <p:txBody>
          <a:bodyPr>
            <a:noAutofit/>
          </a:bodyPr>
          <a:lstStyle/>
          <a:p>
            <a:pPr algn="l"/>
            <a:r>
              <a:rPr lang="en-US" sz="3200" b="0" dirty="0" smtClean="0">
                <a:latin typeface="+mj-lt"/>
              </a:rPr>
              <a:t>	Introduction </a:t>
            </a:r>
            <a:r>
              <a:rPr lang="en-US" sz="3200" b="0" dirty="0">
                <a:latin typeface="+mj-lt"/>
              </a:rPr>
              <a:t>to Advertising</a:t>
            </a:r>
            <a:br>
              <a:rPr lang="en-US" sz="3200" b="0" dirty="0">
                <a:latin typeface="+mj-lt"/>
              </a:rPr>
            </a:br>
            <a:r>
              <a:rPr lang="en-US" sz="3200" b="0" dirty="0" smtClean="0">
                <a:latin typeface="+mj-lt"/>
              </a:rPr>
              <a:t>	 Assignment </a:t>
            </a:r>
            <a:r>
              <a:rPr lang="en-US" sz="3200" b="0" dirty="0">
                <a:latin typeface="+mj-lt"/>
              </a:rPr>
              <a:t>1 (Individual):</a:t>
            </a:r>
            <a:br>
              <a:rPr lang="en-US" sz="3200" b="0" dirty="0">
                <a:latin typeface="+mj-lt"/>
              </a:rPr>
            </a:br>
            <a:r>
              <a:rPr lang="en-US" sz="3200" b="0" dirty="0" smtClean="0">
                <a:latin typeface="+mj-lt"/>
              </a:rPr>
              <a:t>    	      News </a:t>
            </a:r>
            <a:r>
              <a:rPr lang="en-US" sz="3200" b="0" dirty="0">
                <a:latin typeface="+mj-lt"/>
              </a:rPr>
              <a:t>of the </a:t>
            </a:r>
            <a:r>
              <a:rPr lang="en-US" sz="3200" b="0" dirty="0" smtClean="0">
                <a:latin typeface="+mj-lt"/>
              </a:rPr>
              <a:t>Week</a:t>
            </a:r>
            <a:br>
              <a:rPr lang="en-US" sz="3200" b="0" dirty="0" smtClean="0">
                <a:latin typeface="+mj-lt"/>
              </a:rPr>
            </a:br>
            <a:r>
              <a:rPr lang="en-US" sz="3200" b="0" dirty="0" smtClean="0">
                <a:latin typeface="+mj-lt"/>
              </a:rPr>
              <a:t>		 </a:t>
            </a:r>
            <a:r>
              <a:rPr lang="en-US" sz="2200" b="0" dirty="0" smtClean="0">
                <a:latin typeface="+mj-lt"/>
              </a:rPr>
              <a:t>By Patrick Obisp</a:t>
            </a:r>
            <a:r>
              <a:rPr lang="en-US" sz="2200" b="0" dirty="0">
                <a:latin typeface="+mj-lt"/>
              </a:rPr>
              <a:t>o</a:t>
            </a:r>
            <a:endParaRPr lang="en-US" sz="3200" b="0" dirty="0">
              <a:latin typeface="+mj-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276872"/>
            <a:ext cx="3312368" cy="1257548"/>
          </a:xfrm>
        </p:spPr>
        <p:txBody>
          <a:bodyPr>
            <a:noAutofit/>
          </a:bodyPr>
          <a:lstStyle/>
          <a:p>
            <a:r>
              <a:rPr lang="en-US" sz="2400" b="0" i="1" dirty="0"/>
              <a:t>“John Lewis Christmas advert breaks records after premiere weekend”</a:t>
            </a:r>
            <a:endParaRPr lang="en-IE" sz="2400" b="0" i="1" dirty="0"/>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811602" y="908720"/>
            <a:ext cx="5245038" cy="3775714"/>
          </a:xfrm>
        </p:spPr>
      </p:pic>
      <p:sp>
        <p:nvSpPr>
          <p:cNvPr id="7" name="Rectangle 6"/>
          <p:cNvSpPr/>
          <p:nvPr/>
        </p:nvSpPr>
        <p:spPr>
          <a:xfrm>
            <a:off x="3779912" y="5797551"/>
            <a:ext cx="4968552" cy="646331"/>
          </a:xfrm>
          <a:prstGeom prst="rect">
            <a:avLst/>
          </a:prstGeom>
        </p:spPr>
        <p:txBody>
          <a:bodyPr wrap="square">
            <a:spAutoFit/>
          </a:bodyPr>
          <a:lstStyle/>
          <a:p>
            <a:r>
              <a:rPr lang="en-IE" dirty="0">
                <a:hlinkClick r:id="rId3"/>
              </a:rPr>
              <a:t>http://</a:t>
            </a:r>
            <a:r>
              <a:rPr lang="en-IE" dirty="0" smtClean="0">
                <a:hlinkClick r:id="rId3"/>
              </a:rPr>
              <a:t>www.youtube.com/watch?v=XqWig2WARb0</a:t>
            </a:r>
            <a:endParaRPr lang="en-IE" dirty="0" smtClean="0"/>
          </a:p>
          <a:p>
            <a:endParaRPr lang="en-IE" dirty="0"/>
          </a:p>
        </p:txBody>
      </p:sp>
    </p:spTree>
    <p:extLst>
      <p:ext uri="{BB962C8B-B14F-4D97-AF65-F5344CB8AC3E}">
        <p14:creationId xmlns:p14="http://schemas.microsoft.com/office/powerpoint/2010/main" val="1113043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36" y="188640"/>
            <a:ext cx="8880544" cy="5616624"/>
          </a:xfrm>
        </p:spPr>
        <p:txBody>
          <a:bodyPr>
            <a:noAutofit/>
          </a:bodyPr>
          <a:lstStyle/>
          <a:p>
            <a:r>
              <a:rPr lang="en-US" sz="2200" dirty="0"/>
              <a:t>The advertisement is an animated tale </a:t>
            </a:r>
            <a:r>
              <a:rPr lang="en-US" sz="2200" dirty="0" smtClean="0"/>
              <a:t>which was inspired </a:t>
            </a:r>
            <a:r>
              <a:rPr lang="en-US" sz="2200" dirty="0"/>
              <a:t>by Disney. </a:t>
            </a:r>
          </a:p>
          <a:p>
            <a:r>
              <a:rPr lang="en-US" sz="2200" dirty="0"/>
              <a:t>It has proven to be more successful than the last year’s Christmas ad.</a:t>
            </a:r>
          </a:p>
          <a:p>
            <a:r>
              <a:rPr lang="en-US" sz="2200" dirty="0" smtClean="0"/>
              <a:t>This Christmas Ad has </a:t>
            </a:r>
            <a:r>
              <a:rPr lang="en-US" sz="2200" dirty="0"/>
              <a:t>garnered 4.7 million views on You Tube which was a big difference from last year of 3.7 million views since 2012.</a:t>
            </a:r>
          </a:p>
          <a:p>
            <a:r>
              <a:rPr lang="en-US" sz="2200" dirty="0" smtClean="0"/>
              <a:t>The </a:t>
            </a:r>
            <a:r>
              <a:rPr lang="en-US" sz="2200" dirty="0"/>
              <a:t>ad also had a massive 86,300 mentions on Twitter in its opening weekend which was an increase of 29% on last year’s advert according to We Are Social.</a:t>
            </a:r>
          </a:p>
          <a:p>
            <a:r>
              <a:rPr lang="en-US" sz="2200" dirty="0"/>
              <a:t>The other thing is that John Lewis garnered 7,ooo new followers on </a:t>
            </a:r>
            <a:r>
              <a:rPr lang="en-US" sz="2200" dirty="0" smtClean="0"/>
              <a:t>Twitter </a:t>
            </a:r>
            <a:r>
              <a:rPr lang="en-US" sz="2200" dirty="0"/>
              <a:t>and 12,000 new fans on Facebook.</a:t>
            </a:r>
          </a:p>
          <a:p>
            <a:r>
              <a:rPr lang="en-US" sz="2200" dirty="0"/>
              <a:t>According to Ed Kitchingman, John Lewis should be proud with the response and reactions of the public. The reputation, the marketing and clever use of social media has helped to create hype which in return made the advert a National event.</a:t>
            </a:r>
          </a:p>
          <a:p>
            <a:endParaRPr lang="en-IE" sz="2400" dirty="0"/>
          </a:p>
        </p:txBody>
      </p:sp>
    </p:spTree>
    <p:extLst>
      <p:ext uri="{BB962C8B-B14F-4D97-AF65-F5344CB8AC3E}">
        <p14:creationId xmlns:p14="http://schemas.microsoft.com/office/powerpoint/2010/main" val="13400812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75" y="3140968"/>
            <a:ext cx="8981670" cy="1676400"/>
          </a:xfrm>
        </p:spPr>
        <p:txBody>
          <a:bodyPr>
            <a:normAutofit/>
          </a:bodyPr>
          <a:lstStyle/>
          <a:p>
            <a:r>
              <a:rPr lang="en-IE" sz="3200" dirty="0" smtClean="0"/>
              <a:t>“Apple TV on </a:t>
            </a:r>
            <a:r>
              <a:rPr lang="en-IE" sz="3200" dirty="0"/>
              <a:t>hold as focus shifts to </a:t>
            </a:r>
            <a:r>
              <a:rPr lang="en-IE" sz="3200" dirty="0" smtClean="0"/>
              <a:t>iWatch”</a:t>
            </a:r>
            <a:endParaRPr lang="en-IE" sz="3200"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23928" y="476672"/>
            <a:ext cx="4604783" cy="25648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23480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467544" y="764704"/>
            <a:ext cx="8272735" cy="5070447"/>
          </a:xfrm>
        </p:spPr>
        <p:txBody>
          <a:bodyPr/>
          <a:lstStyle/>
          <a:p>
            <a:r>
              <a:rPr lang="en-IE" dirty="0" smtClean="0"/>
              <a:t>The Apple TV, which will cost between $1,500 to $2,500, is now being put back its release until 2015 as the company focuses more on the iWatch and other wearable devices. Apple has postponed the release date due to the fact that consumers do not change their television sets often and they want to make sure the Apple TV is beyond </a:t>
            </a:r>
            <a:r>
              <a:rPr lang="en-IE" dirty="0"/>
              <a:t>expectation. They are also trying to capture its target </a:t>
            </a:r>
            <a:r>
              <a:rPr lang="en-IE" dirty="0" smtClean="0"/>
              <a:t>market. They want to make this particular smart TV to be unique and have contents that no smart TV have such as a la </a:t>
            </a:r>
            <a:r>
              <a:rPr lang="en-IE" smtClean="0"/>
              <a:t>carte pay-tv </a:t>
            </a:r>
            <a:r>
              <a:rPr lang="en-IE" dirty="0" smtClean="0"/>
              <a:t>channel. Therefore Apple is doing something new which is the iWatch. As of this year more than 50 employees are now working on the iWatch and tackling the technical problems that the watch have or will have. </a:t>
            </a:r>
            <a:endParaRPr lang="en-US" dirty="0"/>
          </a:p>
        </p:txBody>
      </p:sp>
    </p:spTree>
    <p:extLst>
      <p:ext uri="{BB962C8B-B14F-4D97-AF65-F5344CB8AC3E}">
        <p14:creationId xmlns:p14="http://schemas.microsoft.com/office/powerpoint/2010/main" val="2311068325"/>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4149080"/>
            <a:ext cx="6731496" cy="1829728"/>
          </a:xfrm>
        </p:spPr>
        <p:txBody>
          <a:bodyPr>
            <a:normAutofit/>
          </a:bodyPr>
          <a:lstStyle/>
          <a:p>
            <a:r>
              <a:rPr lang="en-US" sz="2800" dirty="0" smtClean="0"/>
              <a:t>“Samsung </a:t>
            </a:r>
            <a:r>
              <a:rPr lang="en-US" sz="2800" dirty="0"/>
              <a:t>takes aim at Apple's tablet top </a:t>
            </a:r>
            <a:r>
              <a:rPr lang="en-US" sz="2800" dirty="0" smtClean="0"/>
              <a:t>spot”</a:t>
            </a:r>
            <a:endParaRPr lang="en-IE" sz="2800"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9725" y="1484784"/>
            <a:ext cx="3476185" cy="2427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7465001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568952" cy="5832648"/>
          </a:xfrm>
        </p:spPr>
        <p:txBody>
          <a:bodyPr>
            <a:normAutofit/>
          </a:bodyPr>
          <a:lstStyle/>
          <a:p>
            <a:pPr marL="0" indent="0">
              <a:buNone/>
            </a:pPr>
            <a:endParaRPr lang="en-IE" sz="2200" dirty="0" smtClean="0"/>
          </a:p>
          <a:p>
            <a:pPr marL="0" indent="0">
              <a:buNone/>
            </a:pPr>
            <a:endParaRPr lang="en-IE" sz="2200" dirty="0"/>
          </a:p>
          <a:p>
            <a:pPr marL="0" indent="0">
              <a:buNone/>
            </a:pPr>
            <a:r>
              <a:rPr lang="en-IE" sz="2200" dirty="0" smtClean="0"/>
              <a:t>According to JK Shin, the Samsung head of mobile, they are planning on selling 40 million tablets this year more than what they sold last year. JK Shin said that they are planning on to take Apple’s crown as the top tablet manufacturer in the world. Samsung is planning to be the “most beloved” mobile company. Apple has already sold 48.2 million iPads and it is predicted that they will have solid sales because of the 2 new iPads. It was also predicted that the number of units that will be sold at the end of the year is 72 million. Samsung is still on the rise. According to a research firm IHS, Samsung’s shares increased from 19.9% to 22.2% while Apple decreased from 33.5% last year to 29.7% of the tablet market this year. </a:t>
            </a:r>
            <a:endParaRPr lang="en-IE" sz="2200" dirty="0"/>
          </a:p>
        </p:txBody>
      </p:sp>
    </p:spTree>
    <p:extLst>
      <p:ext uri="{BB962C8B-B14F-4D97-AF65-F5344CB8AC3E}">
        <p14:creationId xmlns:p14="http://schemas.microsoft.com/office/powerpoint/2010/main" val="2929718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3672408" cy="720080"/>
          </a:xfrm>
        </p:spPr>
        <p:txBody>
          <a:bodyPr>
            <a:normAutofit/>
          </a:bodyPr>
          <a:lstStyle/>
          <a:p>
            <a:r>
              <a:rPr lang="en-IE" sz="2400" b="1" dirty="0" smtClean="0"/>
              <a:t>SOURCES</a:t>
            </a:r>
            <a:endParaRPr lang="en-IE" sz="2400" b="1" dirty="0"/>
          </a:p>
        </p:txBody>
      </p:sp>
      <p:sp>
        <p:nvSpPr>
          <p:cNvPr id="4" name="Content Placeholder 3"/>
          <p:cNvSpPr>
            <a:spLocks noGrp="1"/>
          </p:cNvSpPr>
          <p:nvPr>
            <p:ph idx="1"/>
          </p:nvPr>
        </p:nvSpPr>
        <p:spPr>
          <a:xfrm>
            <a:off x="251520" y="1124744"/>
            <a:ext cx="8229600" cy="4525963"/>
          </a:xfrm>
        </p:spPr>
        <p:txBody>
          <a:bodyPr/>
          <a:lstStyle/>
          <a:p>
            <a:r>
              <a:rPr lang="en-IE" sz="2000" dirty="0" smtClean="0"/>
              <a:t>ARTICLE 1: http</a:t>
            </a:r>
            <a:r>
              <a:rPr lang="en-IE" sz="2000" dirty="0"/>
              <a:t>://metro.co.uk/2013/11/12/has-it-already-won-the-festive-ad-war-john-lewis-christmas-advert-breaks-records-after-premiere-weekend-4183948</a:t>
            </a:r>
            <a:r>
              <a:rPr lang="en-IE" sz="2000" dirty="0" smtClean="0"/>
              <a:t>/</a:t>
            </a:r>
          </a:p>
          <a:p>
            <a:endParaRPr lang="en-IE" sz="2000" dirty="0" smtClean="0"/>
          </a:p>
          <a:p>
            <a:endParaRPr lang="en-IE" sz="2000" dirty="0" smtClean="0"/>
          </a:p>
          <a:p>
            <a:r>
              <a:rPr lang="en-IE" sz="2000" dirty="0" smtClean="0"/>
              <a:t>ARTICLE 2: http</a:t>
            </a:r>
            <a:r>
              <a:rPr lang="en-IE" sz="2000" dirty="0"/>
              <a:t>://</a:t>
            </a:r>
            <a:r>
              <a:rPr lang="en-IE" sz="2000" dirty="0" smtClean="0"/>
              <a:t>www.cnet.com.au/samsung-takes-aim-at-apples-tablet-top-spot-339345896.htm</a:t>
            </a:r>
          </a:p>
          <a:p>
            <a:endParaRPr lang="en-IE" sz="2000" dirty="0" smtClean="0"/>
          </a:p>
          <a:p>
            <a:endParaRPr lang="en-IE" sz="2000" dirty="0" smtClean="0"/>
          </a:p>
          <a:p>
            <a:r>
              <a:rPr lang="en-IE" sz="2000" dirty="0" smtClean="0"/>
              <a:t>ARTICLE 3: http</a:t>
            </a:r>
            <a:r>
              <a:rPr lang="en-IE" sz="2000" dirty="0"/>
              <a:t>://</a:t>
            </a:r>
            <a:r>
              <a:rPr lang="en-IE" sz="2000" dirty="0" smtClean="0"/>
              <a:t>www.independent.ie/business/apple-tv-on-hold-as-focus-shifts-to-iwatch-29751068.html</a:t>
            </a:r>
          </a:p>
          <a:p>
            <a:endParaRPr lang="en-IE" dirty="0"/>
          </a:p>
        </p:txBody>
      </p:sp>
    </p:spTree>
    <p:extLst>
      <p:ext uri="{BB962C8B-B14F-4D97-AF65-F5344CB8AC3E}">
        <p14:creationId xmlns:p14="http://schemas.microsoft.com/office/powerpoint/2010/main" val="2903412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000"/>
                                        <p:tgtEl>
                                          <p:spTgt spid="4">
                                            <p:txEl>
                                              <p:pRg st="3" end="3"/>
                                            </p:txEl>
                                          </p:spTgt>
                                        </p:tgtEl>
                                      </p:cBhvr>
                                    </p:animEffect>
                                    <p:anim calcmode="lin" valueType="num">
                                      <p:cBhvr>
                                        <p:cTn id="2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1000"/>
                                        <p:tgtEl>
                                          <p:spTgt spid="4">
                                            <p:txEl>
                                              <p:pRg st="6" end="6"/>
                                            </p:txEl>
                                          </p:spTgt>
                                        </p:tgtEl>
                                      </p:cBhvr>
                                    </p:animEffect>
                                    <p:anim calcmode="lin" valueType="num">
                                      <p:cBhvr>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498</Words>
  <Application>Microsoft Office PowerPoint</Application>
  <PresentationFormat>On-screen Show (4:3)</PresentationFormat>
  <Paragraphs>24</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Georgia</vt:lpstr>
      <vt:lpstr>Introducing PowerPoint 2010</vt:lpstr>
      <vt:lpstr> Introduction to Advertising   Assignment 1 (Individual):            News of the Week    By Patrick Obispo</vt:lpstr>
      <vt:lpstr>“John Lewis Christmas advert breaks records after premiere weekend”</vt:lpstr>
      <vt:lpstr>PowerPoint Presentation</vt:lpstr>
      <vt:lpstr>“Apple TV on hold as focus shifts to iWatch”</vt:lpstr>
      <vt:lpstr>PowerPoint Presentation</vt:lpstr>
      <vt:lpstr>“Samsung takes aim at Apple's tablet top spot”</vt:lpstr>
      <vt:lpstr>PowerPoint Presentation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2013-11-13T08:33:17Z</dcterms:created>
  <dcterms:modified xsi:type="dcterms:W3CDTF">2013-11-14T14:08:44Z</dcterms:modified>
</cp:coreProperties>
</file>