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71" r:id="rId3"/>
    <p:sldId id="277" r:id="rId4"/>
    <p:sldId id="260" r:id="rId5"/>
    <p:sldId id="279" r:id="rId6"/>
    <p:sldId id="265" r:id="rId7"/>
    <p:sldId id="278" r:id="rId8"/>
    <p:sldId id="269" r:id="rId9"/>
    <p:sldId id="270" r:id="rId10"/>
    <p:sldId id="268" r:id="rId11"/>
    <p:sldId id="272" r:id="rId12"/>
    <p:sldId id="258" r:id="rId13"/>
    <p:sldId id="273" r:id="rId14"/>
    <p:sldId id="274" r:id="rId15"/>
    <p:sldId id="275" r:id="rId16"/>
    <p:sldId id="276" r:id="rId17"/>
    <p:sldId id="280" r:id="rId18"/>
    <p:sldId id="259" r:id="rId19"/>
    <p:sldId id="283" r:id="rId20"/>
    <p:sldId id="282" r:id="rId21"/>
    <p:sldId id="284" r:id="rId22"/>
    <p:sldId id="266" r:id="rId23"/>
    <p:sldId id="281" r:id="rId24"/>
    <p:sldId id="285"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693" autoAdjust="0"/>
  </p:normalViewPr>
  <p:slideViewPr>
    <p:cSldViewPr>
      <p:cViewPr varScale="1">
        <p:scale>
          <a:sx n="53" d="100"/>
          <a:sy n="53" d="100"/>
        </p:scale>
        <p:origin x="-72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227AB4D-D547-42E0-9B89-EF7B1A7D69A0}" type="datetimeFigureOut">
              <a:rPr lang="en-US"/>
              <a:pPr>
                <a:defRPr/>
              </a:pPr>
              <a:t>9/25/2012</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IE"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9464D6F-0FD0-4A9D-8244-8BA0A8D80AA9}" type="slidenum">
              <a:rPr lang="en-IE"/>
              <a:pPr>
                <a:defRPr/>
              </a:pPr>
              <a:t>‹#›</a:t>
            </a:fld>
            <a:endParaRPr lang="en-I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businessweek.com/search/06brows2.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money.cnn.com/magazines/fortun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7F07E1F-82BC-413F-A5FD-9BC1008C7210}" type="slidenum">
              <a:rPr lang="en-US" smtClean="0">
                <a:latin typeface="Arial" pitchFamily="34" charset="0"/>
              </a:rPr>
              <a:pPr fontAlgn="base">
                <a:spcBef>
                  <a:spcPct val="0"/>
                </a:spcBef>
                <a:spcAft>
                  <a:spcPct val="0"/>
                </a:spcAft>
              </a:pPr>
              <a:t>3</a:t>
            </a:fld>
            <a:endParaRPr lang="en-US" smtClean="0">
              <a:latin typeface="Arial"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5845A3-88A4-493D-AC6B-765FCCB1157E}" type="slidenum">
              <a:rPr lang="en-US" smtClean="0"/>
              <a:pPr fontAlgn="base">
                <a:spcBef>
                  <a:spcPct val="0"/>
                </a:spcBef>
                <a:spcAft>
                  <a:spcPct val="0"/>
                </a:spcAft>
                <a:defRPr/>
              </a:pPr>
              <a:t>4</a:t>
            </a:fld>
            <a:endParaRPr lang="en-US" smtClean="0"/>
          </a:p>
        </p:txBody>
      </p:sp>
      <p:sp>
        <p:nvSpPr>
          <p:cNvPr id="440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Describe a few of the types of IT services each business function might be receiving from IT</a:t>
            </a:r>
          </a:p>
          <a:p>
            <a:pPr lvl="1" eaLnBrk="1" hangingPunct="1">
              <a:spcBef>
                <a:spcPct val="0"/>
              </a:spcBef>
            </a:pPr>
            <a:r>
              <a:rPr lang="en-US" smtClean="0"/>
              <a:t>Customer service: click-to-talk, call scripting, auto answering, call centers</a:t>
            </a:r>
          </a:p>
          <a:p>
            <a:pPr lvl="1" eaLnBrk="1" hangingPunct="1">
              <a:spcBef>
                <a:spcPct val="0"/>
              </a:spcBef>
            </a:pPr>
            <a:r>
              <a:rPr lang="en-US" smtClean="0"/>
              <a:t>Finance: accounting packages, Sarbanes Oxley</a:t>
            </a:r>
          </a:p>
          <a:p>
            <a:pPr lvl="1" eaLnBrk="1" hangingPunct="1">
              <a:spcBef>
                <a:spcPct val="0"/>
              </a:spcBef>
            </a:pPr>
            <a:r>
              <a:rPr lang="en-US" smtClean="0"/>
              <a:t>Sales and marketing: campaign management, customer relationship management</a:t>
            </a:r>
          </a:p>
          <a:p>
            <a:pPr lvl="1" eaLnBrk="1" hangingPunct="1">
              <a:spcBef>
                <a:spcPct val="0"/>
              </a:spcBef>
            </a:pPr>
            <a:r>
              <a:rPr lang="en-US" smtClean="0"/>
              <a:t>Operations: supply chain management</a:t>
            </a:r>
          </a:p>
          <a:p>
            <a:pPr lvl="1" eaLnBrk="1" hangingPunct="1">
              <a:spcBef>
                <a:spcPct val="0"/>
              </a:spcBef>
            </a:pPr>
            <a:r>
              <a:rPr lang="en-US" smtClean="0"/>
              <a:t>Human resources: software to track employees at risk of leaving</a:t>
            </a:r>
          </a:p>
          <a:p>
            <a:pPr eaLnBrk="1" hangingPunct="1">
              <a:spcBef>
                <a:spcPct val="0"/>
              </a:spcBef>
            </a:pPr>
            <a:endParaRPr lang="en-US" smtClean="0"/>
          </a:p>
          <a:p>
            <a:pPr eaLnBrk="1" hangingPunct="1">
              <a:spcBef>
                <a:spcPct val="0"/>
              </a:spcBef>
            </a:pPr>
            <a:r>
              <a:rPr lang="en-US" b="1" smtClean="0"/>
              <a:t>CLASSROOM EXERCISE</a:t>
            </a:r>
            <a:endParaRPr lang="en-US" smtClean="0"/>
          </a:p>
          <a:p>
            <a:pPr eaLnBrk="1" hangingPunct="1">
              <a:spcBef>
                <a:spcPct val="0"/>
              </a:spcBef>
            </a:pPr>
            <a:r>
              <a:rPr lang="en-US" b="1" smtClean="0"/>
              <a:t>Metrics on Business Magazines</a:t>
            </a:r>
            <a:endParaRPr lang="en-US" smtClean="0"/>
          </a:p>
          <a:p>
            <a:pPr eaLnBrk="1" hangingPunct="1">
              <a:spcBef>
                <a:spcPct val="0"/>
              </a:spcBef>
            </a:pPr>
            <a:r>
              <a:rPr lang="en-US" smtClean="0"/>
              <a:t>Running metrics on current business magazines is an excellent way to demonstrate how much technology is everywhere in business.  There are so many articles where you can run metrics to see how relevant IT is in the working world from Fortune 100 companies, to Top 100 Companies to Launch a Career, to Hot Growth Markets.  Just pick a current article and run the metrics comparing IT to marketing, HR, accounting, etc. and prove how hot IT is in the business environment.</a:t>
            </a:r>
          </a:p>
          <a:p>
            <a:pPr eaLnBrk="1" hangingPunct="1">
              <a:spcBef>
                <a:spcPct val="0"/>
              </a:spcBef>
            </a:pPr>
            <a:r>
              <a:rPr lang="en-US" smtClean="0"/>
              <a:t>BusinessWeek resource</a:t>
            </a:r>
            <a:br>
              <a:rPr lang="en-US" smtClean="0"/>
            </a:br>
            <a:r>
              <a:rPr lang="en-US" u="sng" smtClean="0">
                <a:hlinkClick r:id="rId3"/>
              </a:rPr>
              <a:t>http://www.businessweek.com/search/06brows2.htm</a:t>
            </a:r>
            <a:r>
              <a:rPr lang="en-US" smtClean="0"/>
              <a:t> </a:t>
            </a:r>
          </a:p>
          <a:p>
            <a:pPr eaLnBrk="1" hangingPunct="1">
              <a:spcBef>
                <a:spcPct val="0"/>
              </a:spcBef>
            </a:pPr>
            <a:r>
              <a:rPr lang="en-US" smtClean="0"/>
              <a:t>Fortune resource - click on the Lists dropdown</a:t>
            </a:r>
            <a:br>
              <a:rPr lang="en-US" smtClean="0"/>
            </a:br>
            <a:r>
              <a:rPr lang="en-US" u="sng" smtClean="0">
                <a:hlinkClick r:id="rId4"/>
              </a:rPr>
              <a:t>http://money.cnn.com/magazines/fortune/</a:t>
            </a:r>
            <a:endParaRPr lang="en-US" smtClean="0"/>
          </a:p>
          <a:p>
            <a:pPr eaLnBrk="1" hangingPunct="1">
              <a:spcBef>
                <a:spcPct val="0"/>
              </a:spcBef>
            </a:pPr>
            <a:r>
              <a:rPr lang="en-US" smtClean="0"/>
              <a:t> </a:t>
            </a:r>
          </a:p>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7739AC-9771-418E-94DD-23F0B5A702FE}" type="slidenum">
              <a:rPr lang="en-US" smtClean="0"/>
              <a:pPr fontAlgn="base">
                <a:spcBef>
                  <a:spcPct val="0"/>
                </a:spcBef>
                <a:spcAft>
                  <a:spcPct val="0"/>
                </a:spcAft>
                <a:defRPr/>
              </a:pPr>
              <a:t>6</a:t>
            </a:fld>
            <a:endParaRPr lang="en-US" smtClean="0"/>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IT in and of itself is not useful unless the right people know how to use and manage it efficiently and effectively</a:t>
            </a:r>
          </a:p>
          <a:p>
            <a:pPr eaLnBrk="1" hangingPunct="1">
              <a:spcBef>
                <a:spcPct val="0"/>
              </a:spcBef>
            </a:pPr>
            <a:r>
              <a:rPr lang="en-US" smtClean="0"/>
              <a:t>People, information, and information technology (in that order of priority) are inextricably linked</a:t>
            </a:r>
          </a:p>
          <a:p>
            <a:pPr eaLnBrk="1" hangingPunct="1">
              <a:spcBef>
                <a:spcPct val="0"/>
              </a:spcBef>
            </a:pPr>
            <a:r>
              <a:rPr lang="en-US" smtClean="0"/>
              <a:t>If one fails, they all fail</a:t>
            </a:r>
          </a:p>
          <a:p>
            <a:pPr eaLnBrk="1" hangingPunct="1">
              <a:spcBef>
                <a:spcPct val="0"/>
              </a:spcBef>
            </a:pPr>
            <a:r>
              <a:rPr lang="en-US" smtClean="0"/>
              <a:t>What is one of the most important assets in an organization?</a:t>
            </a:r>
          </a:p>
          <a:p>
            <a:pPr lvl="1" eaLnBrk="1" hangingPunct="1">
              <a:spcBef>
                <a:spcPct val="0"/>
              </a:spcBef>
            </a:pPr>
            <a:r>
              <a:rPr lang="en-US" smtClean="0"/>
              <a:t>Information is one of the most important assets in an organization, and the primary way that people get information is through information technology</a:t>
            </a:r>
          </a:p>
          <a:p>
            <a:pPr eaLnBrk="1" hangingPunct="1">
              <a:spcBef>
                <a:spcPct val="0"/>
              </a:spcBef>
            </a:pPr>
            <a:r>
              <a:rPr lang="en-US" smtClean="0"/>
              <a:t>Without databases and spreadsheets how would managers gather, correlate, and analyze information? </a:t>
            </a:r>
          </a:p>
          <a:p>
            <a:pPr lvl="1" eaLnBrk="1" hangingPunct="1">
              <a:spcBef>
                <a:spcPct val="0"/>
              </a:spcBef>
            </a:pPr>
            <a:r>
              <a:rPr lang="en-US" smtClean="0"/>
              <a:t>Manually</a:t>
            </a:r>
          </a:p>
          <a:p>
            <a:pPr lvl="1" eaLnBrk="1" hangingPunct="1">
              <a:spcBef>
                <a:spcPct val="0"/>
              </a:spcBef>
            </a:pPr>
            <a:r>
              <a:rPr lang="en-US" smtClean="0"/>
              <a:t>Performing these tasks manually, or by hand, is extremely time consuming</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29B7D6-21CB-4153-AA5D-27E510AA115D}" type="slidenum">
              <a:rPr lang="en-US" smtClean="0">
                <a:latin typeface="Arial" pitchFamily="34" charset="0"/>
              </a:rPr>
              <a:pPr fontAlgn="base">
                <a:spcBef>
                  <a:spcPct val="0"/>
                </a:spcBef>
                <a:spcAft>
                  <a:spcPct val="0"/>
                </a:spcAft>
              </a:pPr>
              <a:t>7</a:t>
            </a:fld>
            <a:endParaRPr lang="en-US" smtClean="0">
              <a:latin typeface="Arial" pitchFamily="34"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Examples of business processes:  record purchases, track inventory, pay employees, etc.  Business would stop without such IS.</a:t>
            </a:r>
          </a:p>
          <a:p>
            <a:pPr eaLnBrk="1" hangingPunct="1">
              <a:spcBef>
                <a:spcPct val="0"/>
              </a:spcBef>
            </a:pPr>
            <a:r>
              <a:rPr lang="en-US" smtClean="0">
                <a:latin typeface="Arial" pitchFamily="34" charset="0"/>
              </a:rPr>
              <a:t>Examples of decision making:  what lines of merchandise need to be added, what kind of investment required.</a:t>
            </a:r>
          </a:p>
          <a:p>
            <a:pPr eaLnBrk="1" hangingPunct="1">
              <a:spcBef>
                <a:spcPct val="0"/>
              </a:spcBef>
            </a:pPr>
            <a:r>
              <a:rPr lang="en-US" smtClean="0">
                <a:latin typeface="Arial" pitchFamily="34" charset="0"/>
              </a:rPr>
              <a:t>Examples of competitive advantage:  put kiosk in store to connect to e-commerce website.  Help gain advantage over competitor without such a kiosk.</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6A7316A-0559-4011-9C55-01C76299167B}" type="slidenum">
              <a:rPr lang="en-US" smtClean="0">
                <a:latin typeface="Times New Roman" pitchFamily="18" charset="0"/>
              </a:rPr>
              <a:pPr fontAlgn="base">
                <a:spcBef>
                  <a:spcPct val="0"/>
                </a:spcBef>
                <a:spcAft>
                  <a:spcPct val="0"/>
                </a:spcAft>
              </a:pPr>
              <a:t>8</a:t>
            </a:fld>
            <a:endParaRPr lang="en-US" smtClean="0">
              <a:latin typeface="Times New Roman" pitchFamily="18"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71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rPr>
              <a:t>An information system is a collection of related things that work together to achieve a common goal.  The components collect, process or transform, and distribute data and information.</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Common examples of information systems include: ATMs, point of sale (POS) systems used by grocery checkout clerks; information systems used by airlines to make reservations or schedule flights; and the system you use at your university to register for classes.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6D05C76-981D-466D-BE32-22C2BABD30AA}" type="slidenum">
              <a:rPr lang="en-US" smtClean="0">
                <a:latin typeface="Times New Roman" pitchFamily="18" charset="0"/>
              </a:rPr>
              <a:pPr fontAlgn="base">
                <a:spcBef>
                  <a:spcPct val="0"/>
                </a:spcBef>
                <a:spcAft>
                  <a:spcPct val="0"/>
                </a:spcAft>
              </a:pPr>
              <a:t>9</a:t>
            </a:fld>
            <a:endParaRPr lang="en-US" smtClean="0">
              <a:latin typeface="Times New Roman" pitchFamily="18" charset="0"/>
            </a:endParaRPr>
          </a:p>
        </p:txBody>
      </p:sp>
      <p:sp>
        <p:nvSpPr>
          <p:cNvPr id="481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rPr>
              <a:t>The terms data &amp; information are often used interchangeably.  However, there is an important distinction:  information is value-added data.  Data is processed, organized or transformed to become information.</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Data are raw facts.  For example, if you write down your age &amp; grade on an English test  &amp; hand it to me, I see 2 numbers – raw data. However, if you include the average age and average test score for your class, the data would have some meaning to me as a teacher… it would become information. Interestingly, your name and grade – data to me- could very well be information to you.  In the context of your life or experiences, those 2 numbers alone would most likely have meaning.</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 Similarly, a grocery store manager would most likely find a list of every item sold today to be of little use – it is data.  However, the amount that the store’s total sales are over or under planned sales would be information.</a:t>
            </a:r>
          </a:p>
          <a:p>
            <a:pPr eaLnBrk="1" hangingPunct="1">
              <a:spcBef>
                <a:spcPct val="0"/>
              </a:spcBef>
            </a:pPr>
            <a:endParaRPr lang="en-US" smtClean="0">
              <a:latin typeface="Times New Roman" pitchFamily="18" charset="0"/>
            </a:endParaRPr>
          </a:p>
          <a:p>
            <a:pPr eaLnBrk="1" hangingPunct="1">
              <a:spcBef>
                <a:spcPct val="0"/>
              </a:spcBef>
            </a:pPr>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E" smtClean="0"/>
          </a:p>
        </p:txBody>
      </p:sp>
      <p:sp>
        <p:nvSpPr>
          <p:cNvPr id="4" name="Slide Number Placeholder 3"/>
          <p:cNvSpPr>
            <a:spLocks noGrp="1"/>
          </p:cNvSpPr>
          <p:nvPr>
            <p:ph type="sldNum" sz="quarter" idx="5"/>
          </p:nvPr>
        </p:nvSpPr>
        <p:spPr/>
        <p:txBody>
          <a:bodyPr/>
          <a:lstStyle/>
          <a:p>
            <a:pPr>
              <a:defRPr/>
            </a:pPr>
            <a:fld id="{1FB18DCB-71DA-4605-92FD-92047A5AB359}" type="slidenum">
              <a:rPr lang="en-IE" smtClean="0"/>
              <a:pPr>
                <a:defRPr/>
              </a:pPr>
              <a:t>20</a:t>
            </a:fld>
            <a:endParaRPr lang="en-I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E4180AF-8013-4EC0-B59A-BE08FD20127B}" type="slidenum">
              <a:rPr lang="en-US" smtClean="0">
                <a:latin typeface="Times New Roman" pitchFamily="18" charset="0"/>
              </a:rPr>
              <a:pPr fontAlgn="base">
                <a:spcBef>
                  <a:spcPct val="0"/>
                </a:spcBef>
                <a:spcAft>
                  <a:spcPct val="0"/>
                </a:spcAft>
              </a:pPr>
              <a:t>23</a:t>
            </a:fld>
            <a:endParaRPr lang="en-US" smtClean="0">
              <a:latin typeface="Times New Roman" pitchFamily="18"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8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Times New Roman" pitchFamily="18" charset="0"/>
              </a:rPr>
              <a:t>An information system is a collection of related things that work together to achieve a common goal.  The components collect, process or transform, and distribute data and information.</a:t>
            </a:r>
          </a:p>
          <a:p>
            <a:pPr eaLnBrk="1" hangingPunct="1">
              <a:spcBef>
                <a:spcPct val="0"/>
              </a:spcBef>
            </a:pPr>
            <a:endParaRPr lang="en-US" smtClean="0">
              <a:latin typeface="Times New Roman" pitchFamily="18" charset="0"/>
            </a:endParaRPr>
          </a:p>
          <a:p>
            <a:pPr eaLnBrk="1" hangingPunct="1">
              <a:spcBef>
                <a:spcPct val="0"/>
              </a:spcBef>
            </a:pPr>
            <a:r>
              <a:rPr lang="en-US" smtClean="0">
                <a:latin typeface="Times New Roman" pitchFamily="18" charset="0"/>
              </a:rPr>
              <a:t>Common examples of information systems include: ATMs, point of sale (POS) systems used by grocery checkout clerks; information systems used by airlines to make reservations or schedule flights; and the system you use at your university to register for classes.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lvl1pPr>
          </a:lstStyle>
          <a:p>
            <a:pPr>
              <a:defRPr/>
            </a:pPr>
            <a:fld id="{FA5D25D4-FC07-4783-882B-E40698E79D1E}" type="datetimeFigureOut">
              <a:rPr lang="en-US"/>
              <a:pPr>
                <a:defRPr/>
              </a:pPr>
              <a:t>9/25/2012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B2381D9-A2C3-4CF8-A400-006AC155AF2B}" type="slidenum">
              <a:rPr lang="en-IE"/>
              <a:pPr>
                <a:defRPr/>
              </a:pPr>
              <a:t>‹#›</a:t>
            </a:fld>
            <a:endParaRPr lang="en-IE"/>
          </a:p>
        </p:txBody>
      </p:sp>
    </p:spTree>
  </p:cSld>
  <p:clrMapOvr>
    <a:masterClrMapping/>
  </p:clrMapOvr>
  <p:transition spd="med">
    <p:cut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281E3F32-203D-4A21-A37F-391206A88C26}" type="datetimeFigureOut">
              <a:rPr lang="en-US"/>
              <a:pPr>
                <a:defRPr/>
              </a:pPr>
              <a:t>9/25/2012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04A44BDE-7DA0-48D6-86E3-65464C8EC7DC}" type="slidenum">
              <a:rPr lang="en-IE"/>
              <a:pPr>
                <a:defRPr/>
              </a:pPr>
              <a:t>‹#›</a:t>
            </a:fld>
            <a:endParaRPr lang="en-IE"/>
          </a:p>
        </p:txBody>
      </p:sp>
    </p:spTree>
  </p:cSld>
  <p:clrMapOvr>
    <a:masterClrMapping/>
  </p:clrMapOvr>
  <p:transition spd="med">
    <p:cut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436DF6DF-8C47-43E9-9185-5CD37D6377AF}" type="datetimeFigureOut">
              <a:rPr lang="en-US"/>
              <a:pPr>
                <a:defRPr/>
              </a:pPr>
              <a:t>9/25/2012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2D909D11-BCE3-45C1-8E37-44655553BA89}" type="slidenum">
              <a:rPr lang="en-IE"/>
              <a:pPr>
                <a:defRPr/>
              </a:pPr>
              <a:t>‹#›</a:t>
            </a:fld>
            <a:endParaRPr lang="en-IE"/>
          </a:p>
        </p:txBody>
      </p:sp>
    </p:spTree>
  </p:cSld>
  <p:clrMapOvr>
    <a:masterClrMapping/>
  </p:clrMapOvr>
  <p:transition spd="med">
    <p:cut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lvl1pPr>
          </a:lstStyle>
          <a:p>
            <a:pPr>
              <a:defRPr/>
            </a:pPr>
            <a:fld id="{22900380-0ED2-4303-A959-946DF349A230}" type="datetimeFigureOut">
              <a:rPr lang="en-US"/>
              <a:pPr>
                <a:defRPr/>
              </a:pPr>
              <a:t>9/25/2012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BF700900-1829-49D5-ABCD-C8DA16162C3F}" type="slidenum">
              <a:rPr lang="en-IE"/>
              <a:pPr>
                <a:defRPr/>
              </a:pPr>
              <a:t>‹#›</a:t>
            </a:fld>
            <a:endParaRPr lang="en-IE"/>
          </a:p>
        </p:txBody>
      </p:sp>
    </p:spTree>
  </p:cSld>
  <p:clrMapOvr>
    <a:masterClrMapping/>
  </p:clrMapOvr>
  <p:transition spd="med">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C1C9A1A-2FA1-43A6-9926-E86B8BAEB1CC}" type="datetimeFigureOut">
              <a:rPr lang="en-US"/>
              <a:pPr>
                <a:defRPr/>
              </a:pPr>
              <a:t>9/25/2012</a:t>
            </a:fld>
            <a:endParaRPr lang="en-IE"/>
          </a:p>
        </p:txBody>
      </p:sp>
      <p:sp>
        <p:nvSpPr>
          <p:cNvPr id="5" name="Footer Placeholder 4"/>
          <p:cNvSpPr>
            <a:spLocks noGrp="1"/>
          </p:cNvSpPr>
          <p:nvPr>
            <p:ph type="ftr" sz="quarter" idx="11"/>
          </p:nvPr>
        </p:nvSpPr>
        <p:spPr/>
        <p:txBody>
          <a:bodyPr/>
          <a:lstStyle>
            <a:lvl1pPr>
              <a:defRPr/>
            </a:lvl1pPr>
          </a:lstStyle>
          <a:p>
            <a:pPr>
              <a:defRPr/>
            </a:pPr>
            <a:endParaRPr lang="en-IE"/>
          </a:p>
        </p:txBody>
      </p:sp>
      <p:sp>
        <p:nvSpPr>
          <p:cNvPr id="6" name="Slide Number Placeholder 5"/>
          <p:cNvSpPr>
            <a:spLocks noGrp="1"/>
          </p:cNvSpPr>
          <p:nvPr>
            <p:ph type="sldNum" sz="quarter" idx="12"/>
          </p:nvPr>
        </p:nvSpPr>
        <p:spPr/>
        <p:txBody>
          <a:bodyPr/>
          <a:lstStyle>
            <a:lvl1pPr>
              <a:defRPr/>
            </a:lvl1pPr>
          </a:lstStyle>
          <a:p>
            <a:pPr>
              <a:defRPr/>
            </a:pPr>
            <a:fld id="{5407251D-077F-454C-BE2E-AEF920D23E20}" type="slidenum">
              <a:rPr lang="en-IE"/>
              <a:pPr>
                <a:defRPr/>
              </a:pPr>
              <a:t>‹#›</a:t>
            </a:fld>
            <a:endParaRPr lang="en-IE"/>
          </a:p>
        </p:txBody>
      </p:sp>
    </p:spTree>
  </p:cSld>
  <p:clrMapOvr>
    <a:masterClrMapping/>
  </p:clrMapOvr>
  <p:transition spd="med">
    <p:cut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3"/>
          <p:cNvSpPr>
            <a:spLocks noGrp="1"/>
          </p:cNvSpPr>
          <p:nvPr>
            <p:ph type="dt" sz="half" idx="10"/>
          </p:nvPr>
        </p:nvSpPr>
        <p:spPr/>
        <p:txBody>
          <a:bodyPr/>
          <a:lstStyle>
            <a:lvl1pPr>
              <a:defRPr/>
            </a:lvl1pPr>
          </a:lstStyle>
          <a:p>
            <a:pPr>
              <a:defRPr/>
            </a:pPr>
            <a:fld id="{DDA02CBB-4AA3-468A-8B07-11DBC77FD657}" type="datetimeFigureOut">
              <a:rPr lang="en-US"/>
              <a:pPr>
                <a:defRPr/>
              </a:pPr>
              <a:t>9/25/2012</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276CE037-0390-486F-B05E-D5E3FF689CF3}" type="slidenum">
              <a:rPr lang="en-IE"/>
              <a:pPr>
                <a:defRPr/>
              </a:pPr>
              <a:t>‹#›</a:t>
            </a:fld>
            <a:endParaRPr lang="en-IE"/>
          </a:p>
        </p:txBody>
      </p:sp>
    </p:spTree>
  </p:cSld>
  <p:clrMapOvr>
    <a:masterClrMapping/>
  </p:clrMapOvr>
  <p:transition spd="med">
    <p:cut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3"/>
          <p:cNvSpPr>
            <a:spLocks noGrp="1"/>
          </p:cNvSpPr>
          <p:nvPr>
            <p:ph type="dt" sz="half" idx="10"/>
          </p:nvPr>
        </p:nvSpPr>
        <p:spPr/>
        <p:txBody>
          <a:bodyPr/>
          <a:lstStyle>
            <a:lvl1pPr>
              <a:defRPr/>
            </a:lvl1pPr>
          </a:lstStyle>
          <a:p>
            <a:pPr>
              <a:defRPr/>
            </a:pPr>
            <a:fld id="{7B0DD34A-FDDE-4AE7-B55E-6AF28D26349F}" type="datetimeFigureOut">
              <a:rPr lang="en-US"/>
              <a:pPr>
                <a:defRPr/>
              </a:pPr>
              <a:t>9/25/2012</a:t>
            </a:fld>
            <a:endParaRPr lang="en-IE"/>
          </a:p>
        </p:txBody>
      </p:sp>
      <p:sp>
        <p:nvSpPr>
          <p:cNvPr id="8" name="Footer Placeholder 4"/>
          <p:cNvSpPr>
            <a:spLocks noGrp="1"/>
          </p:cNvSpPr>
          <p:nvPr>
            <p:ph type="ftr" sz="quarter" idx="11"/>
          </p:nvPr>
        </p:nvSpPr>
        <p:spPr/>
        <p:txBody>
          <a:bodyPr/>
          <a:lstStyle>
            <a:lvl1pPr>
              <a:defRPr/>
            </a:lvl1pPr>
          </a:lstStyle>
          <a:p>
            <a:pPr>
              <a:defRPr/>
            </a:pPr>
            <a:endParaRPr lang="en-IE"/>
          </a:p>
        </p:txBody>
      </p:sp>
      <p:sp>
        <p:nvSpPr>
          <p:cNvPr id="9" name="Slide Number Placeholder 5"/>
          <p:cNvSpPr>
            <a:spLocks noGrp="1"/>
          </p:cNvSpPr>
          <p:nvPr>
            <p:ph type="sldNum" sz="quarter" idx="12"/>
          </p:nvPr>
        </p:nvSpPr>
        <p:spPr/>
        <p:txBody>
          <a:bodyPr/>
          <a:lstStyle>
            <a:lvl1pPr>
              <a:defRPr/>
            </a:lvl1pPr>
          </a:lstStyle>
          <a:p>
            <a:pPr>
              <a:defRPr/>
            </a:pPr>
            <a:fld id="{F20727ED-1FF0-44EC-92AA-F8872A7208BC}" type="slidenum">
              <a:rPr lang="en-IE"/>
              <a:pPr>
                <a:defRPr/>
              </a:pPr>
              <a:t>‹#›</a:t>
            </a:fld>
            <a:endParaRPr lang="en-IE"/>
          </a:p>
        </p:txBody>
      </p:sp>
    </p:spTree>
  </p:cSld>
  <p:clrMapOvr>
    <a:masterClrMapping/>
  </p:clrMapOvr>
  <p:transition spd="med">
    <p:cut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3"/>
          <p:cNvSpPr>
            <a:spLocks noGrp="1"/>
          </p:cNvSpPr>
          <p:nvPr>
            <p:ph type="dt" sz="half" idx="10"/>
          </p:nvPr>
        </p:nvSpPr>
        <p:spPr/>
        <p:txBody>
          <a:bodyPr/>
          <a:lstStyle>
            <a:lvl1pPr>
              <a:defRPr/>
            </a:lvl1pPr>
          </a:lstStyle>
          <a:p>
            <a:pPr>
              <a:defRPr/>
            </a:pPr>
            <a:fld id="{5FEACBE3-CBF8-4871-82C4-1ADB21D7492B}" type="datetimeFigureOut">
              <a:rPr lang="en-US"/>
              <a:pPr>
                <a:defRPr/>
              </a:pPr>
              <a:t>9/25/2012</a:t>
            </a:fld>
            <a:endParaRPr lang="en-IE"/>
          </a:p>
        </p:txBody>
      </p:sp>
      <p:sp>
        <p:nvSpPr>
          <p:cNvPr id="4" name="Footer Placeholder 4"/>
          <p:cNvSpPr>
            <a:spLocks noGrp="1"/>
          </p:cNvSpPr>
          <p:nvPr>
            <p:ph type="ftr" sz="quarter" idx="11"/>
          </p:nvPr>
        </p:nvSpPr>
        <p:spPr/>
        <p:txBody>
          <a:bodyPr/>
          <a:lstStyle>
            <a:lvl1pPr>
              <a:defRPr/>
            </a:lvl1pPr>
          </a:lstStyle>
          <a:p>
            <a:pPr>
              <a:defRPr/>
            </a:pPr>
            <a:endParaRPr lang="en-IE"/>
          </a:p>
        </p:txBody>
      </p:sp>
      <p:sp>
        <p:nvSpPr>
          <p:cNvPr id="5" name="Slide Number Placeholder 5"/>
          <p:cNvSpPr>
            <a:spLocks noGrp="1"/>
          </p:cNvSpPr>
          <p:nvPr>
            <p:ph type="sldNum" sz="quarter" idx="12"/>
          </p:nvPr>
        </p:nvSpPr>
        <p:spPr/>
        <p:txBody>
          <a:bodyPr/>
          <a:lstStyle>
            <a:lvl1pPr>
              <a:defRPr/>
            </a:lvl1pPr>
          </a:lstStyle>
          <a:p>
            <a:pPr>
              <a:defRPr/>
            </a:pPr>
            <a:fld id="{3BAF2984-CD48-4933-8E0A-BBB127F2E017}" type="slidenum">
              <a:rPr lang="en-IE"/>
              <a:pPr>
                <a:defRPr/>
              </a:pPr>
              <a:t>‹#›</a:t>
            </a:fld>
            <a:endParaRPr lang="en-IE"/>
          </a:p>
        </p:txBody>
      </p:sp>
    </p:spTree>
  </p:cSld>
  <p:clrMapOvr>
    <a:masterClrMapping/>
  </p:clrMapOvr>
  <p:transition spd="med">
    <p:cut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3A6597-A7B3-4F02-8BCB-9DAE8D25CC4D}" type="datetimeFigureOut">
              <a:rPr lang="en-US"/>
              <a:pPr>
                <a:defRPr/>
              </a:pPr>
              <a:t>9/25/2012</a:t>
            </a:fld>
            <a:endParaRPr lang="en-IE"/>
          </a:p>
        </p:txBody>
      </p:sp>
      <p:sp>
        <p:nvSpPr>
          <p:cNvPr id="3" name="Footer Placeholder 4"/>
          <p:cNvSpPr>
            <a:spLocks noGrp="1"/>
          </p:cNvSpPr>
          <p:nvPr>
            <p:ph type="ftr" sz="quarter" idx="11"/>
          </p:nvPr>
        </p:nvSpPr>
        <p:spPr/>
        <p:txBody>
          <a:bodyPr/>
          <a:lstStyle>
            <a:lvl1pPr>
              <a:defRPr/>
            </a:lvl1pPr>
          </a:lstStyle>
          <a:p>
            <a:pPr>
              <a:defRPr/>
            </a:pPr>
            <a:endParaRPr lang="en-IE"/>
          </a:p>
        </p:txBody>
      </p:sp>
      <p:sp>
        <p:nvSpPr>
          <p:cNvPr id="4" name="Slide Number Placeholder 5"/>
          <p:cNvSpPr>
            <a:spLocks noGrp="1"/>
          </p:cNvSpPr>
          <p:nvPr>
            <p:ph type="sldNum" sz="quarter" idx="12"/>
          </p:nvPr>
        </p:nvSpPr>
        <p:spPr/>
        <p:txBody>
          <a:bodyPr/>
          <a:lstStyle>
            <a:lvl1pPr>
              <a:defRPr/>
            </a:lvl1pPr>
          </a:lstStyle>
          <a:p>
            <a:pPr>
              <a:defRPr/>
            </a:pPr>
            <a:fld id="{3FDBEABB-015F-473A-9E14-2050BDC0A6A1}" type="slidenum">
              <a:rPr lang="en-IE"/>
              <a:pPr>
                <a:defRPr/>
              </a:pPr>
              <a:t>‹#›</a:t>
            </a:fld>
            <a:endParaRPr lang="en-IE"/>
          </a:p>
        </p:txBody>
      </p:sp>
    </p:spTree>
  </p:cSld>
  <p:clrMapOvr>
    <a:masterClrMapping/>
  </p:clrMapOvr>
  <p:transition spd="med">
    <p:cut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F38BF8-6B14-48DD-8BA7-9D89B31C4596}" type="datetimeFigureOut">
              <a:rPr lang="en-US"/>
              <a:pPr>
                <a:defRPr/>
              </a:pPr>
              <a:t>9/25/2012</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929685B4-242F-4C30-A95C-A85234B9A58B}" type="slidenum">
              <a:rPr lang="en-IE"/>
              <a:pPr>
                <a:defRPr/>
              </a:pPr>
              <a:t>‹#›</a:t>
            </a:fld>
            <a:endParaRPr lang="en-IE"/>
          </a:p>
        </p:txBody>
      </p:sp>
    </p:spTree>
  </p:cSld>
  <p:clrMapOvr>
    <a:masterClrMapping/>
  </p:clrMapOvr>
  <p:transition spd="med">
    <p:cut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FDB0485-B900-408D-8EE3-5FDCCEEC39AB}" type="datetimeFigureOut">
              <a:rPr lang="en-US"/>
              <a:pPr>
                <a:defRPr/>
              </a:pPr>
              <a:t>9/25/2012</a:t>
            </a:fld>
            <a:endParaRPr lang="en-IE"/>
          </a:p>
        </p:txBody>
      </p:sp>
      <p:sp>
        <p:nvSpPr>
          <p:cNvPr id="6" name="Footer Placeholder 4"/>
          <p:cNvSpPr>
            <a:spLocks noGrp="1"/>
          </p:cNvSpPr>
          <p:nvPr>
            <p:ph type="ftr" sz="quarter" idx="11"/>
          </p:nvPr>
        </p:nvSpPr>
        <p:spPr/>
        <p:txBody>
          <a:bodyPr/>
          <a:lstStyle>
            <a:lvl1pPr>
              <a:defRPr/>
            </a:lvl1pPr>
          </a:lstStyle>
          <a:p>
            <a:pPr>
              <a:defRPr/>
            </a:pPr>
            <a:endParaRPr lang="en-IE"/>
          </a:p>
        </p:txBody>
      </p:sp>
      <p:sp>
        <p:nvSpPr>
          <p:cNvPr id="7" name="Slide Number Placeholder 5"/>
          <p:cNvSpPr>
            <a:spLocks noGrp="1"/>
          </p:cNvSpPr>
          <p:nvPr>
            <p:ph type="sldNum" sz="quarter" idx="12"/>
          </p:nvPr>
        </p:nvSpPr>
        <p:spPr/>
        <p:txBody>
          <a:bodyPr/>
          <a:lstStyle>
            <a:lvl1pPr>
              <a:defRPr/>
            </a:lvl1pPr>
          </a:lstStyle>
          <a:p>
            <a:pPr>
              <a:defRPr/>
            </a:pPr>
            <a:fld id="{6A3A2F5E-BB95-4342-9486-590CEC9EBE07}" type="slidenum">
              <a:rPr lang="en-IE"/>
              <a:pPr>
                <a:defRPr/>
              </a:pPr>
              <a:t>‹#›</a:t>
            </a:fld>
            <a:endParaRPr lang="en-IE"/>
          </a:p>
        </p:txBody>
      </p:sp>
    </p:spTree>
  </p:cSld>
  <p:clrMapOvr>
    <a:masterClrMapping/>
  </p:clrMapOvr>
  <p:transition spd="med">
    <p:cut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63B661E9-AE0D-450E-9390-9F9CA613AC3A}" type="datetimeFigureOut">
              <a:rPr lang="en-US"/>
              <a:pPr>
                <a:defRPr/>
              </a:pPr>
              <a:t>9/25/2012</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A05DFCDF-F169-4891-AEE7-0169BE8A5543}" type="slidenum">
              <a:rPr lang="en-IE"/>
              <a:pPr>
                <a:defRPr/>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cut thruBlk="1"/>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IE" smtClean="0"/>
              <a:t>FIS</a:t>
            </a:r>
          </a:p>
        </p:txBody>
      </p:sp>
      <p:sp>
        <p:nvSpPr>
          <p:cNvPr id="3" name="Subtitle 2"/>
          <p:cNvSpPr>
            <a:spLocks noGrp="1"/>
          </p:cNvSpPr>
          <p:nvPr>
            <p:ph type="subTitle" idx="1"/>
          </p:nvPr>
        </p:nvSpPr>
        <p:spPr>
          <a:xfrm>
            <a:off x="1371600" y="3886200"/>
            <a:ext cx="6400800" cy="828675"/>
          </a:xfrm>
        </p:spPr>
        <p:txBody>
          <a:bodyPr rtlCol="0">
            <a:normAutofit/>
          </a:bodyPr>
          <a:lstStyle/>
          <a:p>
            <a:pPr eaLnBrk="1" fontAlgn="auto" hangingPunct="1">
              <a:spcAft>
                <a:spcPts val="0"/>
              </a:spcAft>
              <a:defRPr/>
            </a:pPr>
            <a:r>
              <a:rPr lang="en-IE" dirty="0" smtClean="0"/>
              <a:t>Deryck Payne</a:t>
            </a:r>
            <a:endParaRPr lang="en-IE" dirty="0"/>
          </a:p>
        </p:txBody>
      </p:sp>
    </p:spTree>
  </p:cSld>
  <p:clrMapOvr>
    <a:masterClrMapping/>
  </p:clrMapOvr>
  <p:transition spd="med">
    <p:cut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IE" smtClean="0"/>
              <a:t>Data and Information</a:t>
            </a:r>
          </a:p>
        </p:txBody>
      </p:sp>
      <p:pic>
        <p:nvPicPr>
          <p:cNvPr id="11267" name="Picture 2"/>
          <p:cNvPicPr>
            <a:picLocks noChangeAspect="1" noChangeArrowheads="1"/>
          </p:cNvPicPr>
          <p:nvPr/>
        </p:nvPicPr>
        <p:blipFill>
          <a:blip r:embed="rId2" cstate="print"/>
          <a:srcRect l="2200" t="3230" b="44739"/>
          <a:stretch>
            <a:fillRect/>
          </a:stretch>
        </p:blipFill>
        <p:spPr bwMode="auto">
          <a:xfrm>
            <a:off x="357188" y="1214438"/>
            <a:ext cx="8215312" cy="5026025"/>
          </a:xfrm>
          <a:prstGeom prst="rect">
            <a:avLst/>
          </a:prstGeom>
          <a:noFill/>
          <a:ln w="9525">
            <a:noFill/>
            <a:miter lim="800000"/>
            <a:headEnd/>
            <a:tailEnd/>
          </a:ln>
        </p:spPr>
      </p:pic>
    </p:spTree>
  </p:cSld>
  <p:clrMapOvr>
    <a:masterClrMapping/>
  </p:clrMapOvr>
  <p:transition spd="med">
    <p:cut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IE" smtClean="0"/>
              <a:t>Creating Information</a:t>
            </a:r>
          </a:p>
        </p:txBody>
      </p:sp>
      <p:sp>
        <p:nvSpPr>
          <p:cNvPr id="12291" name="Content Placeholder 2"/>
          <p:cNvSpPr>
            <a:spLocks noGrp="1"/>
          </p:cNvSpPr>
          <p:nvPr>
            <p:ph idx="1"/>
          </p:nvPr>
        </p:nvSpPr>
        <p:spPr>
          <a:xfrm>
            <a:off x="457200" y="1600200"/>
            <a:ext cx="8686800" cy="4114800"/>
          </a:xfrm>
        </p:spPr>
        <p:txBody>
          <a:bodyPr/>
          <a:lstStyle/>
          <a:p>
            <a:pPr eaLnBrk="1" hangingPunct="1"/>
            <a:r>
              <a:rPr lang="en-IE" smtClean="0"/>
              <a:t>Processing Data is necessary to place them into a meaningful context so that they can be easily understood by the recipient. </a:t>
            </a:r>
          </a:p>
        </p:txBody>
      </p:sp>
      <p:sp>
        <p:nvSpPr>
          <p:cNvPr id="4" name="Rounded Rectangle 3"/>
          <p:cNvSpPr/>
          <p:nvPr/>
        </p:nvSpPr>
        <p:spPr>
          <a:xfrm>
            <a:off x="571472" y="4429132"/>
            <a:ext cx="1928826" cy="1143008"/>
          </a:xfrm>
          <a:prstGeom prst="roundRect">
            <a:avLst/>
          </a:prstGeom>
          <a:solidFill>
            <a:schemeClr val="accent1">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5" name="Rounded Rectangle 4"/>
          <p:cNvSpPr/>
          <p:nvPr/>
        </p:nvSpPr>
        <p:spPr>
          <a:xfrm>
            <a:off x="3714744" y="4429132"/>
            <a:ext cx="2143140" cy="1143008"/>
          </a:xfrm>
          <a:prstGeom prst="roundRect">
            <a:avLst/>
          </a:prstGeom>
          <a:solidFill>
            <a:schemeClr val="accent1">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6" name="Rounded Rectangle 5"/>
          <p:cNvSpPr/>
          <p:nvPr/>
        </p:nvSpPr>
        <p:spPr>
          <a:xfrm>
            <a:off x="6929438" y="4500563"/>
            <a:ext cx="1928812" cy="1143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7" name="Right Arrow 6"/>
          <p:cNvSpPr/>
          <p:nvPr/>
        </p:nvSpPr>
        <p:spPr>
          <a:xfrm>
            <a:off x="2643188" y="4857750"/>
            <a:ext cx="928687"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8" name="Right Arrow 7"/>
          <p:cNvSpPr/>
          <p:nvPr/>
        </p:nvSpPr>
        <p:spPr>
          <a:xfrm>
            <a:off x="6000750" y="4929188"/>
            <a:ext cx="9286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12301" name="TextBox 8"/>
          <p:cNvSpPr txBox="1">
            <a:spLocks noChangeArrowheads="1"/>
          </p:cNvSpPr>
          <p:nvPr/>
        </p:nvSpPr>
        <p:spPr bwMode="auto">
          <a:xfrm>
            <a:off x="857250" y="4714875"/>
            <a:ext cx="1428750" cy="461963"/>
          </a:xfrm>
          <a:prstGeom prst="rect">
            <a:avLst/>
          </a:prstGeom>
          <a:noFill/>
          <a:ln w="9525">
            <a:noFill/>
            <a:miter lim="800000"/>
            <a:headEnd/>
            <a:tailEnd/>
          </a:ln>
        </p:spPr>
        <p:txBody>
          <a:bodyPr>
            <a:spAutoFit/>
          </a:bodyPr>
          <a:lstStyle/>
          <a:p>
            <a:r>
              <a:rPr lang="en-IE" sz="2400" b="1">
                <a:latin typeface="Calibri" pitchFamily="34" charset="0"/>
              </a:rPr>
              <a:t>Data</a:t>
            </a:r>
          </a:p>
        </p:txBody>
      </p:sp>
      <p:sp>
        <p:nvSpPr>
          <p:cNvPr id="12302" name="TextBox 9"/>
          <p:cNvSpPr txBox="1">
            <a:spLocks noChangeArrowheads="1"/>
          </p:cNvSpPr>
          <p:nvPr/>
        </p:nvSpPr>
        <p:spPr bwMode="auto">
          <a:xfrm>
            <a:off x="3571875" y="4643438"/>
            <a:ext cx="2500313" cy="830262"/>
          </a:xfrm>
          <a:prstGeom prst="rect">
            <a:avLst/>
          </a:prstGeom>
          <a:noFill/>
          <a:ln w="9525">
            <a:noFill/>
            <a:miter lim="800000"/>
            <a:headEnd/>
            <a:tailEnd/>
          </a:ln>
        </p:spPr>
        <p:txBody>
          <a:bodyPr>
            <a:spAutoFit/>
          </a:bodyPr>
          <a:lstStyle/>
          <a:p>
            <a:pPr algn="ctr"/>
            <a:r>
              <a:rPr lang="en-IE" sz="2400" b="1">
                <a:solidFill>
                  <a:schemeClr val="bg1"/>
                </a:solidFill>
                <a:latin typeface="Calibri" pitchFamily="34" charset="0"/>
              </a:rPr>
              <a:t>Transformation Process</a:t>
            </a:r>
          </a:p>
        </p:txBody>
      </p:sp>
      <p:sp>
        <p:nvSpPr>
          <p:cNvPr id="12303" name="TextBox 10"/>
          <p:cNvSpPr txBox="1">
            <a:spLocks noChangeArrowheads="1"/>
          </p:cNvSpPr>
          <p:nvPr/>
        </p:nvSpPr>
        <p:spPr bwMode="auto">
          <a:xfrm>
            <a:off x="7000875" y="4857750"/>
            <a:ext cx="1857375" cy="461963"/>
          </a:xfrm>
          <a:prstGeom prst="rect">
            <a:avLst/>
          </a:prstGeom>
          <a:noFill/>
          <a:ln w="9525">
            <a:noFill/>
            <a:miter lim="800000"/>
            <a:headEnd/>
            <a:tailEnd/>
          </a:ln>
        </p:spPr>
        <p:txBody>
          <a:bodyPr>
            <a:spAutoFit/>
          </a:bodyPr>
          <a:lstStyle/>
          <a:p>
            <a:r>
              <a:rPr lang="en-IE" sz="2400" b="1">
                <a:solidFill>
                  <a:schemeClr val="bg1"/>
                </a:solidFill>
                <a:latin typeface="Calibri" pitchFamily="34" charset="0"/>
              </a:rPr>
              <a:t>Information</a:t>
            </a:r>
          </a:p>
        </p:txBody>
      </p:sp>
      <p:sp>
        <p:nvSpPr>
          <p:cNvPr id="12304" name="TextBox 11"/>
          <p:cNvSpPr txBox="1">
            <a:spLocks noChangeArrowheads="1"/>
          </p:cNvSpPr>
          <p:nvPr/>
        </p:nvSpPr>
        <p:spPr bwMode="auto">
          <a:xfrm>
            <a:off x="0" y="5929313"/>
            <a:ext cx="9144000" cy="954087"/>
          </a:xfrm>
          <a:prstGeom prst="rect">
            <a:avLst/>
          </a:prstGeom>
          <a:noFill/>
          <a:ln w="9525">
            <a:noFill/>
            <a:miter lim="800000"/>
            <a:headEnd/>
            <a:tailEnd/>
          </a:ln>
        </p:spPr>
        <p:txBody>
          <a:bodyPr>
            <a:spAutoFit/>
          </a:bodyPr>
          <a:lstStyle/>
          <a:p>
            <a:pPr algn="ctr"/>
            <a:r>
              <a:rPr lang="en-US" altLang="zh-TW" sz="2800" b="1" i="1">
                <a:solidFill>
                  <a:srgbClr val="CC3300"/>
                </a:solidFill>
                <a:latin typeface="Calibri" pitchFamily="34" charset="0"/>
                <a:cs typeface="新細明體"/>
              </a:rPr>
              <a:t>The basic function of an information system</a:t>
            </a:r>
            <a:br>
              <a:rPr lang="en-US" altLang="zh-TW" sz="2800" b="1" i="1">
                <a:solidFill>
                  <a:srgbClr val="CC3300"/>
                </a:solidFill>
                <a:latin typeface="Calibri" pitchFamily="34" charset="0"/>
                <a:cs typeface="新細明體"/>
              </a:rPr>
            </a:br>
            <a:r>
              <a:rPr lang="en-US" altLang="zh-TW" sz="2800" b="1" i="1">
                <a:solidFill>
                  <a:srgbClr val="CC3300"/>
                </a:solidFill>
                <a:latin typeface="Calibri" pitchFamily="34" charset="0"/>
                <a:cs typeface="新細明體"/>
              </a:rPr>
              <a:t>is to transform data into useful information.</a:t>
            </a:r>
          </a:p>
        </p:txBody>
      </p:sp>
    </p:spTree>
  </p:cSld>
  <p:clrMapOvr>
    <a:masterClrMapping/>
  </p:clrMapOvr>
  <p:transition spd="med">
    <p:cut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Data becoming information</a:t>
            </a:r>
          </a:p>
        </p:txBody>
      </p:sp>
      <p:sp>
        <p:nvSpPr>
          <p:cNvPr id="66563" name="Rectangle 3"/>
          <p:cNvSpPr>
            <a:spLocks noGrp="1" noChangeArrowheads="1"/>
          </p:cNvSpPr>
          <p:nvPr>
            <p:ph type="body" idx="1"/>
          </p:nvPr>
        </p:nvSpPr>
        <p:spPr/>
        <p:txBody>
          <a:bodyPr/>
          <a:lstStyle/>
          <a:p>
            <a:pPr eaLnBrk="1" hangingPunct="1"/>
            <a:r>
              <a:rPr lang="en-US" smtClean="0"/>
              <a:t>21/04/1944 </a:t>
            </a:r>
          </a:p>
          <a:p>
            <a:pPr eaLnBrk="1" hangingPunct="1"/>
            <a:r>
              <a:rPr lang="en-US" smtClean="0"/>
              <a:t>The date an employee was born</a:t>
            </a:r>
          </a:p>
          <a:p>
            <a:pPr eaLnBrk="1" hangingPunct="1"/>
            <a:r>
              <a:rPr lang="en-US" smtClean="0"/>
              <a:t>How soon will this employee retire?</a:t>
            </a:r>
          </a:p>
          <a:p>
            <a:pPr eaLnBrk="1" hangingPunct="1"/>
            <a:r>
              <a:rPr lang="en-US" smtClean="0"/>
              <a:t>What do we do when they retire?</a:t>
            </a:r>
          </a:p>
          <a:p>
            <a:pPr eaLnBrk="1" hangingPunct="1"/>
            <a:r>
              <a:rPr lang="en-US" smtClean="0"/>
              <a:t>How will it impact us when she retires?</a:t>
            </a:r>
          </a:p>
          <a:p>
            <a:pPr eaLnBrk="1" hangingPunct="1"/>
            <a:r>
              <a:rPr lang="en-US" smtClean="0"/>
              <a:t>Do we want to convince her not to retire?</a:t>
            </a:r>
          </a:p>
          <a:p>
            <a:pPr eaLnBrk="1" hangingPunct="1"/>
            <a:r>
              <a:rPr lang="en-US" smtClean="0"/>
              <a:t>Do we want to offer early retirement?</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Effect transition="in" filter="blinds(horizontal)">
                                      <p:cBhvr>
                                        <p:cTn id="7" dur="500"/>
                                        <p:tgtEl>
                                          <p:spTgt spid="665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63">
                                            <p:txEl>
                                              <p:pRg st="1" end="1"/>
                                            </p:txEl>
                                          </p:spTgt>
                                        </p:tgtEl>
                                        <p:attrNameLst>
                                          <p:attrName>style.visibility</p:attrName>
                                        </p:attrNameLst>
                                      </p:cBhvr>
                                      <p:to>
                                        <p:strVal val="visible"/>
                                      </p:to>
                                    </p:set>
                                    <p:animEffect transition="in" filter="blinds(horizontal)">
                                      <p:cBhvr>
                                        <p:cTn id="12" dur="500"/>
                                        <p:tgtEl>
                                          <p:spTgt spid="665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6563">
                                            <p:txEl>
                                              <p:pRg st="2" end="2"/>
                                            </p:txEl>
                                          </p:spTgt>
                                        </p:tgtEl>
                                        <p:attrNameLst>
                                          <p:attrName>style.visibility</p:attrName>
                                        </p:attrNameLst>
                                      </p:cBhvr>
                                      <p:to>
                                        <p:strVal val="visible"/>
                                      </p:to>
                                    </p:set>
                                    <p:animEffect transition="in" filter="blinds(horizontal)">
                                      <p:cBhvr>
                                        <p:cTn id="17" dur="500"/>
                                        <p:tgtEl>
                                          <p:spTgt spid="665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6563">
                                            <p:txEl>
                                              <p:pRg st="3" end="3"/>
                                            </p:txEl>
                                          </p:spTgt>
                                        </p:tgtEl>
                                        <p:attrNameLst>
                                          <p:attrName>style.visibility</p:attrName>
                                        </p:attrNameLst>
                                      </p:cBhvr>
                                      <p:to>
                                        <p:strVal val="visible"/>
                                      </p:to>
                                    </p:set>
                                    <p:animEffect transition="in" filter="blinds(horizontal)">
                                      <p:cBhvr>
                                        <p:cTn id="22" dur="500"/>
                                        <p:tgtEl>
                                          <p:spTgt spid="6656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6563">
                                            <p:txEl>
                                              <p:pRg st="4" end="4"/>
                                            </p:txEl>
                                          </p:spTgt>
                                        </p:tgtEl>
                                        <p:attrNameLst>
                                          <p:attrName>style.visibility</p:attrName>
                                        </p:attrNameLst>
                                      </p:cBhvr>
                                      <p:to>
                                        <p:strVal val="visible"/>
                                      </p:to>
                                    </p:set>
                                    <p:animEffect transition="in" filter="blinds(horizontal)">
                                      <p:cBhvr>
                                        <p:cTn id="27" dur="500"/>
                                        <p:tgtEl>
                                          <p:spTgt spid="6656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6563">
                                            <p:txEl>
                                              <p:pRg st="5" end="5"/>
                                            </p:txEl>
                                          </p:spTgt>
                                        </p:tgtEl>
                                        <p:attrNameLst>
                                          <p:attrName>style.visibility</p:attrName>
                                        </p:attrNameLst>
                                      </p:cBhvr>
                                      <p:to>
                                        <p:strVal val="visible"/>
                                      </p:to>
                                    </p:set>
                                    <p:animEffect transition="in" filter="blinds(horizontal)">
                                      <p:cBhvr>
                                        <p:cTn id="32" dur="500"/>
                                        <p:tgtEl>
                                          <p:spTgt spid="6656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6563">
                                            <p:txEl>
                                              <p:pRg st="6" end="6"/>
                                            </p:txEl>
                                          </p:spTgt>
                                        </p:tgtEl>
                                        <p:attrNameLst>
                                          <p:attrName>style.visibility</p:attrName>
                                        </p:attrNameLst>
                                      </p:cBhvr>
                                      <p:to>
                                        <p:strVal val="visible"/>
                                      </p:to>
                                    </p:set>
                                    <p:animEffect transition="in" filter="blinds(horizontal)">
                                      <p:cBhvr>
                                        <p:cTn id="37" dur="500"/>
                                        <p:tgtEl>
                                          <p:spTgt spid="66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IE" smtClean="0"/>
              <a:t>Data Processes</a:t>
            </a:r>
          </a:p>
        </p:txBody>
      </p:sp>
      <p:sp>
        <p:nvSpPr>
          <p:cNvPr id="3" name="Content Placeholder 2"/>
          <p:cNvSpPr>
            <a:spLocks noGrp="1"/>
          </p:cNvSpPr>
          <p:nvPr>
            <p:ph idx="1"/>
          </p:nvPr>
        </p:nvSpPr>
        <p:spPr>
          <a:xfrm>
            <a:off x="457200" y="1285875"/>
            <a:ext cx="8229600" cy="5572125"/>
          </a:xfrm>
        </p:spPr>
        <p:txBody>
          <a:bodyPr/>
          <a:lstStyle/>
          <a:p>
            <a:pPr eaLnBrk="1" hangingPunct="1"/>
            <a:r>
              <a:rPr lang="en-IE" smtClean="0"/>
              <a:t>Classification</a:t>
            </a:r>
          </a:p>
          <a:p>
            <a:pPr lvl="1" eaLnBrk="1" hangingPunct="1"/>
            <a:r>
              <a:rPr lang="en-IE" smtClean="0"/>
              <a:t>Placing data into categories</a:t>
            </a:r>
          </a:p>
          <a:p>
            <a:pPr eaLnBrk="1" hangingPunct="1"/>
            <a:r>
              <a:rPr lang="en-IE" smtClean="0"/>
              <a:t>Sorting/ Rearranging </a:t>
            </a:r>
          </a:p>
          <a:p>
            <a:pPr lvl="1" eaLnBrk="1" hangingPunct="1"/>
            <a:r>
              <a:rPr lang="en-IE" smtClean="0"/>
              <a:t>Organising data into groups or order</a:t>
            </a:r>
          </a:p>
          <a:p>
            <a:pPr eaLnBrk="1" hangingPunct="1"/>
            <a:r>
              <a:rPr lang="en-IE" smtClean="0"/>
              <a:t>Aggregating</a:t>
            </a:r>
          </a:p>
          <a:p>
            <a:pPr lvl="1" eaLnBrk="1" hangingPunct="1"/>
            <a:r>
              <a:rPr lang="en-IE" smtClean="0"/>
              <a:t>Summarising </a:t>
            </a:r>
          </a:p>
          <a:p>
            <a:pPr eaLnBrk="1" hangingPunct="1"/>
            <a:r>
              <a:rPr lang="en-IE" smtClean="0"/>
              <a:t>Performing Calculations</a:t>
            </a:r>
          </a:p>
          <a:p>
            <a:pPr eaLnBrk="1" hangingPunct="1"/>
            <a:r>
              <a:rPr lang="en-IE" smtClean="0"/>
              <a:t>Selection</a:t>
            </a:r>
          </a:p>
          <a:p>
            <a:pPr lvl="1" eaLnBrk="1" hangingPunct="1"/>
            <a:r>
              <a:rPr lang="en-IE" smtClean="0"/>
              <a:t>Choosing or discarding items based on criteria</a:t>
            </a:r>
          </a:p>
          <a:p>
            <a:pPr eaLnBrk="1" hangingPunct="1"/>
            <a:endParaRPr lang="en-IE" smtClean="0"/>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IE" smtClean="0"/>
              <a:t>Value of Information</a:t>
            </a:r>
          </a:p>
        </p:txBody>
      </p:sp>
      <p:sp>
        <p:nvSpPr>
          <p:cNvPr id="3" name="Content Placeholder 2"/>
          <p:cNvSpPr>
            <a:spLocks noGrp="1"/>
          </p:cNvSpPr>
          <p:nvPr>
            <p:ph idx="1"/>
          </p:nvPr>
        </p:nvSpPr>
        <p:spPr/>
        <p:txBody>
          <a:bodyPr rtlCol="0">
            <a:normAutofit/>
          </a:bodyPr>
          <a:lstStyle/>
          <a:p>
            <a:pPr marL="342900" lvl="1" indent="-342900" eaLnBrk="1" fontAlgn="auto" hangingPunct="1">
              <a:spcAft>
                <a:spcPts val="0"/>
              </a:spcAft>
              <a:buFont typeface="Arial" pitchFamily="34" charset="0"/>
              <a:buChar char="•"/>
              <a:defRPr/>
            </a:pPr>
            <a:r>
              <a:rPr lang="en-IE" sz="3200" b="1" dirty="0" smtClean="0"/>
              <a:t>TANGIBLE VALUE</a:t>
            </a:r>
          </a:p>
          <a:p>
            <a:pPr lvl="1" eaLnBrk="1" fontAlgn="auto" hangingPunct="1">
              <a:spcAft>
                <a:spcPts val="0"/>
              </a:spcAft>
              <a:defRPr/>
            </a:pPr>
            <a:r>
              <a:rPr lang="en-GB" dirty="0" smtClean="0"/>
              <a:t>The value of information is the benefit produced by the information minus the cost  of producing it.</a:t>
            </a:r>
            <a:br>
              <a:rPr lang="en-GB" dirty="0" smtClean="0"/>
            </a:br>
            <a:endParaRPr lang="en-GB" dirty="0" smtClean="0"/>
          </a:p>
          <a:p>
            <a:pPr eaLnBrk="1" fontAlgn="auto" hangingPunct="1">
              <a:spcAft>
                <a:spcPts val="0"/>
              </a:spcAft>
              <a:defRPr/>
            </a:pPr>
            <a:r>
              <a:rPr lang="en-IE" b="1" dirty="0" smtClean="0"/>
              <a:t>INTANGIBLE VALUE</a:t>
            </a:r>
          </a:p>
          <a:p>
            <a:pPr lvl="1" eaLnBrk="1" fontAlgn="auto" hangingPunct="1">
              <a:spcAft>
                <a:spcPts val="0"/>
              </a:spcAft>
              <a:defRPr/>
            </a:pPr>
            <a:r>
              <a:rPr lang="en-IE" b="1" dirty="0" smtClean="0"/>
              <a:t>Value is difficult or impossible to quantify its value</a:t>
            </a:r>
          </a:p>
          <a:p>
            <a:pPr lvl="2" eaLnBrk="1" fontAlgn="auto" hangingPunct="1">
              <a:spcAft>
                <a:spcPts val="0"/>
              </a:spcAft>
              <a:defRPr/>
            </a:pPr>
            <a:r>
              <a:rPr lang="en-IE" b="1" dirty="0" smtClean="0"/>
              <a:t>Example. Better decision making</a:t>
            </a:r>
            <a:endParaRPr lang="en-IE" b="1" dirty="0"/>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IE" smtClean="0"/>
              <a:t>Sources of Information</a:t>
            </a:r>
          </a:p>
        </p:txBody>
      </p:sp>
      <p:sp>
        <p:nvSpPr>
          <p:cNvPr id="3" name="Content Placeholder 2"/>
          <p:cNvSpPr>
            <a:spLocks noGrp="1"/>
          </p:cNvSpPr>
          <p:nvPr>
            <p:ph idx="1"/>
          </p:nvPr>
        </p:nvSpPr>
        <p:spPr/>
        <p:txBody>
          <a:bodyPr/>
          <a:lstStyle/>
          <a:p>
            <a:pPr eaLnBrk="1" hangingPunct="1"/>
            <a:r>
              <a:rPr lang="en-IE" b="1" smtClean="0"/>
              <a:t>FORMAL COMMUNICATION</a:t>
            </a:r>
          </a:p>
          <a:p>
            <a:pPr lvl="1" eaLnBrk="1" hangingPunct="1"/>
            <a:r>
              <a:rPr lang="en-IE" smtClean="0"/>
              <a:t>Structured, presented in a consistent manner</a:t>
            </a:r>
            <a:br>
              <a:rPr lang="en-IE" smtClean="0"/>
            </a:br>
            <a:endParaRPr lang="en-IE" smtClean="0"/>
          </a:p>
          <a:p>
            <a:pPr eaLnBrk="1" hangingPunct="1"/>
            <a:r>
              <a:rPr lang="en-IE" b="1" smtClean="0"/>
              <a:t>INFORMAL COMMUNICATION</a:t>
            </a:r>
          </a:p>
          <a:p>
            <a:pPr lvl="1" eaLnBrk="1" hangingPunct="1"/>
            <a:r>
              <a:rPr lang="en-IE" smtClean="0"/>
              <a:t>Less well structured, presented by informal means</a:t>
            </a:r>
          </a:p>
          <a:p>
            <a:pPr lvl="2" eaLnBrk="1" hangingPunct="1"/>
            <a:r>
              <a:rPr lang="en-IE" smtClean="0"/>
              <a:t>Word of Mouth</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IE" smtClean="0"/>
              <a:t>Qualities of Information</a:t>
            </a:r>
          </a:p>
        </p:txBody>
      </p:sp>
      <p:sp>
        <p:nvSpPr>
          <p:cNvPr id="17411" name="Content Placeholder 2"/>
          <p:cNvSpPr>
            <a:spLocks noGrp="1"/>
          </p:cNvSpPr>
          <p:nvPr>
            <p:ph idx="1"/>
          </p:nvPr>
        </p:nvSpPr>
        <p:spPr>
          <a:xfrm>
            <a:off x="457200" y="1600200"/>
            <a:ext cx="8229600" cy="5257800"/>
          </a:xfrm>
        </p:spPr>
        <p:txBody>
          <a:bodyPr/>
          <a:lstStyle/>
          <a:p>
            <a:pPr eaLnBrk="1" hangingPunct="1">
              <a:lnSpc>
                <a:spcPct val="80000"/>
              </a:lnSpc>
            </a:pPr>
            <a:r>
              <a:rPr lang="en-US" sz="2600" b="1" smtClean="0"/>
              <a:t>Qualities of good information </a:t>
            </a:r>
            <a:br>
              <a:rPr lang="en-US" sz="2600" b="1" smtClean="0"/>
            </a:br>
            <a:endParaRPr lang="en-US" sz="2600" smtClean="0"/>
          </a:p>
          <a:p>
            <a:pPr lvl="1" eaLnBrk="1" hangingPunct="1">
              <a:lnSpc>
                <a:spcPct val="80000"/>
              </a:lnSpc>
            </a:pPr>
            <a:r>
              <a:rPr lang="en-US" sz="2400" smtClean="0"/>
              <a:t>It should be </a:t>
            </a:r>
            <a:r>
              <a:rPr lang="en-US" sz="2400" u="sng" smtClean="0"/>
              <a:t>relevant</a:t>
            </a:r>
            <a:r>
              <a:rPr lang="en-US" sz="2400" smtClean="0"/>
              <a:t> for its purpose. </a:t>
            </a:r>
          </a:p>
          <a:p>
            <a:pPr lvl="1" eaLnBrk="1" hangingPunct="1">
              <a:lnSpc>
                <a:spcPct val="80000"/>
              </a:lnSpc>
            </a:pPr>
            <a:r>
              <a:rPr lang="en-US" sz="2400" smtClean="0"/>
              <a:t>It should be </a:t>
            </a:r>
            <a:r>
              <a:rPr lang="en-US" sz="2400" u="sng" smtClean="0"/>
              <a:t>complete</a:t>
            </a:r>
            <a:r>
              <a:rPr lang="en-US" sz="2400" smtClean="0"/>
              <a:t> for its purpose. </a:t>
            </a:r>
          </a:p>
          <a:p>
            <a:pPr lvl="1" eaLnBrk="1" hangingPunct="1">
              <a:lnSpc>
                <a:spcPct val="80000"/>
              </a:lnSpc>
            </a:pPr>
            <a:r>
              <a:rPr lang="en-US" sz="2400" smtClean="0"/>
              <a:t>It should be </a:t>
            </a:r>
            <a:r>
              <a:rPr lang="en-US" sz="2400" u="sng" smtClean="0"/>
              <a:t>accurate</a:t>
            </a:r>
            <a:r>
              <a:rPr lang="en-US" sz="2400" smtClean="0"/>
              <a:t> for its purpose. </a:t>
            </a:r>
          </a:p>
          <a:p>
            <a:pPr lvl="1" eaLnBrk="1" hangingPunct="1">
              <a:lnSpc>
                <a:spcPct val="80000"/>
              </a:lnSpc>
            </a:pPr>
            <a:r>
              <a:rPr lang="en-US" sz="2400" smtClean="0"/>
              <a:t>It should be </a:t>
            </a:r>
            <a:r>
              <a:rPr lang="en-US" sz="2400" u="sng" smtClean="0"/>
              <a:t>clear</a:t>
            </a:r>
            <a:r>
              <a:rPr lang="en-US" sz="2400" smtClean="0"/>
              <a:t> to the user. </a:t>
            </a:r>
          </a:p>
          <a:p>
            <a:pPr lvl="1" eaLnBrk="1" hangingPunct="1">
              <a:lnSpc>
                <a:spcPct val="80000"/>
              </a:lnSpc>
            </a:pPr>
            <a:r>
              <a:rPr lang="en-US" sz="2400" smtClean="0"/>
              <a:t>It should be prepared using </a:t>
            </a:r>
            <a:r>
              <a:rPr lang="en-US" sz="2400" u="sng" smtClean="0"/>
              <a:t>consistent</a:t>
            </a:r>
            <a:r>
              <a:rPr lang="en-US" sz="2400" smtClean="0"/>
              <a:t> methods. </a:t>
            </a:r>
          </a:p>
          <a:p>
            <a:pPr lvl="1" eaLnBrk="1" hangingPunct="1">
              <a:lnSpc>
                <a:spcPct val="80000"/>
              </a:lnSpc>
            </a:pPr>
            <a:r>
              <a:rPr lang="en-US" sz="2400" smtClean="0"/>
              <a:t>The user should be able to </a:t>
            </a:r>
            <a:r>
              <a:rPr lang="en-US" sz="2400" u="sng" smtClean="0"/>
              <a:t>rely</a:t>
            </a:r>
            <a:r>
              <a:rPr lang="en-US" sz="2400" smtClean="0"/>
              <a:t> on it. </a:t>
            </a:r>
          </a:p>
          <a:p>
            <a:pPr lvl="1" eaLnBrk="1" hangingPunct="1">
              <a:lnSpc>
                <a:spcPct val="80000"/>
              </a:lnSpc>
            </a:pPr>
            <a:r>
              <a:rPr lang="en-US" sz="2400" smtClean="0"/>
              <a:t>It should be </a:t>
            </a:r>
            <a:r>
              <a:rPr lang="en-US" sz="2400" u="sng" smtClean="0"/>
              <a:t>communicated</a:t>
            </a:r>
            <a:r>
              <a:rPr lang="en-US" sz="2400" smtClean="0"/>
              <a:t> to the right person. </a:t>
            </a:r>
          </a:p>
          <a:p>
            <a:pPr lvl="1" eaLnBrk="1" hangingPunct="1">
              <a:lnSpc>
                <a:spcPct val="80000"/>
              </a:lnSpc>
            </a:pPr>
            <a:r>
              <a:rPr lang="en-US" sz="2400" smtClean="0"/>
              <a:t>It should not be excessive – its </a:t>
            </a:r>
            <a:r>
              <a:rPr lang="en-US" sz="2400" u="sng" smtClean="0"/>
              <a:t>volume</a:t>
            </a:r>
            <a:r>
              <a:rPr lang="en-US" sz="2400" smtClean="0"/>
              <a:t> should be manageable. </a:t>
            </a:r>
          </a:p>
          <a:p>
            <a:pPr lvl="1" eaLnBrk="1" hangingPunct="1">
              <a:lnSpc>
                <a:spcPct val="80000"/>
              </a:lnSpc>
            </a:pPr>
            <a:r>
              <a:rPr lang="en-US" sz="2400" smtClean="0"/>
              <a:t>It should be </a:t>
            </a:r>
            <a:r>
              <a:rPr lang="en-US" sz="2400" u="sng" smtClean="0"/>
              <a:t>timely</a:t>
            </a:r>
            <a:r>
              <a:rPr lang="en-US" sz="2400" smtClean="0"/>
              <a:t> – to be communicated at the right time. </a:t>
            </a:r>
          </a:p>
          <a:p>
            <a:pPr lvl="1" eaLnBrk="1" hangingPunct="1">
              <a:lnSpc>
                <a:spcPct val="80000"/>
              </a:lnSpc>
            </a:pPr>
            <a:r>
              <a:rPr lang="en-US" sz="2400" smtClean="0"/>
              <a:t>It should be provided at a </a:t>
            </a:r>
            <a:r>
              <a:rPr lang="en-US" sz="2400" u="sng" smtClean="0"/>
              <a:t>cost</a:t>
            </a:r>
            <a:r>
              <a:rPr lang="en-US" sz="2400" smtClean="0"/>
              <a:t> lesser than the value of benefits. </a:t>
            </a:r>
            <a:endParaRPr lang="en-GB" sz="2400" smtClean="0"/>
          </a:p>
          <a:p>
            <a:pPr eaLnBrk="1" hangingPunct="1"/>
            <a:endParaRPr lang="en-IE" smtClean="0"/>
          </a:p>
        </p:txBody>
      </p:sp>
    </p:spTree>
  </p:cSld>
  <p:clrMapOvr>
    <a:masterClrMapping/>
  </p:clrMapOvr>
  <p:transition spd="med">
    <p:cut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IE" smtClean="0"/>
              <a:t>Qualities of Information</a:t>
            </a:r>
          </a:p>
        </p:txBody>
      </p:sp>
      <p:sp>
        <p:nvSpPr>
          <p:cNvPr id="3" name="Content Placeholder 2"/>
          <p:cNvSpPr>
            <a:spLocks noGrp="1"/>
          </p:cNvSpPr>
          <p:nvPr>
            <p:ph idx="1"/>
          </p:nvPr>
        </p:nvSpPr>
        <p:spPr/>
        <p:txBody>
          <a:bodyPr/>
          <a:lstStyle/>
          <a:p>
            <a:pPr eaLnBrk="1" hangingPunct="1"/>
            <a:r>
              <a:rPr lang="en-IE" b="1" smtClean="0"/>
              <a:t>Time Dimension</a:t>
            </a:r>
          </a:p>
          <a:p>
            <a:pPr lvl="1" eaLnBrk="1" hangingPunct="1"/>
            <a:r>
              <a:rPr lang="en-IE" sz="2400" b="1" smtClean="0">
                <a:solidFill>
                  <a:schemeClr val="accent2"/>
                </a:solidFill>
              </a:rPr>
              <a:t>Timeliness, Currency, Frequency, Time Period</a:t>
            </a:r>
          </a:p>
          <a:p>
            <a:pPr eaLnBrk="1" hangingPunct="1"/>
            <a:r>
              <a:rPr lang="en-IE" b="1" smtClean="0"/>
              <a:t>Content Dimension</a:t>
            </a:r>
          </a:p>
          <a:p>
            <a:pPr lvl="1" eaLnBrk="1" hangingPunct="1"/>
            <a:r>
              <a:rPr lang="en-IE" sz="2400" b="1" smtClean="0">
                <a:solidFill>
                  <a:schemeClr val="accent2"/>
                </a:solidFill>
              </a:rPr>
              <a:t>Accuracy, Relevance, Completeness, Conciseness, Scope</a:t>
            </a:r>
          </a:p>
          <a:p>
            <a:pPr eaLnBrk="1" hangingPunct="1"/>
            <a:r>
              <a:rPr lang="en-IE" b="1" smtClean="0"/>
              <a:t>Form Dimension</a:t>
            </a:r>
          </a:p>
          <a:p>
            <a:pPr lvl="1" eaLnBrk="1" hangingPunct="1"/>
            <a:r>
              <a:rPr lang="en-IE" sz="2400" b="1" smtClean="0">
                <a:solidFill>
                  <a:schemeClr val="accent2"/>
                </a:solidFill>
              </a:rPr>
              <a:t>Clarity, Detail, Order, Presentation, Media</a:t>
            </a:r>
          </a:p>
          <a:p>
            <a:pPr eaLnBrk="1" hangingPunct="1"/>
            <a:endParaRPr lang="en-IE" smtClean="0"/>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down)">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Information Resource</a:t>
            </a:r>
          </a:p>
        </p:txBody>
      </p:sp>
      <p:sp>
        <p:nvSpPr>
          <p:cNvPr id="18435" name="Rectangle 3"/>
          <p:cNvSpPr>
            <a:spLocks noGrp="1" noChangeArrowheads="1"/>
          </p:cNvSpPr>
          <p:nvPr>
            <p:ph idx="1"/>
          </p:nvPr>
        </p:nvSpPr>
        <p:spPr/>
        <p:txBody>
          <a:bodyPr/>
          <a:lstStyle/>
          <a:p>
            <a:pPr marL="515938" indent="-515938" eaLnBrk="1" hangingPunct="1"/>
            <a:r>
              <a:rPr lang="en-US" b="1" i="1" smtClean="0"/>
              <a:t>Knowledge</a:t>
            </a:r>
            <a:r>
              <a:rPr lang="en-US" smtClean="0"/>
              <a:t> – broad term that can describe many things…</a:t>
            </a:r>
          </a:p>
          <a:p>
            <a:pPr marL="892175" lvl="1" indent="-515938" eaLnBrk="1" hangingPunct="1">
              <a:buFontTx/>
              <a:buAutoNum type="arabicPeriod"/>
            </a:pPr>
            <a:r>
              <a:rPr lang="en-US" smtClean="0"/>
              <a:t>Contextual explanation for business intelligence</a:t>
            </a:r>
          </a:p>
          <a:p>
            <a:pPr marL="892175" lvl="1" indent="-515938" eaLnBrk="1" hangingPunct="1">
              <a:buFontTx/>
              <a:buAutoNum type="arabicPeriod"/>
            </a:pPr>
            <a:r>
              <a:rPr lang="en-US" smtClean="0"/>
              <a:t>Actions to take to affect business intelligence</a:t>
            </a:r>
          </a:p>
          <a:p>
            <a:pPr marL="892175" lvl="1" indent="-515938" eaLnBrk="1" hangingPunct="1">
              <a:buFontTx/>
              <a:buAutoNum type="arabicPeriod"/>
            </a:pPr>
            <a:r>
              <a:rPr lang="en-US" smtClean="0"/>
              <a:t>Intellectual assets such as patents and trademarks</a:t>
            </a:r>
          </a:p>
          <a:p>
            <a:pPr marL="892175" lvl="1" indent="-515938" eaLnBrk="1" hangingPunct="1">
              <a:buFontTx/>
              <a:buAutoNum type="arabicPeriod"/>
            </a:pPr>
            <a:r>
              <a:rPr lang="en-US" smtClean="0"/>
              <a:t>Organizational know-how for things such as best practices</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wipe(down)">
                                      <p:cBhvr>
                                        <p:cTn id="7" dur="500"/>
                                        <p:tgtEl>
                                          <p:spTgt spid="1843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435">
                                            <p:txEl>
                                              <p:pRg st="1" end="1"/>
                                            </p:txEl>
                                          </p:spTgt>
                                        </p:tgtEl>
                                        <p:attrNameLst>
                                          <p:attrName>style.visibility</p:attrName>
                                        </p:attrNameLst>
                                      </p:cBhvr>
                                      <p:to>
                                        <p:strVal val="visible"/>
                                      </p:to>
                                    </p:set>
                                    <p:animEffect transition="in" filter="wipe(down)">
                                      <p:cBhvr>
                                        <p:cTn id="10" dur="500"/>
                                        <p:tgtEl>
                                          <p:spTgt spid="1843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435">
                                            <p:txEl>
                                              <p:pRg st="2" end="2"/>
                                            </p:txEl>
                                          </p:spTgt>
                                        </p:tgtEl>
                                        <p:attrNameLst>
                                          <p:attrName>style.visibility</p:attrName>
                                        </p:attrNameLst>
                                      </p:cBhvr>
                                      <p:to>
                                        <p:strVal val="visible"/>
                                      </p:to>
                                    </p:set>
                                    <p:animEffect transition="in" filter="wipe(down)">
                                      <p:cBhvr>
                                        <p:cTn id="13" dur="500"/>
                                        <p:tgtEl>
                                          <p:spTgt spid="1843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8435">
                                            <p:txEl>
                                              <p:pRg st="3" end="3"/>
                                            </p:txEl>
                                          </p:spTgt>
                                        </p:tgtEl>
                                        <p:attrNameLst>
                                          <p:attrName>style.visibility</p:attrName>
                                        </p:attrNameLst>
                                      </p:cBhvr>
                                      <p:to>
                                        <p:strVal val="visible"/>
                                      </p:to>
                                    </p:set>
                                    <p:animEffect transition="in" filter="wipe(down)">
                                      <p:cBhvr>
                                        <p:cTn id="16" dur="500"/>
                                        <p:tgtEl>
                                          <p:spTgt spid="18435">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8435">
                                            <p:txEl>
                                              <p:pRg st="4" end="4"/>
                                            </p:txEl>
                                          </p:spTgt>
                                        </p:tgtEl>
                                        <p:attrNameLst>
                                          <p:attrName>style.visibility</p:attrName>
                                        </p:attrNameLst>
                                      </p:cBhvr>
                                      <p:to>
                                        <p:strVal val="visible"/>
                                      </p:to>
                                    </p:set>
                                    <p:animEffect transition="in" filter="wipe(down)">
                                      <p:cBhvr>
                                        <p:cTn id="19" dur="5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IE" smtClean="0"/>
              <a:t>Week_2_Theory</a:t>
            </a:r>
          </a:p>
        </p:txBody>
      </p:sp>
      <p:sp>
        <p:nvSpPr>
          <p:cNvPr id="20483" name="Content Placeholder 2"/>
          <p:cNvSpPr>
            <a:spLocks noGrp="1"/>
          </p:cNvSpPr>
          <p:nvPr>
            <p:ph idx="1"/>
          </p:nvPr>
        </p:nvSpPr>
        <p:spPr/>
        <p:txBody>
          <a:bodyPr/>
          <a:lstStyle/>
          <a:p>
            <a:r>
              <a:rPr lang="en-IE" smtClean="0"/>
              <a:t>Systems</a:t>
            </a:r>
          </a:p>
          <a:p>
            <a:endParaRPr lang="en-IE" smtClean="0"/>
          </a:p>
        </p:txBody>
      </p:sp>
    </p:spTree>
  </p:cSld>
  <p:clrMapOvr>
    <a:masterClrMapping/>
  </p:clrMapOvr>
  <p:transition spd="med">
    <p:cut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IE" smtClean="0"/>
              <a:t>Basic Concepts</a:t>
            </a:r>
          </a:p>
        </p:txBody>
      </p:sp>
      <p:sp>
        <p:nvSpPr>
          <p:cNvPr id="3075" name="Content Placeholder 2"/>
          <p:cNvSpPr>
            <a:spLocks noGrp="1"/>
          </p:cNvSpPr>
          <p:nvPr>
            <p:ph idx="1"/>
          </p:nvPr>
        </p:nvSpPr>
        <p:spPr/>
        <p:txBody>
          <a:bodyPr/>
          <a:lstStyle/>
          <a:p>
            <a:pPr eaLnBrk="1" hangingPunct="1"/>
            <a:r>
              <a:rPr lang="en-IE" smtClean="0"/>
              <a:t>UNDERSTANDING INFORMATION</a:t>
            </a:r>
          </a:p>
          <a:p>
            <a:pPr eaLnBrk="1" hangingPunct="1"/>
            <a:endParaRPr lang="en-IE" smtClean="0"/>
          </a:p>
          <a:p>
            <a:pPr lvl="1" eaLnBrk="1" hangingPunct="1"/>
            <a:r>
              <a:rPr lang="en-IE" smtClean="0"/>
              <a:t>Based on Chapter 1:</a:t>
            </a:r>
          </a:p>
          <a:p>
            <a:pPr lvl="1" eaLnBrk="1" hangingPunct="1"/>
            <a:r>
              <a:rPr lang="en-IE" smtClean="0"/>
              <a:t>Business Information Systems</a:t>
            </a:r>
          </a:p>
          <a:p>
            <a:pPr lvl="2" eaLnBrk="1" hangingPunct="1"/>
            <a:r>
              <a:rPr lang="en-IE" smtClean="0"/>
              <a:t>Bocij, Greasley, Chaffey, Hickie</a:t>
            </a:r>
          </a:p>
        </p:txBody>
      </p:sp>
    </p:spTree>
  </p:cSld>
  <p:clrMapOvr>
    <a:masterClrMapping/>
  </p:clrMapOvr>
  <p:transition spd="med">
    <p:cut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IE" smtClean="0"/>
              <a:t>What is a System</a:t>
            </a:r>
          </a:p>
        </p:txBody>
      </p:sp>
      <p:sp>
        <p:nvSpPr>
          <p:cNvPr id="21507" name="Content Placeholder 2"/>
          <p:cNvSpPr>
            <a:spLocks noGrp="1"/>
          </p:cNvSpPr>
          <p:nvPr>
            <p:ph idx="1"/>
          </p:nvPr>
        </p:nvSpPr>
        <p:spPr>
          <a:xfrm>
            <a:off x="457200" y="1143000"/>
            <a:ext cx="8229600" cy="5715000"/>
          </a:xfrm>
        </p:spPr>
        <p:txBody>
          <a:bodyPr/>
          <a:lstStyle/>
          <a:p>
            <a:r>
              <a:rPr lang="en-US" smtClean="0"/>
              <a:t>A set of interrelated components that work together for a collective goal. The Function of a system is to receive </a:t>
            </a:r>
            <a:r>
              <a:rPr lang="en-US" b="1" smtClean="0"/>
              <a:t>inputs</a:t>
            </a:r>
            <a:r>
              <a:rPr lang="en-US" smtClean="0"/>
              <a:t> and </a:t>
            </a:r>
            <a:r>
              <a:rPr lang="en-US" b="1" smtClean="0"/>
              <a:t>transform</a:t>
            </a:r>
            <a:r>
              <a:rPr lang="en-US" smtClean="0"/>
              <a:t> these into </a:t>
            </a:r>
            <a:r>
              <a:rPr lang="en-US" b="1" smtClean="0"/>
              <a:t>outputs</a:t>
            </a:r>
          </a:p>
          <a:p>
            <a:endParaRPr lang="en-IE" smtClean="0"/>
          </a:p>
        </p:txBody>
      </p:sp>
      <p:sp>
        <p:nvSpPr>
          <p:cNvPr id="4" name="Rounded Rectangle 3"/>
          <p:cNvSpPr/>
          <p:nvPr/>
        </p:nvSpPr>
        <p:spPr>
          <a:xfrm>
            <a:off x="571472" y="4429132"/>
            <a:ext cx="1928826" cy="1143008"/>
          </a:xfrm>
          <a:prstGeom prst="roundRect">
            <a:avLst/>
          </a:prstGeom>
          <a:solidFill>
            <a:schemeClr val="accent1">
              <a:lumMod val="20000"/>
              <a:lumOff val="8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5" name="Rounded Rectangle 4"/>
          <p:cNvSpPr/>
          <p:nvPr/>
        </p:nvSpPr>
        <p:spPr>
          <a:xfrm>
            <a:off x="3714744" y="4429132"/>
            <a:ext cx="2143140" cy="1143008"/>
          </a:xfrm>
          <a:prstGeom prst="roundRect">
            <a:avLst/>
          </a:prstGeom>
          <a:solidFill>
            <a:schemeClr val="accent1">
              <a:lumMod val="60000"/>
              <a:lumOff val="40000"/>
            </a:schemeClr>
          </a:solidFill>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6" name="Rounded Rectangle 5"/>
          <p:cNvSpPr/>
          <p:nvPr/>
        </p:nvSpPr>
        <p:spPr>
          <a:xfrm>
            <a:off x="6929438" y="4500563"/>
            <a:ext cx="1928812" cy="11430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7" name="Right Arrow 6"/>
          <p:cNvSpPr/>
          <p:nvPr/>
        </p:nvSpPr>
        <p:spPr>
          <a:xfrm>
            <a:off x="2643188" y="4857750"/>
            <a:ext cx="928687" cy="357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8" name="Right Arrow 7"/>
          <p:cNvSpPr/>
          <p:nvPr/>
        </p:nvSpPr>
        <p:spPr>
          <a:xfrm>
            <a:off x="6000750" y="4929188"/>
            <a:ext cx="928688" cy="357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E"/>
          </a:p>
        </p:txBody>
      </p:sp>
      <p:sp>
        <p:nvSpPr>
          <p:cNvPr id="21517" name="TextBox 8"/>
          <p:cNvSpPr txBox="1">
            <a:spLocks noChangeArrowheads="1"/>
          </p:cNvSpPr>
          <p:nvPr/>
        </p:nvSpPr>
        <p:spPr bwMode="auto">
          <a:xfrm>
            <a:off x="857250" y="4714875"/>
            <a:ext cx="1428750" cy="461963"/>
          </a:xfrm>
          <a:prstGeom prst="rect">
            <a:avLst/>
          </a:prstGeom>
          <a:noFill/>
          <a:ln w="9525">
            <a:noFill/>
            <a:miter lim="800000"/>
            <a:headEnd/>
            <a:tailEnd/>
          </a:ln>
        </p:spPr>
        <p:txBody>
          <a:bodyPr>
            <a:spAutoFit/>
          </a:bodyPr>
          <a:lstStyle/>
          <a:p>
            <a:r>
              <a:rPr lang="en-IE" sz="2400" b="1">
                <a:latin typeface="Calibri" pitchFamily="34" charset="0"/>
              </a:rPr>
              <a:t>Data</a:t>
            </a:r>
          </a:p>
        </p:txBody>
      </p:sp>
      <p:sp>
        <p:nvSpPr>
          <p:cNvPr id="21518" name="TextBox 9"/>
          <p:cNvSpPr txBox="1">
            <a:spLocks noChangeArrowheads="1"/>
          </p:cNvSpPr>
          <p:nvPr/>
        </p:nvSpPr>
        <p:spPr bwMode="auto">
          <a:xfrm>
            <a:off x="3571875" y="4643438"/>
            <a:ext cx="2500313" cy="830262"/>
          </a:xfrm>
          <a:prstGeom prst="rect">
            <a:avLst/>
          </a:prstGeom>
          <a:noFill/>
          <a:ln w="9525">
            <a:noFill/>
            <a:miter lim="800000"/>
            <a:headEnd/>
            <a:tailEnd/>
          </a:ln>
        </p:spPr>
        <p:txBody>
          <a:bodyPr>
            <a:spAutoFit/>
          </a:bodyPr>
          <a:lstStyle/>
          <a:p>
            <a:pPr algn="ctr"/>
            <a:r>
              <a:rPr lang="en-IE" sz="2400" b="1">
                <a:solidFill>
                  <a:schemeClr val="bg1"/>
                </a:solidFill>
                <a:latin typeface="Calibri" pitchFamily="34" charset="0"/>
              </a:rPr>
              <a:t>Transformation Process</a:t>
            </a:r>
          </a:p>
        </p:txBody>
      </p:sp>
      <p:sp>
        <p:nvSpPr>
          <p:cNvPr id="21519" name="TextBox 10"/>
          <p:cNvSpPr txBox="1">
            <a:spLocks noChangeArrowheads="1"/>
          </p:cNvSpPr>
          <p:nvPr/>
        </p:nvSpPr>
        <p:spPr bwMode="auto">
          <a:xfrm>
            <a:off x="7000875" y="4857750"/>
            <a:ext cx="1857375" cy="461963"/>
          </a:xfrm>
          <a:prstGeom prst="rect">
            <a:avLst/>
          </a:prstGeom>
          <a:noFill/>
          <a:ln w="9525">
            <a:noFill/>
            <a:miter lim="800000"/>
            <a:headEnd/>
            <a:tailEnd/>
          </a:ln>
        </p:spPr>
        <p:txBody>
          <a:bodyPr>
            <a:spAutoFit/>
          </a:bodyPr>
          <a:lstStyle/>
          <a:p>
            <a:r>
              <a:rPr lang="en-IE" sz="2400" b="1">
                <a:solidFill>
                  <a:schemeClr val="bg1"/>
                </a:solidFill>
                <a:latin typeface="Calibri" pitchFamily="34" charset="0"/>
              </a:rPr>
              <a:t>Information</a:t>
            </a:r>
          </a:p>
        </p:txBody>
      </p:sp>
      <p:sp>
        <p:nvSpPr>
          <p:cNvPr id="12" name="TextBox 11"/>
          <p:cNvSpPr txBox="1"/>
          <p:nvPr/>
        </p:nvSpPr>
        <p:spPr>
          <a:xfrm>
            <a:off x="857250" y="3286125"/>
            <a:ext cx="7215188" cy="1354138"/>
          </a:xfrm>
          <a:prstGeom prst="rect">
            <a:avLst/>
          </a:prstGeom>
          <a:noFill/>
        </p:spPr>
        <p:txBody>
          <a:bodyPr>
            <a:spAutoFit/>
          </a:bodyPr>
          <a:lstStyle/>
          <a:p>
            <a:pPr>
              <a:defRPr/>
            </a:pPr>
            <a:r>
              <a:rPr lang="en-IE" sz="3200" dirty="0">
                <a:latin typeface="+mn-lt"/>
              </a:rPr>
              <a:t>Data is used as Input for a process that creates Information</a:t>
            </a:r>
          </a:p>
          <a:p>
            <a:pPr>
              <a:defRPr/>
            </a:pPr>
            <a:endParaRPr lang="en-IE" dirty="0"/>
          </a:p>
        </p:txBody>
      </p:sp>
    </p:spTree>
  </p:cSld>
  <p:clrMapOvr>
    <a:masterClrMapping/>
  </p:clrMapOvr>
  <p:transition spd="med">
    <p:cut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IE" smtClean="0"/>
              <a:t>What is a System</a:t>
            </a:r>
          </a:p>
        </p:txBody>
      </p:sp>
      <p:sp>
        <p:nvSpPr>
          <p:cNvPr id="22531" name="Content Placeholder 2"/>
          <p:cNvSpPr>
            <a:spLocks noGrp="1"/>
          </p:cNvSpPr>
          <p:nvPr>
            <p:ph idx="1"/>
          </p:nvPr>
        </p:nvSpPr>
        <p:spPr>
          <a:xfrm>
            <a:off x="457200" y="1600200"/>
            <a:ext cx="8229600" cy="5257800"/>
          </a:xfrm>
        </p:spPr>
        <p:txBody>
          <a:bodyPr/>
          <a:lstStyle/>
          <a:p>
            <a:r>
              <a:rPr lang="en-IE" smtClean="0"/>
              <a:t>This Model illustrates a system that is Static</a:t>
            </a:r>
          </a:p>
          <a:p>
            <a:pPr lvl="1"/>
            <a:r>
              <a:rPr lang="en-IE" smtClean="0"/>
              <a:t>Performance of the system cannot be adjusted</a:t>
            </a:r>
          </a:p>
          <a:p>
            <a:pPr lvl="1"/>
            <a:r>
              <a:rPr lang="en-IE" smtClean="0"/>
              <a:t>No checks to ensure that it works correctly</a:t>
            </a:r>
          </a:p>
          <a:p>
            <a:endParaRPr lang="en-IE" smtClean="0"/>
          </a:p>
          <a:p>
            <a:r>
              <a:rPr lang="en-IE" smtClean="0"/>
              <a:t>To Monitor a system some type of </a:t>
            </a:r>
            <a:r>
              <a:rPr lang="en-IE" b="1" u="sng" smtClean="0"/>
              <a:t>Feedback</a:t>
            </a:r>
            <a:r>
              <a:rPr lang="en-IE" smtClean="0"/>
              <a:t> mechanism is required.</a:t>
            </a:r>
          </a:p>
          <a:p>
            <a:r>
              <a:rPr lang="en-IE" b="1" u="sng" smtClean="0"/>
              <a:t>Control</a:t>
            </a:r>
            <a:r>
              <a:rPr lang="en-IE" smtClean="0"/>
              <a:t> must be exerted to correct any problems that occur.</a:t>
            </a:r>
          </a:p>
          <a:p>
            <a:pPr lvl="1"/>
            <a:r>
              <a:rPr lang="en-IE" smtClean="0"/>
              <a:t>SYSTEM MUST FULFIL ITS PURPOSE</a:t>
            </a:r>
          </a:p>
        </p:txBody>
      </p:sp>
    </p:spTree>
  </p:cSld>
  <p:clrMapOvr>
    <a:masterClrMapping/>
  </p:clrMapOvr>
  <p:transition spd="med">
    <p:cut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pPr>
              <a:defRPr/>
            </a:pPr>
            <a:r>
              <a:rPr lang="en-US"/>
              <a:t>MSIS 5623 Chapter 1</a:t>
            </a:r>
          </a:p>
        </p:txBody>
      </p:sp>
      <p:sp>
        <p:nvSpPr>
          <p:cNvPr id="5" name="Slide Number Placeholder 5"/>
          <p:cNvSpPr>
            <a:spLocks noGrp="1"/>
          </p:cNvSpPr>
          <p:nvPr>
            <p:ph type="sldNum" sz="quarter" idx="12"/>
          </p:nvPr>
        </p:nvSpPr>
        <p:spPr/>
        <p:txBody>
          <a:bodyPr/>
          <a:lstStyle/>
          <a:p>
            <a:pPr>
              <a:defRPr/>
            </a:pPr>
            <a:fld id="{9FDA7C96-79E5-4F02-9EC2-A7906CCFDAFA}" type="slidenum">
              <a:rPr lang="en-US"/>
              <a:pPr>
                <a:defRPr/>
              </a:pPr>
              <a:t>22</a:t>
            </a:fld>
            <a:endParaRPr lang="en-US"/>
          </a:p>
        </p:txBody>
      </p:sp>
      <p:sp>
        <p:nvSpPr>
          <p:cNvPr id="23556" name="Rectangle 2"/>
          <p:cNvSpPr>
            <a:spLocks noGrp="1" noChangeArrowheads="1"/>
          </p:cNvSpPr>
          <p:nvPr>
            <p:ph type="title"/>
          </p:nvPr>
        </p:nvSpPr>
        <p:spPr>
          <a:xfrm>
            <a:off x="406400" y="228600"/>
            <a:ext cx="8432800" cy="1143000"/>
          </a:xfrm>
        </p:spPr>
        <p:txBody>
          <a:bodyPr/>
          <a:lstStyle/>
          <a:p>
            <a:pPr eaLnBrk="1" hangingPunct="1"/>
            <a:r>
              <a:rPr lang="en-US" sz="3600" smtClean="0"/>
              <a:t>Information System Is A System</a:t>
            </a:r>
            <a:endParaRPr lang="en-US" sz="2800" smtClean="0"/>
          </a:p>
        </p:txBody>
      </p:sp>
      <p:pic>
        <p:nvPicPr>
          <p:cNvPr id="23557" name="Picture 11" descr="w0004-n"/>
          <p:cNvPicPr>
            <a:picLocks noGrp="1" noChangeAspect="1" noChangeArrowheads="1"/>
          </p:cNvPicPr>
          <p:nvPr>
            <p:ph idx="1"/>
          </p:nvPr>
        </p:nvPicPr>
        <p:blipFill>
          <a:blip r:embed="rId2" cstate="print"/>
          <a:srcRect/>
          <a:stretch>
            <a:fillRect/>
          </a:stretch>
        </p:blipFill>
        <p:spPr>
          <a:xfrm>
            <a:off x="1143000" y="1905000"/>
            <a:ext cx="7696200" cy="3962400"/>
          </a:xfrm>
        </p:spPr>
      </p:pic>
    </p:spTree>
  </p:cSld>
  <p:clrMapOvr>
    <a:masterClrMapping/>
  </p:clrMapOvr>
  <p:transition spd="med">
    <p:cut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descr="Rectangle: Click to edit Master text styles&#10;Second level&#10;Third level&#10;Fourth level&#10;Fifth level"/>
          <p:cNvSpPr>
            <a:spLocks noGrp="1" noChangeArrowheads="1"/>
          </p:cNvSpPr>
          <p:nvPr>
            <p:ph idx="1"/>
          </p:nvPr>
        </p:nvSpPr>
        <p:spPr>
          <a:xfrm>
            <a:off x="457200" y="1600200"/>
            <a:ext cx="8229600" cy="3543300"/>
          </a:xfrm>
        </p:spPr>
        <p:txBody>
          <a:bodyPr/>
          <a:lstStyle/>
          <a:p>
            <a:pPr eaLnBrk="1" hangingPunct="1">
              <a:lnSpc>
                <a:spcPct val="90000"/>
              </a:lnSpc>
            </a:pPr>
            <a:r>
              <a:rPr lang="en-US" smtClean="0"/>
              <a:t>A set of interrelated components that collect, manipulate &amp; disseminate </a:t>
            </a:r>
            <a:r>
              <a:rPr lang="en-US" b="1" smtClean="0"/>
              <a:t>data</a:t>
            </a:r>
            <a:r>
              <a:rPr lang="en-US" smtClean="0"/>
              <a:t> &amp; </a:t>
            </a:r>
            <a:r>
              <a:rPr lang="en-US" b="1" smtClean="0"/>
              <a:t>information</a:t>
            </a:r>
            <a:r>
              <a:rPr lang="en-US" smtClean="0"/>
              <a:t> &amp; provide feedback to meet an objective.</a:t>
            </a:r>
          </a:p>
          <a:p>
            <a:pPr eaLnBrk="1" hangingPunct="1">
              <a:lnSpc>
                <a:spcPct val="90000"/>
              </a:lnSpc>
              <a:buFont typeface="Wingdings 3" pitchFamily="18" charset="2"/>
              <a:buNone/>
            </a:pPr>
            <a:endParaRPr lang="en-US" smtClean="0"/>
          </a:p>
          <a:p>
            <a:pPr eaLnBrk="1" hangingPunct="1">
              <a:lnSpc>
                <a:spcPct val="90000"/>
              </a:lnSpc>
            </a:pPr>
            <a:r>
              <a:rPr lang="en-US" smtClean="0"/>
              <a:t>Examples:  ATMs; airline reservation systems; course reservation systems</a:t>
            </a:r>
          </a:p>
        </p:txBody>
      </p:sp>
      <p:sp>
        <p:nvSpPr>
          <p:cNvPr id="24579" name="Rectangle 2"/>
          <p:cNvSpPr>
            <a:spLocks noGrp="1" noChangeArrowheads="1"/>
          </p:cNvSpPr>
          <p:nvPr>
            <p:ph type="title"/>
          </p:nvPr>
        </p:nvSpPr>
        <p:spPr/>
        <p:txBody>
          <a:bodyPr/>
          <a:lstStyle/>
          <a:p>
            <a:pPr eaLnBrk="1" hangingPunct="1"/>
            <a:r>
              <a:rPr lang="en-US" smtClean="0"/>
              <a:t>Information System</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20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xEl>
                                              <p:pRg st="2" end="2"/>
                                            </p:txEl>
                                          </p:spTgt>
                                        </p:tgtEl>
                                        <p:attrNameLst>
                                          <p:attrName>style.visibility</p:attrName>
                                        </p:attrNameLst>
                                      </p:cBhvr>
                                      <p:to>
                                        <p:strVal val="visible"/>
                                      </p:to>
                                    </p:set>
                                    <p:animEffect transition="in" filter="fade">
                                      <p:cBhvr>
                                        <p:cTn id="12" dur="2000"/>
                                        <p:tgtEl>
                                          <p:spTgt spid="23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IE" smtClean="0"/>
              <a:t>System Components</a:t>
            </a:r>
          </a:p>
        </p:txBody>
      </p:sp>
      <p:sp>
        <p:nvSpPr>
          <p:cNvPr id="3" name="Content Placeholder 2"/>
          <p:cNvSpPr>
            <a:spLocks noGrp="1"/>
          </p:cNvSpPr>
          <p:nvPr>
            <p:ph idx="1"/>
          </p:nvPr>
        </p:nvSpPr>
        <p:spPr>
          <a:xfrm>
            <a:off x="428625" y="1143000"/>
            <a:ext cx="8229600" cy="5715000"/>
          </a:xfrm>
        </p:spPr>
        <p:txBody>
          <a:bodyPr/>
          <a:lstStyle/>
          <a:p>
            <a:pPr marL="514350" indent="-514350">
              <a:buFont typeface="Calibri" pitchFamily="34" charset="0"/>
              <a:buAutoNum type="arabicPeriod"/>
            </a:pPr>
            <a:r>
              <a:rPr lang="en-IE" b="1" smtClean="0"/>
              <a:t>Input</a:t>
            </a:r>
            <a:r>
              <a:rPr lang="en-IE" smtClean="0"/>
              <a:t>:  Inputs can take many forms and are not necessarily purely physical in nature.</a:t>
            </a:r>
          </a:p>
          <a:p>
            <a:pPr marL="514350" indent="-514350">
              <a:buFont typeface="Calibri" pitchFamily="34" charset="0"/>
              <a:buAutoNum type="arabicPeriod"/>
            </a:pPr>
            <a:r>
              <a:rPr lang="en-IE" b="1" smtClean="0"/>
              <a:t>Process: </a:t>
            </a:r>
            <a:r>
              <a:rPr lang="en-IE" smtClean="0"/>
              <a:t> Transformation process of Date into Information:</a:t>
            </a:r>
          </a:p>
          <a:p>
            <a:pPr marL="514350" indent="-514350">
              <a:buFont typeface="Calibri" pitchFamily="34" charset="0"/>
              <a:buAutoNum type="arabicPeriod"/>
            </a:pPr>
            <a:r>
              <a:rPr lang="en-IE" b="1" smtClean="0"/>
              <a:t>Output</a:t>
            </a:r>
            <a:r>
              <a:rPr lang="en-IE" smtClean="0"/>
              <a:t>: The finished products of the system: Can take many forms. </a:t>
            </a:r>
          </a:p>
          <a:p>
            <a:pPr marL="514350" indent="-514350">
              <a:buFont typeface="Calibri" pitchFamily="34" charset="0"/>
              <a:buAutoNum type="arabicPeriod"/>
            </a:pPr>
            <a:r>
              <a:rPr lang="en-IE" b="1" smtClean="0"/>
              <a:t>Feedback Mechanism/Loop</a:t>
            </a:r>
            <a:r>
              <a:rPr lang="en-IE" smtClean="0"/>
              <a:t>:  Information on the performance is gathered. </a:t>
            </a:r>
          </a:p>
          <a:p>
            <a:pPr marL="514350" indent="-514350">
              <a:buFont typeface="Calibri" pitchFamily="34" charset="0"/>
              <a:buAutoNum type="arabicPeriod"/>
            </a:pPr>
            <a:r>
              <a:rPr lang="en-IE" b="1" smtClean="0"/>
              <a:t>Control:  </a:t>
            </a:r>
            <a:r>
              <a:rPr lang="en-IE" smtClean="0"/>
              <a:t>Ensures that the system is working to fulfil its objective. (Adjusts the process or input components)</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3200" smtClean="0"/>
              <a:t>Why study Information Systems and Information Technology?</a:t>
            </a:r>
          </a:p>
        </p:txBody>
      </p:sp>
      <p:sp>
        <p:nvSpPr>
          <p:cNvPr id="16387" name="Rectangle 3"/>
          <p:cNvSpPr>
            <a:spLocks noGrp="1" noChangeArrowheads="1"/>
          </p:cNvSpPr>
          <p:nvPr>
            <p:ph type="body" idx="1"/>
          </p:nvPr>
        </p:nvSpPr>
        <p:spPr/>
        <p:txBody>
          <a:bodyPr/>
          <a:lstStyle/>
          <a:p>
            <a:pPr eaLnBrk="1" hangingPunct="1"/>
            <a:r>
              <a:rPr lang="en-US" smtClean="0"/>
              <a:t>Vital component of successful businesses</a:t>
            </a:r>
          </a:p>
          <a:p>
            <a:pPr eaLnBrk="1" hangingPunct="1"/>
            <a:r>
              <a:rPr lang="en-US" smtClean="0"/>
              <a:t>Helps businesses expand and compete</a:t>
            </a:r>
          </a:p>
          <a:p>
            <a:pPr eaLnBrk="1" hangingPunct="1"/>
            <a:r>
              <a:rPr lang="en-US" smtClean="0"/>
              <a:t>Businesses use IS and IT </a:t>
            </a:r>
          </a:p>
          <a:p>
            <a:pPr lvl="1" eaLnBrk="1" hangingPunct="1"/>
            <a:r>
              <a:rPr lang="en-US" smtClean="0"/>
              <a:t>To improve efficiency and effectiveness of business processes</a:t>
            </a:r>
          </a:p>
          <a:p>
            <a:pPr lvl="1" eaLnBrk="1" hangingPunct="1"/>
            <a:r>
              <a:rPr lang="en-US" smtClean="0"/>
              <a:t>For managerial decision making</a:t>
            </a:r>
          </a:p>
          <a:p>
            <a:pPr lvl="1" eaLnBrk="1" hangingPunct="1"/>
            <a:r>
              <a:rPr lang="en-US" smtClean="0"/>
              <a:t>For workgroup collaboration</a:t>
            </a:r>
          </a:p>
          <a:p>
            <a:pPr eaLnBrk="1" hangingPunct="1"/>
            <a:endParaRPr lang="en-US" smtClean="0"/>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685800" y="457200"/>
            <a:ext cx="8153400" cy="1143000"/>
          </a:xfrm>
        </p:spPr>
        <p:txBody>
          <a:bodyPr rtlCol="0">
            <a:normAutofit fontScale="90000"/>
          </a:bodyPr>
          <a:lstStyle/>
          <a:p>
            <a:pPr eaLnBrk="1" fontAlgn="auto" hangingPunct="1">
              <a:spcAft>
                <a:spcPts val="0"/>
              </a:spcAft>
              <a:defRPr/>
            </a:pPr>
            <a:r>
              <a:rPr lang="en-US" sz="3600" b="1" dirty="0" smtClean="0"/>
              <a:t>Information Technology’s Impact on Business Operations</a:t>
            </a:r>
          </a:p>
        </p:txBody>
      </p:sp>
      <p:pic>
        <p:nvPicPr>
          <p:cNvPr id="5123" name="Picture 7" descr="bal95588_0102"/>
          <p:cNvPicPr>
            <a:picLocks noChangeAspect="1" noChangeArrowheads="1"/>
          </p:cNvPicPr>
          <p:nvPr/>
        </p:nvPicPr>
        <p:blipFill>
          <a:blip r:embed="rId3" cstate="print"/>
          <a:srcRect b="47832"/>
          <a:stretch>
            <a:fillRect/>
          </a:stretch>
        </p:blipFill>
        <p:spPr bwMode="auto">
          <a:xfrm>
            <a:off x="762000" y="1824038"/>
            <a:ext cx="8077200" cy="4805362"/>
          </a:xfrm>
          <a:prstGeom prst="rect">
            <a:avLst/>
          </a:prstGeom>
          <a:noFill/>
          <a:ln w="9525">
            <a:noFill/>
            <a:miter lim="800000"/>
            <a:headEnd/>
            <a:tailEnd/>
          </a:ln>
        </p:spPr>
      </p:pic>
    </p:spTree>
  </p:cSld>
  <p:clrMapOvr>
    <a:masterClrMapping/>
  </p:clrMapOvr>
  <p:transition spd="med">
    <p:cut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57200" y="6356350"/>
            <a:ext cx="2133600" cy="365125"/>
          </a:xfrm>
        </p:spPr>
        <p:txBody>
          <a:bodyPr/>
          <a:lstStyle/>
          <a:p>
            <a:pPr algn="l">
              <a:defRPr/>
            </a:pPr>
            <a:r>
              <a:rPr lang="en-US" altLang="zh-TW"/>
              <a:t>Copyright © 2004 South-Western. All rights reserved.</a:t>
            </a:r>
          </a:p>
        </p:txBody>
      </p:sp>
      <p:sp>
        <p:nvSpPr>
          <p:cNvPr id="5" name="Slide Number Placeholder 4"/>
          <p:cNvSpPr>
            <a:spLocks noGrp="1"/>
          </p:cNvSpPr>
          <p:nvPr>
            <p:ph type="sldNum" sz="quarter" idx="12"/>
          </p:nvPr>
        </p:nvSpPr>
        <p:spPr>
          <a:xfrm>
            <a:off x="3124200" y="6356350"/>
            <a:ext cx="2895600" cy="365125"/>
          </a:xfrm>
        </p:spPr>
        <p:txBody>
          <a:bodyPr/>
          <a:lstStyle/>
          <a:p>
            <a:pPr algn="ctr">
              <a:defRPr/>
            </a:pPr>
            <a:r>
              <a:rPr lang="en-US" altLang="zh-TW"/>
              <a:t>1–</a:t>
            </a:r>
            <a:fld id="{C9ADC8D6-0DC7-4427-A470-9241A747C21C}" type="slidenum">
              <a:rPr lang="en-US" altLang="zh-TW"/>
              <a:pPr algn="ctr">
                <a:defRPr/>
              </a:pPr>
              <a:t>5</a:t>
            </a:fld>
            <a:endParaRPr lang="en-US" altLang="zh-TW"/>
          </a:p>
        </p:txBody>
      </p:sp>
      <p:sp>
        <p:nvSpPr>
          <p:cNvPr id="6148" name="Rectangle 2"/>
          <p:cNvSpPr>
            <a:spLocks noGrp="1" noChangeArrowheads="1"/>
          </p:cNvSpPr>
          <p:nvPr>
            <p:ph type="title"/>
          </p:nvPr>
        </p:nvSpPr>
        <p:spPr/>
        <p:txBody>
          <a:bodyPr/>
          <a:lstStyle/>
          <a:p>
            <a:pPr eaLnBrk="1" hangingPunct="1"/>
            <a:r>
              <a:rPr lang="en-US" altLang="zh-TW" smtClean="0">
                <a:cs typeface="新細明體"/>
              </a:rPr>
              <a:t>Information Technology</a:t>
            </a:r>
          </a:p>
        </p:txBody>
      </p:sp>
      <p:sp>
        <p:nvSpPr>
          <p:cNvPr id="82947" name="Rectangle 3"/>
          <p:cNvSpPr>
            <a:spLocks noGrp="1" noChangeArrowheads="1"/>
          </p:cNvSpPr>
          <p:nvPr>
            <p:ph type="body" idx="1"/>
          </p:nvPr>
        </p:nvSpPr>
        <p:spPr/>
        <p:txBody>
          <a:bodyPr/>
          <a:lstStyle/>
          <a:p>
            <a:pPr eaLnBrk="1" hangingPunct="1"/>
            <a:r>
              <a:rPr lang="en-US" altLang="zh-TW" smtClean="0">
                <a:cs typeface="新細明體"/>
              </a:rPr>
              <a:t>Any hardware, software or communications technology that might be adopted by an organization to:</a:t>
            </a:r>
          </a:p>
          <a:p>
            <a:pPr lvl="1" eaLnBrk="1" hangingPunct="1"/>
            <a:r>
              <a:rPr lang="en-US" altLang="zh-TW" smtClean="0">
                <a:cs typeface="新細明體"/>
              </a:rPr>
              <a:t>Support or control a business process</a:t>
            </a:r>
          </a:p>
          <a:p>
            <a:pPr lvl="1" eaLnBrk="1" hangingPunct="1"/>
            <a:r>
              <a:rPr lang="en-US" altLang="zh-TW" smtClean="0">
                <a:cs typeface="新細明體"/>
              </a:rPr>
              <a:t>Enable management decisions</a:t>
            </a:r>
          </a:p>
          <a:p>
            <a:pPr lvl="1" eaLnBrk="1" hangingPunct="1"/>
            <a:r>
              <a:rPr lang="en-US" altLang="zh-TW" smtClean="0">
                <a:cs typeface="新細明體"/>
              </a:rPr>
              <a:t>Provide a competitive advantage.</a:t>
            </a:r>
          </a:p>
          <a:p>
            <a:pPr eaLnBrk="1" hangingPunct="1"/>
            <a:r>
              <a:rPr lang="en-US" altLang="zh-TW" smtClean="0">
                <a:cs typeface="新細明體"/>
              </a:rPr>
              <a:t>IT may be used to support enterprise systems and e-business applications.</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anim calcmode="lin" valueType="num">
                                      <p:cBhvr additive="base">
                                        <p:cTn id="11" dur="500" fill="hold"/>
                                        <p:tgtEl>
                                          <p:spTgt spid="8294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294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947">
                                            <p:txEl>
                                              <p:pRg st="2" end="2"/>
                                            </p:txEl>
                                          </p:spTgt>
                                        </p:tgtEl>
                                        <p:attrNameLst>
                                          <p:attrName>style.visibility</p:attrName>
                                        </p:attrNameLst>
                                      </p:cBhvr>
                                      <p:to>
                                        <p:strVal val="visible"/>
                                      </p:to>
                                    </p:set>
                                    <p:anim calcmode="lin" valueType="num">
                                      <p:cBhvr additive="base">
                                        <p:cTn id="15" dur="500" fill="hold"/>
                                        <p:tgtEl>
                                          <p:spTgt spid="8294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2947">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anim calcmode="lin" valueType="num">
                                      <p:cBhvr additive="base">
                                        <p:cTn id="19" dur="500" fill="hold"/>
                                        <p:tgtEl>
                                          <p:spTgt spid="8294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29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947">
                                            <p:txEl>
                                              <p:pRg st="4" end="4"/>
                                            </p:txEl>
                                          </p:spTgt>
                                        </p:tgtEl>
                                        <p:attrNameLst>
                                          <p:attrName>style.visibility</p:attrName>
                                        </p:attrNameLst>
                                      </p:cBhvr>
                                      <p:to>
                                        <p:strVal val="visible"/>
                                      </p:to>
                                    </p:set>
                                    <p:anim calcmode="lin" valueType="num">
                                      <p:cBhvr additive="base">
                                        <p:cTn id="25" dur="500" fill="hold"/>
                                        <p:tgtEl>
                                          <p:spTgt spid="8294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94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p:cNvSpPr>
            <a:spLocks noGrp="1" noChangeArrowheads="1"/>
          </p:cNvSpPr>
          <p:nvPr>
            <p:ph type="title"/>
          </p:nvPr>
        </p:nvSpPr>
        <p:spPr/>
        <p:txBody>
          <a:bodyPr/>
          <a:lstStyle/>
          <a:p>
            <a:pPr eaLnBrk="1" hangingPunct="1"/>
            <a:r>
              <a:rPr lang="en-US" sz="4000" b="1" smtClean="0"/>
              <a:t>IT Resources</a:t>
            </a:r>
          </a:p>
        </p:txBody>
      </p:sp>
      <p:sp>
        <p:nvSpPr>
          <p:cNvPr id="7171" name="Rectangle 3"/>
          <p:cNvSpPr>
            <a:spLocks noGrp="1" noChangeArrowheads="1"/>
          </p:cNvSpPr>
          <p:nvPr>
            <p:ph idx="1"/>
          </p:nvPr>
        </p:nvSpPr>
        <p:spPr>
          <a:xfrm>
            <a:off x="609600" y="1951038"/>
            <a:ext cx="3581400" cy="4525962"/>
          </a:xfrm>
        </p:spPr>
        <p:txBody>
          <a:bodyPr/>
          <a:lstStyle/>
          <a:p>
            <a:pPr eaLnBrk="1" hangingPunct="1"/>
            <a:r>
              <a:rPr lang="en-US" i="1" smtClean="0"/>
              <a:t>People</a:t>
            </a:r>
            <a:r>
              <a:rPr lang="en-US" smtClean="0"/>
              <a:t> use</a:t>
            </a:r>
          </a:p>
          <a:p>
            <a:pPr eaLnBrk="1" hangingPunct="1"/>
            <a:endParaRPr lang="en-US" smtClean="0"/>
          </a:p>
          <a:p>
            <a:pPr eaLnBrk="1" hangingPunct="1"/>
            <a:r>
              <a:rPr lang="en-US" i="1" smtClean="0"/>
              <a:t>Information technology</a:t>
            </a:r>
            <a:r>
              <a:rPr lang="en-US" smtClean="0"/>
              <a:t> to work with</a:t>
            </a:r>
          </a:p>
          <a:p>
            <a:pPr eaLnBrk="1" hangingPunct="1"/>
            <a:endParaRPr lang="en-US" i="1" smtClean="0"/>
          </a:p>
          <a:p>
            <a:pPr eaLnBrk="1" hangingPunct="1"/>
            <a:r>
              <a:rPr lang="en-US" i="1" smtClean="0"/>
              <a:t>Information</a:t>
            </a:r>
          </a:p>
          <a:p>
            <a:pPr eaLnBrk="1" hangingPunct="1">
              <a:buFontTx/>
              <a:buNone/>
            </a:pPr>
            <a:endParaRPr lang="en-US" smtClean="0">
              <a:solidFill>
                <a:srgbClr val="FF0000"/>
              </a:solidFill>
            </a:endParaRPr>
          </a:p>
        </p:txBody>
      </p:sp>
      <p:pic>
        <p:nvPicPr>
          <p:cNvPr id="7172" name="Picture 5" descr="haa23684_0105"/>
          <p:cNvPicPr>
            <a:picLocks noChangeAspect="1" noChangeArrowheads="1"/>
          </p:cNvPicPr>
          <p:nvPr/>
        </p:nvPicPr>
        <p:blipFill>
          <a:blip r:embed="rId3" cstate="print">
            <a:clrChange>
              <a:clrFrom>
                <a:srgbClr val="FBFAFA"/>
              </a:clrFrom>
              <a:clrTo>
                <a:srgbClr val="FBFAFA">
                  <a:alpha val="0"/>
                </a:srgbClr>
              </a:clrTo>
            </a:clrChange>
          </a:blip>
          <a:srcRect/>
          <a:stretch>
            <a:fillRect/>
          </a:stretch>
        </p:blipFill>
        <p:spPr bwMode="auto">
          <a:xfrm>
            <a:off x="3352800" y="1752600"/>
            <a:ext cx="5200650" cy="4592638"/>
          </a:xfrm>
          <a:prstGeom prst="rect">
            <a:avLst/>
          </a:prstGeom>
          <a:noFill/>
          <a:ln w="9525">
            <a:noFill/>
            <a:miter lim="800000"/>
            <a:headEnd/>
            <a:tailEnd/>
          </a:ln>
        </p:spPr>
      </p:pic>
    </p:spTree>
  </p:cSld>
  <p:clrMapOvr>
    <a:masterClrMapping/>
  </p:clrMapOvr>
  <p:transition spd="med">
    <p:cut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What does IS do for a business?</a:t>
            </a:r>
          </a:p>
        </p:txBody>
      </p:sp>
      <p:pic>
        <p:nvPicPr>
          <p:cNvPr id="8195" name="Picture 7" descr="obr43559_0103"/>
          <p:cNvPicPr>
            <a:picLocks noGrp="1" noChangeAspect="1" noChangeArrowheads="1"/>
          </p:cNvPicPr>
          <p:nvPr>
            <p:ph idx="1"/>
          </p:nvPr>
        </p:nvPicPr>
        <p:blipFill>
          <a:blip r:embed="rId3" cstate="print"/>
          <a:srcRect/>
          <a:stretch>
            <a:fillRect/>
          </a:stretch>
        </p:blipFill>
        <p:spPr>
          <a:xfrm>
            <a:off x="1989138" y="2092325"/>
            <a:ext cx="5318125" cy="3389313"/>
          </a:xfrm>
        </p:spPr>
      </p:pic>
    </p:spTree>
  </p:cSld>
  <p:clrMapOvr>
    <a:masterClrMapping/>
  </p:clrMapOvr>
  <p:transition spd="med">
    <p:cut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descr="Rectangle: Click to edit Master text styles&#10;Second level&#10;Third level&#10;Fourth level&#10;Fifth level"/>
          <p:cNvSpPr>
            <a:spLocks noGrp="1" noChangeArrowheads="1"/>
          </p:cNvSpPr>
          <p:nvPr>
            <p:ph idx="1"/>
          </p:nvPr>
        </p:nvSpPr>
        <p:spPr>
          <a:xfrm>
            <a:off x="457200" y="1600200"/>
            <a:ext cx="8229600" cy="3543300"/>
          </a:xfrm>
        </p:spPr>
        <p:txBody>
          <a:bodyPr/>
          <a:lstStyle/>
          <a:p>
            <a:pPr eaLnBrk="1" hangingPunct="1">
              <a:lnSpc>
                <a:spcPct val="90000"/>
              </a:lnSpc>
            </a:pPr>
            <a:r>
              <a:rPr lang="en-US" smtClean="0"/>
              <a:t>A set of interrelated components that collect, manipulate &amp; disseminate </a:t>
            </a:r>
            <a:r>
              <a:rPr lang="en-US" b="1" smtClean="0"/>
              <a:t>data</a:t>
            </a:r>
            <a:r>
              <a:rPr lang="en-US" smtClean="0"/>
              <a:t> &amp; </a:t>
            </a:r>
            <a:r>
              <a:rPr lang="en-US" b="1" smtClean="0"/>
              <a:t>information</a:t>
            </a:r>
            <a:r>
              <a:rPr lang="en-US" smtClean="0"/>
              <a:t> &amp; provide feedback to meet an objective.</a:t>
            </a:r>
          </a:p>
          <a:p>
            <a:pPr eaLnBrk="1" hangingPunct="1">
              <a:lnSpc>
                <a:spcPct val="90000"/>
              </a:lnSpc>
              <a:buFont typeface="Wingdings 3" pitchFamily="18" charset="2"/>
              <a:buNone/>
            </a:pPr>
            <a:endParaRPr lang="en-US" smtClean="0"/>
          </a:p>
          <a:p>
            <a:pPr eaLnBrk="1" hangingPunct="1">
              <a:lnSpc>
                <a:spcPct val="90000"/>
              </a:lnSpc>
            </a:pPr>
            <a:r>
              <a:rPr lang="en-US" smtClean="0"/>
              <a:t>Examples:  ATMs; airline reservation systems; course reservation systems</a:t>
            </a:r>
          </a:p>
        </p:txBody>
      </p:sp>
      <p:sp>
        <p:nvSpPr>
          <p:cNvPr id="9219" name="Rectangle 2"/>
          <p:cNvSpPr>
            <a:spLocks noGrp="1" noChangeArrowheads="1"/>
          </p:cNvSpPr>
          <p:nvPr>
            <p:ph type="title"/>
          </p:nvPr>
        </p:nvSpPr>
        <p:spPr/>
        <p:txBody>
          <a:bodyPr/>
          <a:lstStyle/>
          <a:p>
            <a:pPr eaLnBrk="1" hangingPunct="1"/>
            <a:r>
              <a:rPr lang="en-US" smtClean="0"/>
              <a:t>Information System</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fade">
                                      <p:cBhvr>
                                        <p:cTn id="7" dur="20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4">
                                            <p:txEl>
                                              <p:pRg st="2" end="2"/>
                                            </p:txEl>
                                          </p:spTgt>
                                        </p:tgtEl>
                                        <p:attrNameLst>
                                          <p:attrName>style.visibility</p:attrName>
                                        </p:attrNameLst>
                                      </p:cBhvr>
                                      <p:to>
                                        <p:strVal val="visible"/>
                                      </p:to>
                                    </p:set>
                                    <p:animEffect transition="in" filter="fade">
                                      <p:cBhvr>
                                        <p:cTn id="12" dur="2000"/>
                                        <p:tgtEl>
                                          <p:spTgt spid="23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descr="Rectangle: Click to edit Master text styles&#10;Second level&#10;Third level&#10;Fourth level&#10;Fifth level"/>
          <p:cNvSpPr>
            <a:spLocks noGrp="1" noChangeArrowheads="1"/>
          </p:cNvSpPr>
          <p:nvPr>
            <p:ph idx="1"/>
          </p:nvPr>
        </p:nvSpPr>
        <p:spPr>
          <a:xfrm>
            <a:off x="457200" y="1600200"/>
            <a:ext cx="8258175" cy="4757738"/>
          </a:xfrm>
        </p:spPr>
        <p:txBody>
          <a:bodyPr rtlCol="0">
            <a:normAutofit lnSpcReduction="10000"/>
          </a:bodyPr>
          <a:lstStyle/>
          <a:p>
            <a:pPr eaLnBrk="1" fontAlgn="auto" hangingPunct="1">
              <a:spcAft>
                <a:spcPts val="0"/>
              </a:spcAft>
              <a:defRPr/>
            </a:pPr>
            <a:r>
              <a:rPr lang="en-US" dirty="0" smtClean="0"/>
              <a:t>Data: raw facts </a:t>
            </a:r>
          </a:p>
          <a:p>
            <a:pPr eaLnBrk="1" fontAlgn="auto" hangingPunct="1">
              <a:spcAft>
                <a:spcPts val="0"/>
              </a:spcAft>
              <a:buFont typeface="Wingdings 3" pitchFamily="18" charset="2"/>
              <a:buNone/>
              <a:defRPr/>
            </a:pPr>
            <a:endParaRPr lang="en-US" dirty="0" smtClean="0"/>
          </a:p>
          <a:p>
            <a:pPr eaLnBrk="1" fontAlgn="auto" hangingPunct="1">
              <a:spcAft>
                <a:spcPts val="0"/>
              </a:spcAft>
              <a:defRPr/>
            </a:pPr>
            <a:r>
              <a:rPr lang="en-US" dirty="0" smtClean="0"/>
              <a:t>Information: collection of facts organized in such a way that they have value beyond the facts themselves</a:t>
            </a:r>
          </a:p>
          <a:p>
            <a:pPr eaLnBrk="1" fontAlgn="auto" hangingPunct="1">
              <a:spcAft>
                <a:spcPts val="0"/>
              </a:spcAft>
              <a:buFont typeface="Wingdings 3" pitchFamily="18" charset="2"/>
              <a:buNone/>
              <a:defRPr/>
            </a:pPr>
            <a:endParaRPr lang="en-US" dirty="0" smtClean="0"/>
          </a:p>
          <a:p>
            <a:pPr eaLnBrk="1" fontAlgn="auto" hangingPunct="1">
              <a:spcAft>
                <a:spcPts val="0"/>
              </a:spcAft>
              <a:defRPr/>
            </a:pPr>
            <a:r>
              <a:rPr lang="en-US" i="1" dirty="0" smtClean="0"/>
              <a:t>Knowledge : information in action</a:t>
            </a:r>
          </a:p>
          <a:p>
            <a:pPr eaLnBrk="1" fontAlgn="auto" hangingPunct="1">
              <a:spcAft>
                <a:spcPts val="0"/>
              </a:spcAft>
              <a:buFont typeface="Wingdings 3" pitchFamily="18" charset="2"/>
              <a:buNone/>
              <a:defRPr/>
            </a:pPr>
            <a:endParaRPr lang="en-US" i="1" dirty="0" smtClean="0"/>
          </a:p>
          <a:p>
            <a:pPr eaLnBrk="1" fontAlgn="auto" hangingPunct="1">
              <a:spcAft>
                <a:spcPts val="0"/>
              </a:spcAft>
              <a:defRPr/>
            </a:pPr>
            <a:r>
              <a:rPr lang="en-US" i="1" dirty="0" smtClean="0"/>
              <a:t>Input(data) – Process – Output(information)</a:t>
            </a:r>
          </a:p>
        </p:txBody>
      </p:sp>
      <p:sp>
        <p:nvSpPr>
          <p:cNvPr id="10243" name="Rectangle 2"/>
          <p:cNvSpPr>
            <a:spLocks noGrp="1" noChangeArrowheads="1"/>
          </p:cNvSpPr>
          <p:nvPr>
            <p:ph type="title"/>
          </p:nvPr>
        </p:nvSpPr>
        <p:spPr/>
        <p:txBody>
          <a:bodyPr/>
          <a:lstStyle/>
          <a:p>
            <a:pPr eaLnBrk="1" hangingPunct="1"/>
            <a:r>
              <a:rPr lang="en-US" smtClean="0"/>
              <a:t>Data vs. Information</a:t>
            </a:r>
          </a:p>
        </p:txBody>
      </p:sp>
    </p:spTree>
  </p:cSld>
  <p:clrMapOvr>
    <a:masterClrMapping/>
  </p:clrMapOvr>
  <p:transition spd="med">
    <p:cut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wipe(down)">
                                      <p:cBhvr>
                                        <p:cTn id="7" dur="500"/>
                                        <p:tgtEl>
                                          <p:spTgt spid="2457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578">
                                            <p:txEl>
                                              <p:pRg st="2" end="2"/>
                                            </p:txEl>
                                          </p:spTgt>
                                        </p:tgtEl>
                                        <p:attrNameLst>
                                          <p:attrName>style.visibility</p:attrName>
                                        </p:attrNameLst>
                                      </p:cBhvr>
                                      <p:to>
                                        <p:strVal val="visible"/>
                                      </p:to>
                                    </p:set>
                                    <p:animEffect transition="in" filter="wipe(down)">
                                      <p:cBhvr>
                                        <p:cTn id="12" dur="500"/>
                                        <p:tgtEl>
                                          <p:spTgt spid="2457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4578">
                                            <p:txEl>
                                              <p:pRg st="4" end="4"/>
                                            </p:txEl>
                                          </p:spTgt>
                                        </p:tgtEl>
                                        <p:attrNameLst>
                                          <p:attrName>style.visibility</p:attrName>
                                        </p:attrNameLst>
                                      </p:cBhvr>
                                      <p:to>
                                        <p:strVal val="visible"/>
                                      </p:to>
                                    </p:set>
                                    <p:animEffect transition="in" filter="wipe(down)">
                                      <p:cBhvr>
                                        <p:cTn id="17" dur="500"/>
                                        <p:tgtEl>
                                          <p:spTgt spid="2457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4578">
                                            <p:txEl>
                                              <p:pRg st="6" end="6"/>
                                            </p:txEl>
                                          </p:spTgt>
                                        </p:tgtEl>
                                        <p:attrNameLst>
                                          <p:attrName>style.visibility</p:attrName>
                                        </p:attrNameLst>
                                      </p:cBhvr>
                                      <p:to>
                                        <p:strVal val="visible"/>
                                      </p:to>
                                    </p:set>
                                    <p:animEffect transition="in" filter="wipe(down)">
                                      <p:cBhvr>
                                        <p:cTn id="22" dur="500"/>
                                        <p:tgtEl>
                                          <p:spTgt spid="2457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183</TotalTime>
  <Words>1284</Words>
  <Application>Microsoft Office PowerPoint</Application>
  <PresentationFormat>On-screen Show (4:3)</PresentationFormat>
  <Paragraphs>177</Paragraphs>
  <Slides>24</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新細明體</vt:lpstr>
      <vt:lpstr>Wingdings 3</vt:lpstr>
      <vt:lpstr>Monotype Sorts</vt:lpstr>
      <vt:lpstr>Times New Roman</vt:lpstr>
      <vt:lpstr>Office Theme</vt:lpstr>
      <vt:lpstr>FIS</vt:lpstr>
      <vt:lpstr>Basic Concepts</vt:lpstr>
      <vt:lpstr>Why study Information Systems and Information Technology?</vt:lpstr>
      <vt:lpstr>Information Technology’s Impact on Business Operations</vt:lpstr>
      <vt:lpstr>Information Technology</vt:lpstr>
      <vt:lpstr>IT Resources</vt:lpstr>
      <vt:lpstr>What does IS do for a business?</vt:lpstr>
      <vt:lpstr>Information System</vt:lpstr>
      <vt:lpstr>Data vs. Information</vt:lpstr>
      <vt:lpstr>Data and Information</vt:lpstr>
      <vt:lpstr>Creating Information</vt:lpstr>
      <vt:lpstr>Data becoming information</vt:lpstr>
      <vt:lpstr>Data Processes</vt:lpstr>
      <vt:lpstr>Value of Information</vt:lpstr>
      <vt:lpstr>Sources of Information</vt:lpstr>
      <vt:lpstr>Qualities of Information</vt:lpstr>
      <vt:lpstr>Qualities of Information</vt:lpstr>
      <vt:lpstr>Information Resource</vt:lpstr>
      <vt:lpstr>Week_2_Theory</vt:lpstr>
      <vt:lpstr>What is a System</vt:lpstr>
      <vt:lpstr>What is a System</vt:lpstr>
      <vt:lpstr>Information System Is A System</vt:lpstr>
      <vt:lpstr>Information System</vt:lpstr>
      <vt:lpstr>System Components</vt:lpstr>
    </vt:vector>
  </TitlesOfParts>
  <Company>IT-Tallaght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dpayne</dc:creator>
  <cp:lastModifiedBy>dpayne</cp:lastModifiedBy>
  <cp:revision>20</cp:revision>
  <dcterms:created xsi:type="dcterms:W3CDTF">2009-09-21T09:58:24Z</dcterms:created>
  <dcterms:modified xsi:type="dcterms:W3CDTF">2012-09-25T08:35:27Z</dcterms:modified>
</cp:coreProperties>
</file>