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47"/>
  </p:notesMasterIdLst>
  <p:handoutMasterIdLst>
    <p:handoutMasterId r:id="rId4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99" r:id="rId20"/>
    <p:sldId id="300" r:id="rId21"/>
    <p:sldId id="301" r:id="rId22"/>
    <p:sldId id="288" r:id="rId23"/>
    <p:sldId id="289" r:id="rId24"/>
    <p:sldId id="290" r:id="rId25"/>
    <p:sldId id="291" r:id="rId26"/>
    <p:sldId id="292" r:id="rId27"/>
    <p:sldId id="293" r:id="rId28"/>
    <p:sldId id="294" r:id="rId29"/>
    <p:sldId id="295" r:id="rId30"/>
    <p:sldId id="296" r:id="rId31"/>
    <p:sldId id="297" r:id="rId32"/>
    <p:sldId id="298" r:id="rId33"/>
    <p:sldId id="275" r:id="rId34"/>
    <p:sldId id="276" r:id="rId35"/>
    <p:sldId id="279" r:id="rId36"/>
    <p:sldId id="277" r:id="rId37"/>
    <p:sldId id="278" r:id="rId38"/>
    <p:sldId id="280" r:id="rId39"/>
    <p:sldId id="281" r:id="rId40"/>
    <p:sldId id="282" r:id="rId41"/>
    <p:sldId id="283" r:id="rId42"/>
    <p:sldId id="284" r:id="rId43"/>
    <p:sldId id="285" r:id="rId44"/>
    <p:sldId id="286" r:id="rId45"/>
    <p:sldId id="287" r:id="rId4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AEDC"/>
    <a:srgbClr val="EAEAEA"/>
    <a:srgbClr val="4665B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66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altLang="en-US"/>
              <a:t>Chapter 1</a:t>
            </a:r>
          </a:p>
        </p:txBody>
      </p:sp>
      <p:sp>
        <p:nvSpPr>
          <p:cNvPr id="286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86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altLang="en-US"/>
              <a:t>The Computer Continuum</a:t>
            </a:r>
          </a:p>
        </p:txBody>
      </p:sp>
      <p:sp>
        <p:nvSpPr>
          <p:cNvPr id="286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427AC82-09D3-4346-824B-FDED3132655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altLang="en-US"/>
              <a:t>Chapter 1</a:t>
            </a:r>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02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altLang="en-US"/>
              <a:t>The Computer Continuum</a:t>
            </a:r>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FC441B4-94F9-4615-850C-D31ACD34E12C}" type="slidenum">
              <a:rPr lang="en-US" altLang="en-US"/>
              <a:pPr/>
              <a:t>‹#›</a:t>
            </a:fld>
            <a:endParaRPr lang="en-US" alt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F1639ECD-C1B7-4168-9D71-C4FABDF1AC7D}" type="slidenum">
              <a:rPr lang="en-US" altLang="en-US"/>
              <a:pPr/>
              <a:t>1</a:t>
            </a:fld>
            <a:endParaRPr lang="en-US" altLang="en-US"/>
          </a:p>
        </p:txBody>
      </p:sp>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86C3694D-A76D-4529-99F7-0A0FD717D664}" type="slidenum">
              <a:rPr lang="en-US" altLang="en-US"/>
              <a:pPr/>
              <a:t>10</a:t>
            </a:fld>
            <a:endParaRPr lang="en-US" altLang="en-US"/>
          </a:p>
        </p:txBody>
      </p:sp>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D46D60E3-CC4F-4997-A08D-83EC99F59E2D}" type="slidenum">
              <a:rPr lang="en-US" altLang="en-US"/>
              <a:pPr/>
              <a:t>11</a:t>
            </a:fld>
            <a:endParaRPr lang="en-US" altLang="en-US"/>
          </a:p>
        </p:txBody>
      </p:sp>
      <p:sp>
        <p:nvSpPr>
          <p:cNvPr id="51202" name="Rectangle 2"/>
          <p:cNvSpPr>
            <a:spLocks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FDD9B3C9-0B8A-4233-8924-9E8FF6532F1A}" type="slidenum">
              <a:rPr lang="en-US" altLang="en-US"/>
              <a:pPr/>
              <a:t>12</a:t>
            </a:fld>
            <a:endParaRPr lang="en-US" altLang="en-US"/>
          </a:p>
        </p:txBody>
      </p:sp>
      <p:sp>
        <p:nvSpPr>
          <p:cNvPr id="52226" name="Rectangle 2"/>
          <p:cNvSpPr>
            <a:spLocks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B7A6ADBB-91B6-4EAB-AF6E-B54694E4E70A}" type="slidenum">
              <a:rPr lang="en-US" altLang="en-US"/>
              <a:pPr/>
              <a:t>13</a:t>
            </a:fld>
            <a:endParaRPr lang="en-US" altLang="en-US"/>
          </a:p>
        </p:txBody>
      </p:sp>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B621FED1-2E96-48C7-9996-1E357AE182EE}" type="slidenum">
              <a:rPr lang="en-US" altLang="en-US"/>
              <a:pPr/>
              <a:t>14</a:t>
            </a:fld>
            <a:endParaRPr lang="en-US" altLang="en-US"/>
          </a:p>
        </p:txBody>
      </p:sp>
      <p:sp>
        <p:nvSpPr>
          <p:cNvPr id="54274" name="Rectangle 2"/>
          <p:cNvSpPr>
            <a:spLocks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41652BA9-19C0-4531-8E6F-BE91982DF05C}" type="slidenum">
              <a:rPr lang="en-US" altLang="en-US"/>
              <a:pPr/>
              <a:t>15</a:t>
            </a:fld>
            <a:endParaRPr lang="en-US" altLang="en-US"/>
          </a:p>
        </p:txBody>
      </p:sp>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75668F60-151F-490E-AEF5-2244D7DC17E2}" type="slidenum">
              <a:rPr lang="en-US" altLang="en-US"/>
              <a:pPr/>
              <a:t>16</a:t>
            </a:fld>
            <a:endParaRPr lang="en-US" altLang="en-US"/>
          </a:p>
        </p:txBody>
      </p:sp>
      <p:sp>
        <p:nvSpPr>
          <p:cNvPr id="56322" name="Rectangle 2"/>
          <p:cNvSpPr>
            <a:spLocks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36849D38-DDB5-4FBA-A7EF-0F26618F1FF1}" type="slidenum">
              <a:rPr lang="en-US" altLang="en-US"/>
              <a:pPr/>
              <a:t>17</a:t>
            </a:fld>
            <a:endParaRPr lang="en-US" altLang="en-US"/>
          </a:p>
        </p:txBody>
      </p:sp>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179CE9C0-1E5F-4C35-BA8C-4FD34A085B3E}" type="slidenum">
              <a:rPr lang="en-US" altLang="en-US"/>
              <a:pPr/>
              <a:t>18</a:t>
            </a:fld>
            <a:endParaRPr lang="en-US" altLang="en-US"/>
          </a:p>
        </p:txBody>
      </p:sp>
      <p:sp>
        <p:nvSpPr>
          <p:cNvPr id="58370" name="Rectangle 2"/>
          <p:cNvSpPr>
            <a:spLocks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IE" dirty="0" smtClean="0"/>
              <a:t>Before you start reading this article, I want you to take a trip back into your past when you were being taught the decimal system. Personally, when I was in elementary school (in the 70′s/80′s), teachers used to use a column system to teach us about numbers:</a:t>
            </a:r>
          </a:p>
          <a:p>
            <a:r>
              <a:rPr lang="en-IE" dirty="0" smtClean="0"/>
              <a:t>[Thousands] | [Hundreds] | [Tens] | [One]</a:t>
            </a:r>
          </a:p>
          <a:p>
            <a:r>
              <a:rPr lang="en-IE" dirty="0" smtClean="0"/>
              <a:t>The number 1234 is – 1 Thousands, 2 Hundreds, 3 Tens and 4 Ones.</a:t>
            </a:r>
          </a:p>
          <a:p>
            <a:r>
              <a:rPr lang="en-IE" dirty="0" smtClean="0"/>
              <a:t>A few years later, we learned about the composition of the decimal system in a more complex way.</a:t>
            </a:r>
          </a:p>
          <a:p>
            <a:r>
              <a:rPr lang="en-IE" dirty="0" smtClean="0"/>
              <a:t>Thousands became 10^3 (10*10*</a:t>
            </a:r>
            <a:r>
              <a:rPr lang="en-IE" dirty="0" err="1" smtClean="0"/>
              <a:t>10</a:t>
            </a:r>
            <a:r>
              <a:rPr lang="en-IE" dirty="0" smtClean="0"/>
              <a:t>)</a:t>
            </a:r>
            <a:br>
              <a:rPr lang="en-IE" dirty="0" smtClean="0"/>
            </a:br>
            <a:r>
              <a:rPr lang="en-IE" dirty="0" smtClean="0"/>
              <a:t>Hundreds became 10^2 (10*10)</a:t>
            </a:r>
          </a:p>
          <a:p>
            <a:r>
              <a:rPr lang="en-IE" dirty="0" smtClean="0"/>
              <a:t>… and so on.</a:t>
            </a:r>
          </a:p>
          <a:p>
            <a:r>
              <a:rPr lang="en-IE" dirty="0" smtClean="0"/>
              <a:t>1234 then became:</a:t>
            </a:r>
          </a:p>
          <a:p>
            <a:r>
              <a:rPr lang="en-IE" dirty="0" smtClean="0"/>
              <a:t>((1*10^3)+(2*10^2)+(3*10^1)+(4*10^0))</a:t>
            </a:r>
          </a:p>
          <a:p>
            <a:r>
              <a:rPr lang="en-IE" dirty="0" smtClean="0"/>
              <a:t>As you already know, counting in decimals is done by using 10 digits, from 0 to 9. Each time we jump a “column” (from 9 to 10), we add 1 digit to our total and reset all subsequent numbers to 0 (999 becomes 1000). The binary system works exactly the same way, but instead of using digits that goes from 0 to 9, we keep things simple and only use 0′s and 1′s, just like computers do. But the question you are probably asking yourself now is why do computers only use 0′s and 1′s?  The answer is simple: electronic circuits.  Circuits that make the wheel inside your computer turn can only have 2 states, on and off. Since a computer is mostly made out of electronic circuitry, it is logical that it uses the binary system to send, receive or compute information.</a:t>
            </a:r>
          </a:p>
          <a:p>
            <a:r>
              <a:rPr lang="en-IE" b="1" dirty="0" smtClean="0"/>
              <a:t>How does the binary system work?</a:t>
            </a:r>
          </a:p>
          <a:p>
            <a:r>
              <a:rPr lang="en-IE" dirty="0" smtClean="0"/>
              <a:t>Let’s start with what a binary number looks like:</a:t>
            </a:r>
          </a:p>
          <a:p>
            <a:r>
              <a:rPr lang="en-IE" dirty="0" smtClean="0"/>
              <a:t>01001010</a:t>
            </a:r>
          </a:p>
          <a:p>
            <a:r>
              <a:rPr lang="en-IE" dirty="0" smtClean="0"/>
              <a:t>“What the heck does this mean, and how do I represent this in more familiar decimal format” you ask.  First, you have to know that each digit of a binary number is based on 2 to the power of x (as opposed to the decimal system that is based on the number 10). Here is a quick and easy chart you should study before continuing:</a:t>
            </a:r>
          </a:p>
          <a:p>
            <a:r>
              <a:rPr lang="en-IE" dirty="0" smtClean="0"/>
              <a:t>2 to the power of 0 = 1 (2^0)</a:t>
            </a:r>
            <a:br>
              <a:rPr lang="en-IE" dirty="0" smtClean="0"/>
            </a:br>
            <a:r>
              <a:rPr lang="en-IE" dirty="0" smtClean="0"/>
              <a:t>2 to the power of 1 = 2 (2^1)</a:t>
            </a:r>
            <a:br>
              <a:rPr lang="en-IE" dirty="0" smtClean="0"/>
            </a:br>
            <a:r>
              <a:rPr lang="en-IE" dirty="0" smtClean="0"/>
              <a:t>2 to the power of 2 = 4 (2^2) or (2*2)</a:t>
            </a:r>
            <a:br>
              <a:rPr lang="en-IE" dirty="0" smtClean="0"/>
            </a:br>
            <a:r>
              <a:rPr lang="en-IE" dirty="0" smtClean="0"/>
              <a:t>2 to the power of 3 = 8 (2^3) or (2*2*</a:t>
            </a:r>
            <a:r>
              <a:rPr lang="en-IE" dirty="0" err="1" smtClean="0"/>
              <a:t>2</a:t>
            </a:r>
            <a:r>
              <a:rPr lang="en-IE" dirty="0" smtClean="0"/>
              <a:t>)</a:t>
            </a:r>
            <a:br>
              <a:rPr lang="en-IE" dirty="0" smtClean="0"/>
            </a:br>
            <a:r>
              <a:rPr lang="en-IE" dirty="0" smtClean="0"/>
              <a:t>2 to the power of 4 = 16 (2^4) or (etc.)</a:t>
            </a:r>
            <a:br>
              <a:rPr lang="en-IE" dirty="0" smtClean="0"/>
            </a:br>
            <a:r>
              <a:rPr lang="en-IE" dirty="0" smtClean="0"/>
              <a:t>2 to the power of 5 = 32 (2^5)</a:t>
            </a:r>
            <a:br>
              <a:rPr lang="en-IE" dirty="0" smtClean="0"/>
            </a:br>
            <a:r>
              <a:rPr lang="en-IE" dirty="0" smtClean="0"/>
              <a:t>2 to the power of 6 = 64 (2^6)</a:t>
            </a:r>
            <a:br>
              <a:rPr lang="en-IE" dirty="0" smtClean="0"/>
            </a:br>
            <a:r>
              <a:rPr lang="en-IE" dirty="0" smtClean="0"/>
              <a:t>2 to the power of 7 = 128 (2^7)</a:t>
            </a:r>
            <a:br>
              <a:rPr lang="en-IE" dirty="0" smtClean="0"/>
            </a:br>
            <a:r>
              <a:rPr lang="en-IE" dirty="0" smtClean="0"/>
              <a:t>2 to the power of 8 = 256 (2^8)</a:t>
            </a:r>
            <a:br>
              <a:rPr lang="en-IE" dirty="0" smtClean="0"/>
            </a:br>
            <a:r>
              <a:rPr lang="en-IE" dirty="0" smtClean="0"/>
              <a:t>…</a:t>
            </a:r>
            <a:br>
              <a:rPr lang="en-IE" dirty="0" smtClean="0"/>
            </a:br>
            <a:r>
              <a:rPr lang="en-IE" dirty="0" smtClean="0"/>
              <a:t>2 to the power of x = (2^x)</a:t>
            </a:r>
          </a:p>
          <a:p>
            <a:r>
              <a:rPr lang="en-IE" dirty="0" smtClean="0"/>
              <a:t>Ok, let’s apply this chart to the binary number I gave a few moments ago to get us the decimal equivalent. All digits that are 0 remain 0, and are only useful as position placeholders. All digits that are assigned a value of 1 have a decimal value that is equal to the power (2^x) of their position within the chart.</a:t>
            </a:r>
          </a:p>
          <a:p>
            <a:r>
              <a:rPr lang="en-IE" dirty="0" smtClean="0"/>
              <a:t>128   64   32   16   8    4    2    1</a:t>
            </a:r>
            <a:br>
              <a:rPr lang="en-IE" dirty="0" smtClean="0"/>
            </a:br>
            <a:r>
              <a:rPr lang="en-IE" dirty="0" smtClean="0"/>
              <a:t>————————————–</a:t>
            </a:r>
            <a:br>
              <a:rPr lang="en-IE" dirty="0" smtClean="0"/>
            </a:br>
            <a:r>
              <a:rPr lang="en-IE" dirty="0" smtClean="0"/>
              <a:t>  0       1      0     </a:t>
            </a:r>
            <a:r>
              <a:rPr lang="en-IE" dirty="0" err="1" smtClean="0"/>
              <a:t>0</a:t>
            </a:r>
            <a:r>
              <a:rPr lang="en-IE" dirty="0" smtClean="0"/>
              <a:t>    1    0    1    0</a:t>
            </a:r>
          </a:p>
          <a:p>
            <a:r>
              <a:rPr lang="en-IE" dirty="0" smtClean="0"/>
              <a:t>01001010 = 64 + 8 + 2</a:t>
            </a:r>
          </a:p>
          <a:p>
            <a:r>
              <a:rPr lang="en-IE" dirty="0" smtClean="0"/>
              <a:t>which means that 01001010 = 74</a:t>
            </a:r>
          </a:p>
          <a:p>
            <a:r>
              <a:rPr lang="en-IE" dirty="0" smtClean="0"/>
              <a:t>Simple isn’t it?</a:t>
            </a:r>
          </a:p>
          <a:p>
            <a:r>
              <a:rPr lang="en-IE" dirty="0" smtClean="0"/>
              <a:t>Now let’s do the inverse. To convert 74 to binary, you’ll have to start by finding the biggest power of 2 that is valued less then 74.  Finding this number is important because it will determine the positive value at the left of your binary number.  In this case, it is 64.</a:t>
            </a:r>
          </a:p>
          <a:p>
            <a:r>
              <a:rPr lang="en-IE" dirty="0" smtClean="0"/>
              <a:t>Let’s put a 1 in the 2^6 (2*2*</a:t>
            </a:r>
            <a:r>
              <a:rPr lang="en-IE" dirty="0" err="1" smtClean="0"/>
              <a:t>2</a:t>
            </a:r>
            <a:r>
              <a:rPr lang="en-IE" dirty="0" smtClean="0"/>
              <a:t>*</a:t>
            </a:r>
            <a:r>
              <a:rPr lang="en-IE" dirty="0" err="1" smtClean="0"/>
              <a:t>2</a:t>
            </a:r>
            <a:r>
              <a:rPr lang="en-IE" dirty="0" smtClean="0"/>
              <a:t>*</a:t>
            </a:r>
            <a:r>
              <a:rPr lang="en-IE" dirty="0" err="1" smtClean="0"/>
              <a:t>2</a:t>
            </a:r>
            <a:r>
              <a:rPr lang="en-IE" dirty="0" smtClean="0"/>
              <a:t>*</a:t>
            </a:r>
            <a:r>
              <a:rPr lang="en-IE" dirty="0" err="1" smtClean="0"/>
              <a:t>2</a:t>
            </a:r>
            <a:r>
              <a:rPr lang="en-IE" dirty="0" smtClean="0"/>
              <a:t> = 64) position.</a:t>
            </a:r>
          </a:p>
          <a:p>
            <a:r>
              <a:rPr lang="en-IE" dirty="0" smtClean="0"/>
              <a:t>01000000</a:t>
            </a:r>
          </a:p>
          <a:p>
            <a:r>
              <a:rPr lang="en-IE" dirty="0" smtClean="0"/>
              <a:t>After, take your initial decimal number, and subtract it by the value you just found out. 74 – 64 = 10. Now, let’s do the same procedure as before. What is the biggest power of 2 that is valued less then 10? It is 8.</a:t>
            </a:r>
          </a:p>
          <a:p>
            <a:r>
              <a:rPr lang="en-IE" dirty="0" smtClean="0"/>
              <a:t>Put a 1 in the 2^3 position ( 2*</a:t>
            </a:r>
            <a:r>
              <a:rPr lang="en-IE" dirty="0" err="1" smtClean="0"/>
              <a:t>2</a:t>
            </a:r>
            <a:r>
              <a:rPr lang="en-IE" dirty="0" smtClean="0"/>
              <a:t>*</a:t>
            </a:r>
            <a:r>
              <a:rPr lang="en-IE" dirty="0" err="1" smtClean="0"/>
              <a:t>2</a:t>
            </a:r>
            <a:r>
              <a:rPr lang="en-IE" dirty="0" smtClean="0"/>
              <a:t> = 8 )</a:t>
            </a:r>
          </a:p>
          <a:p>
            <a:r>
              <a:rPr lang="en-IE" dirty="0" smtClean="0"/>
              <a:t>…and continue doing this until the total equals your initial decimal number.</a:t>
            </a:r>
          </a:p>
          <a:p>
            <a:r>
              <a:rPr lang="en-IE" dirty="0" smtClean="0"/>
              <a:t>01001010</a:t>
            </a:r>
          </a:p>
          <a:p>
            <a:r>
              <a:rPr lang="en-IE" dirty="0" smtClean="0"/>
              <a:t>Even numbers always finish with a 0 and odd ones end in 1. This is because the rightmost digit in a binary number can only have a decimal value of 0 or 1.</a:t>
            </a:r>
          </a:p>
          <a:p>
            <a:r>
              <a:rPr lang="en-IE" dirty="0" smtClean="0"/>
              <a:t>As a non-IT person, there’s no real reason why you should know about how to do this manually, except to sound smart in front of your peers. Most modern calculators (including the windows one) can also accomplish these operations quickly and painlessly.</a:t>
            </a:r>
          </a:p>
          <a:p>
            <a:endParaRPr lang="en-IE" dirty="0"/>
          </a:p>
        </p:txBody>
      </p:sp>
      <p:sp>
        <p:nvSpPr>
          <p:cNvPr id="4" name="Header Placeholder 3"/>
          <p:cNvSpPr>
            <a:spLocks noGrp="1"/>
          </p:cNvSpPr>
          <p:nvPr>
            <p:ph type="hdr" sz="quarter" idx="10"/>
          </p:nvPr>
        </p:nvSpPr>
        <p:spPr/>
        <p:txBody>
          <a:bodyPr/>
          <a:lstStyle/>
          <a:p>
            <a:r>
              <a:rPr lang="en-US" altLang="en-US" smtClean="0"/>
              <a:t>Chapter 1</a:t>
            </a:r>
            <a:endParaRPr lang="en-US" altLang="en-US"/>
          </a:p>
        </p:txBody>
      </p:sp>
      <p:sp>
        <p:nvSpPr>
          <p:cNvPr id="5" name="Footer Placeholder 4"/>
          <p:cNvSpPr>
            <a:spLocks noGrp="1"/>
          </p:cNvSpPr>
          <p:nvPr>
            <p:ph type="ftr" sz="quarter" idx="11"/>
          </p:nvPr>
        </p:nvSpPr>
        <p:spPr/>
        <p:txBody>
          <a:bodyPr/>
          <a:lstStyle/>
          <a:p>
            <a:r>
              <a:rPr lang="en-US" altLang="en-US" smtClean="0"/>
              <a:t>The Computer Continuum</a:t>
            </a:r>
            <a:endParaRPr lang="en-US" altLang="en-US"/>
          </a:p>
        </p:txBody>
      </p:sp>
      <p:sp>
        <p:nvSpPr>
          <p:cNvPr id="6" name="Slide Number Placeholder 5"/>
          <p:cNvSpPr>
            <a:spLocks noGrp="1"/>
          </p:cNvSpPr>
          <p:nvPr>
            <p:ph type="sldNum" sz="quarter" idx="12"/>
          </p:nvPr>
        </p:nvSpPr>
        <p:spPr/>
        <p:txBody>
          <a:bodyPr/>
          <a:lstStyle/>
          <a:p>
            <a:fld id="{DFC441B4-94F9-4615-850C-D31ACD34E12C}" type="slidenum">
              <a:rPr lang="en-US" altLang="en-US" smtClean="0"/>
              <a:pPr/>
              <a:t>32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B971C1BB-2B25-43A1-93C1-8D32C6FFFDA4}" type="slidenum">
              <a:rPr lang="en-US" altLang="en-US"/>
              <a:pPr/>
              <a:t>2</a:t>
            </a:fld>
            <a:endParaRPr lang="en-US" alt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F3859691-AE29-491C-9F87-72FEBF723C66}" type="slidenum">
              <a:rPr lang="en-US" altLang="en-US"/>
              <a:pPr/>
              <a:t>33</a:t>
            </a:fld>
            <a:endParaRPr lang="en-US" altLang="en-US"/>
          </a:p>
        </p:txBody>
      </p:sp>
      <p:sp>
        <p:nvSpPr>
          <p:cNvPr id="60418" name="Rectangle 2"/>
          <p:cNvSpPr>
            <a:spLocks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25B2A556-BBC3-4E02-8177-62B74686ADAB}" type="slidenum">
              <a:rPr lang="en-US" altLang="en-US"/>
              <a:pPr/>
              <a:t>34</a:t>
            </a:fld>
            <a:endParaRPr lang="en-US" altLang="en-US"/>
          </a:p>
        </p:txBody>
      </p:sp>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E8358103-88A7-44C5-A4EC-362A785117DC}" type="slidenum">
              <a:rPr lang="en-US" altLang="en-US"/>
              <a:pPr/>
              <a:t>35</a:t>
            </a:fld>
            <a:endParaRPr lang="en-US" altLang="en-US"/>
          </a:p>
        </p:txBody>
      </p:sp>
      <p:sp>
        <p:nvSpPr>
          <p:cNvPr id="62466" name="Rectangle 2"/>
          <p:cNvSpPr>
            <a:spLocks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7EA0C39C-C2A5-401B-9018-B3598D5FD079}" type="slidenum">
              <a:rPr lang="en-US" altLang="en-US"/>
              <a:pPr/>
              <a:t>36</a:t>
            </a:fld>
            <a:endParaRPr lang="en-US" altLang="en-US"/>
          </a:p>
        </p:txBody>
      </p:sp>
      <p:sp>
        <p:nvSpPr>
          <p:cNvPr id="63490" name="Rectangle 2"/>
          <p:cNvSpPr>
            <a:spLocks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89EF5963-4677-46A5-8437-0454195FF56F}" type="slidenum">
              <a:rPr lang="en-US" altLang="en-US"/>
              <a:pPr/>
              <a:t>37</a:t>
            </a:fld>
            <a:endParaRPr lang="en-US" altLang="en-US"/>
          </a:p>
        </p:txBody>
      </p:sp>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3C12D12B-5E96-443B-9545-C653C289B8CA}" type="slidenum">
              <a:rPr lang="en-US" altLang="en-US"/>
              <a:pPr/>
              <a:t>38</a:t>
            </a:fld>
            <a:endParaRPr lang="en-US" altLang="en-US"/>
          </a:p>
        </p:txBody>
      </p:sp>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59985EA7-B1A3-4FE3-8FDF-6A1256E4AFDC}" type="slidenum">
              <a:rPr lang="en-US" altLang="en-US"/>
              <a:pPr/>
              <a:t>39</a:t>
            </a:fld>
            <a:endParaRPr lang="en-US" altLang="en-US"/>
          </a:p>
        </p:txBody>
      </p:sp>
      <p:sp>
        <p:nvSpPr>
          <p:cNvPr id="66562" name="Rectangle 2"/>
          <p:cNvSpPr>
            <a:spLocks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F28DDCFB-D2BC-4A81-877F-49CAA60E4182}" type="slidenum">
              <a:rPr lang="en-US" altLang="en-US"/>
              <a:pPr/>
              <a:t>40</a:t>
            </a:fld>
            <a:endParaRPr lang="en-US" altLang="en-US"/>
          </a:p>
        </p:txBody>
      </p:sp>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DA6B17A9-B037-44ED-A3A6-805DD949F26B}" type="slidenum">
              <a:rPr lang="en-US" altLang="en-US"/>
              <a:pPr/>
              <a:t>41</a:t>
            </a:fld>
            <a:endParaRPr lang="en-US" altLang="en-US"/>
          </a:p>
        </p:txBody>
      </p:sp>
      <p:sp>
        <p:nvSpPr>
          <p:cNvPr id="68610" name="Rectangle 2"/>
          <p:cNvSpPr>
            <a:spLocks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D8D5226F-F934-4A12-A601-804FC8A62200}" type="slidenum">
              <a:rPr lang="en-US" altLang="en-US"/>
              <a:pPr/>
              <a:t>42</a:t>
            </a:fld>
            <a:endParaRPr lang="en-US" altLang="en-US"/>
          </a:p>
        </p:txBody>
      </p:sp>
      <p:sp>
        <p:nvSpPr>
          <p:cNvPr id="69634" name="Rectangle 2"/>
          <p:cNvSpPr>
            <a:spLocks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3185B9CB-912B-4D2C-AF64-AB0771B8E176}" type="slidenum">
              <a:rPr lang="en-US" altLang="en-US"/>
              <a:pPr/>
              <a:t>3</a:t>
            </a:fld>
            <a:endParaRPr lang="en-US" altLang="en-US"/>
          </a:p>
        </p:txBody>
      </p:sp>
      <p:sp>
        <p:nvSpPr>
          <p:cNvPr id="44034" name="Rectangle 2"/>
          <p:cNvSpPr>
            <a:spLocks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95131D29-98AB-4C3F-BBE7-E778838230CE}" type="slidenum">
              <a:rPr lang="en-US" altLang="en-US"/>
              <a:pPr/>
              <a:t>43</a:t>
            </a:fld>
            <a:endParaRPr lang="en-US" altLang="en-US"/>
          </a:p>
        </p:txBody>
      </p:sp>
      <p:sp>
        <p:nvSpPr>
          <p:cNvPr id="70658" name="Rectangle 2"/>
          <p:cNvSpPr>
            <a:spLocks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19228EE4-E7CD-4E82-B2C3-D4C7332A11BA}" type="slidenum">
              <a:rPr lang="en-US" altLang="en-US"/>
              <a:pPr/>
              <a:t>44</a:t>
            </a:fld>
            <a:endParaRPr lang="en-US" altLang="en-US"/>
          </a:p>
        </p:txBody>
      </p:sp>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9F2CBE7C-B236-4676-A448-C20149DAABEA}" type="slidenum">
              <a:rPr lang="en-US" altLang="en-US"/>
              <a:pPr/>
              <a:t>45</a:t>
            </a:fld>
            <a:endParaRPr lang="en-US" altLang="en-US"/>
          </a:p>
        </p:txBody>
      </p:sp>
      <p:sp>
        <p:nvSpPr>
          <p:cNvPr id="72706" name="Rectangle 2"/>
          <p:cNvSpPr>
            <a:spLocks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F67AFE0D-0A7E-4DE8-AA61-3017B8060851}" type="slidenum">
              <a:rPr lang="en-US" altLang="en-US"/>
              <a:pPr/>
              <a:t>4</a:t>
            </a:fld>
            <a:endParaRPr lang="en-US" altLang="en-US"/>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67B299E8-CD24-4E29-BD77-87B8C972483E}" type="slidenum">
              <a:rPr lang="en-US" altLang="en-US"/>
              <a:pPr/>
              <a:t>5</a:t>
            </a:fld>
            <a:endParaRPr lang="en-US" altLang="en-US"/>
          </a:p>
        </p:txBody>
      </p:sp>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BA5F7DD6-E9A8-403D-A7C9-4C5711D0BF2A}" type="slidenum">
              <a:rPr lang="en-US" altLang="en-US"/>
              <a:pPr/>
              <a:t>6</a:t>
            </a:fld>
            <a:endParaRPr lang="en-US" altLang="en-US"/>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F7D30D5F-C126-48DB-AB4B-3BC0FB01F6EC}" type="slidenum">
              <a:rPr lang="en-US" altLang="en-US"/>
              <a:pPr/>
              <a:t>7</a:t>
            </a:fld>
            <a:endParaRPr lang="en-US" altLang="en-US"/>
          </a:p>
        </p:txBody>
      </p:sp>
      <p:sp>
        <p:nvSpPr>
          <p:cNvPr id="47106" name="Rectangle 2"/>
          <p:cNvSpPr>
            <a:spLocks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8E8E0749-E0A7-4930-AEEF-8C8310B98601}" type="slidenum">
              <a:rPr lang="en-US" altLang="en-US"/>
              <a:pPr/>
              <a:t>8</a:t>
            </a:fld>
            <a:endParaRPr lang="en-US" altLang="en-US"/>
          </a:p>
        </p:txBody>
      </p:sp>
      <p:sp>
        <p:nvSpPr>
          <p:cNvPr id="48130" name="Rectangle 2"/>
          <p:cNvSpPr>
            <a:spLocks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Chapter 1</a:t>
            </a:r>
          </a:p>
        </p:txBody>
      </p:sp>
      <p:sp>
        <p:nvSpPr>
          <p:cNvPr id="5" name="Rectangle 6"/>
          <p:cNvSpPr>
            <a:spLocks noGrp="1" noChangeArrowheads="1"/>
          </p:cNvSpPr>
          <p:nvPr>
            <p:ph type="ftr" sz="quarter" idx="4"/>
          </p:nvPr>
        </p:nvSpPr>
        <p:spPr>
          <a:ln/>
        </p:spPr>
        <p:txBody>
          <a:bodyPr/>
          <a:lstStyle/>
          <a:p>
            <a:r>
              <a:rPr lang="en-US" altLang="en-US"/>
              <a:t>The Computer Continuum</a:t>
            </a:r>
          </a:p>
        </p:txBody>
      </p:sp>
      <p:sp>
        <p:nvSpPr>
          <p:cNvPr id="6" name="Rectangle 7"/>
          <p:cNvSpPr>
            <a:spLocks noGrp="1" noChangeArrowheads="1"/>
          </p:cNvSpPr>
          <p:nvPr>
            <p:ph type="sldNum" sz="quarter" idx="5"/>
          </p:nvPr>
        </p:nvSpPr>
        <p:spPr>
          <a:ln/>
        </p:spPr>
        <p:txBody>
          <a:bodyPr/>
          <a:lstStyle/>
          <a:p>
            <a:fld id="{D307E8E7-1C60-4ABD-A4C4-05DC5DB498ED}" type="slidenum">
              <a:rPr lang="en-US" altLang="en-US"/>
              <a:pPr/>
              <a:t>9</a:t>
            </a:fld>
            <a:endParaRPr lang="en-US" altLang="en-US"/>
          </a:p>
        </p:txBody>
      </p:sp>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ltLang="en-US"/>
          </a:p>
        </p:txBody>
      </p:sp>
      <p:sp>
        <p:nvSpPr>
          <p:cNvPr id="17" name="Footer Placeholder 16"/>
          <p:cNvSpPr>
            <a:spLocks noGrp="1"/>
          </p:cNvSpPr>
          <p:nvPr>
            <p:ph type="ftr" sz="quarter" idx="11"/>
          </p:nvPr>
        </p:nvSpPr>
        <p:spPr/>
        <p:txBody>
          <a:bodyPr/>
          <a:lstStyle/>
          <a:p>
            <a:r>
              <a:rPr lang="en-US" altLang="en-US" smtClean="0"/>
              <a:t>The Computer Continuum</a:t>
            </a:r>
            <a:endParaRPr lang="en-US" alt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r>
              <a:rPr lang="en-US" altLang="en-US" smtClean="0"/>
              <a:t>1-</a:t>
            </a:r>
            <a:fld id="{A7A56DFE-71FE-4C13-8513-88E7F83808CF}" type="slidenum">
              <a:rPr lang="en-US" altLang="en-US" smtClean="0"/>
              <a:pPr/>
              <a:t>‹#›</a:t>
            </a:fld>
            <a:endParaRPr lang="en-US" alt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The Computer Continuum</a:t>
            </a:r>
            <a:endParaRPr lang="en-US" altLang="en-US"/>
          </a:p>
        </p:txBody>
      </p:sp>
      <p:sp>
        <p:nvSpPr>
          <p:cNvPr id="6" name="Slide Number Placeholder 5"/>
          <p:cNvSpPr>
            <a:spLocks noGrp="1"/>
          </p:cNvSpPr>
          <p:nvPr>
            <p:ph type="sldNum" sz="quarter" idx="12"/>
          </p:nvPr>
        </p:nvSpPr>
        <p:spPr/>
        <p:txBody>
          <a:bodyPr/>
          <a:lstStyle/>
          <a:p>
            <a:r>
              <a:rPr lang="en-US" altLang="en-US" smtClean="0"/>
              <a:t>1-</a:t>
            </a:r>
            <a:fld id="{7D1ADE05-9A1E-46AE-BC29-02BDF9575F19}"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r>
              <a:rPr lang="en-US" altLang="en-US" smtClean="0"/>
              <a:t>1-</a:t>
            </a:r>
            <a:fld id="{6FE8A28B-9CCC-4C21-B240-207E773AE44C}" type="slidenum">
              <a:rPr lang="en-US" altLang="en-US" smtClean="0"/>
              <a:pPr/>
              <a:t>‹#›</a:t>
            </a:fld>
            <a:endParaRPr lang="en-US" alt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The Computer Continuum</a:t>
            </a:r>
            <a:endParaRPr lang="en-US" alt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r>
              <a:rPr lang="en-US" altLang="en-US" smtClean="0"/>
              <a:t>The Computer Continuum</a:t>
            </a:r>
            <a:endParaRPr lang="en-US" altLang="en-US"/>
          </a:p>
        </p:txBody>
      </p:sp>
      <p:sp>
        <p:nvSpPr>
          <p:cNvPr id="6" name="Slide Number Placeholder 5"/>
          <p:cNvSpPr>
            <a:spLocks noGrp="1"/>
          </p:cNvSpPr>
          <p:nvPr>
            <p:ph type="sldNum" sz="quarter" idx="12"/>
          </p:nvPr>
        </p:nvSpPr>
        <p:spPr>
          <a:xfrm>
            <a:off x="4361688" y="1026372"/>
            <a:ext cx="457200" cy="441325"/>
          </a:xfrm>
        </p:spPr>
        <p:txBody>
          <a:bodyPr/>
          <a:lstStyle/>
          <a:p>
            <a:r>
              <a:rPr lang="en-US" altLang="en-US" smtClean="0"/>
              <a:t>1-</a:t>
            </a:r>
            <a:fld id="{C2745043-54E8-4322-A3F4-9A6DEBD1D9FC}" type="slidenum">
              <a:rPr lang="en-US" altLang="en-US" smtClean="0"/>
              <a:pPr/>
              <a:t>‹#›</a:t>
            </a:fld>
            <a:endParaRPr lang="en-US" alt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altLang="en-US" smtClean="0"/>
              <a:t>The Computer Continuum</a:t>
            </a:r>
            <a:endParaRPr lang="en-US" altLang="en-US"/>
          </a:p>
        </p:txBody>
      </p:sp>
      <p:sp>
        <p:nvSpPr>
          <p:cNvPr id="4" name="Date Placeholder 3"/>
          <p:cNvSpPr>
            <a:spLocks noGrp="1"/>
          </p:cNvSpPr>
          <p:nvPr>
            <p:ph type="dt" sz="half" idx="10"/>
          </p:nvPr>
        </p:nvSpPr>
        <p:spPr/>
        <p:txBody>
          <a:bodyPr/>
          <a:lstStyle/>
          <a:p>
            <a:endParaRPr lang="en-US" alt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r>
              <a:rPr lang="en-US" altLang="en-US" smtClean="0"/>
              <a:t>1-</a:t>
            </a:r>
            <a:fld id="{659AA3FE-77D8-4567-A718-65430AB837C5}" type="slidenum">
              <a:rPr lang="en-US" altLang="en-US" smtClean="0"/>
              <a:pPr/>
              <a:t>‹#›</a:t>
            </a:fld>
            <a:endParaRPr lang="en-US" alt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endParaRPr lang="en-US" altLang="en-US"/>
          </a:p>
        </p:txBody>
      </p:sp>
      <p:sp>
        <p:nvSpPr>
          <p:cNvPr id="6" name="Footer Placeholder 5"/>
          <p:cNvSpPr>
            <a:spLocks noGrp="1"/>
          </p:cNvSpPr>
          <p:nvPr>
            <p:ph type="ftr" sz="quarter" idx="11"/>
          </p:nvPr>
        </p:nvSpPr>
        <p:spPr/>
        <p:txBody>
          <a:bodyPr/>
          <a:lstStyle/>
          <a:p>
            <a:r>
              <a:rPr lang="en-US" altLang="en-US" smtClean="0"/>
              <a:t>The Computer Continuum</a:t>
            </a:r>
            <a:endParaRPr lang="en-US" altLang="en-US"/>
          </a:p>
        </p:txBody>
      </p:sp>
      <p:sp>
        <p:nvSpPr>
          <p:cNvPr id="7" name="Slide Number Placeholder 6"/>
          <p:cNvSpPr>
            <a:spLocks noGrp="1"/>
          </p:cNvSpPr>
          <p:nvPr>
            <p:ph type="sldNum" sz="quarter" idx="12"/>
          </p:nvPr>
        </p:nvSpPr>
        <p:spPr/>
        <p:txBody>
          <a:bodyPr/>
          <a:lstStyle/>
          <a:p>
            <a:r>
              <a:rPr lang="en-US" altLang="en-US" smtClean="0"/>
              <a:t>1-</a:t>
            </a:r>
            <a:fld id="{A957B381-EC99-42C6-9A1B-9316FA5ECF0F}" type="slidenum">
              <a:rPr lang="en-US" altLang="en-US" smtClean="0"/>
              <a:pPr/>
              <a:t>‹#›</a:t>
            </a:fld>
            <a:endParaRPr lang="en-US" alt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a:xfrm>
            <a:off x="304800" y="6409944"/>
            <a:ext cx="3581400" cy="365760"/>
          </a:xfrm>
        </p:spPr>
        <p:txBody>
          <a:bodyPr/>
          <a:lstStyle/>
          <a:p>
            <a:r>
              <a:rPr lang="en-US" altLang="en-US" smtClean="0"/>
              <a:t>The Computer Continuum</a:t>
            </a:r>
            <a:endParaRPr lang="en-US" alt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r>
              <a:rPr lang="en-US" altLang="en-US" smtClean="0"/>
              <a:t>1-</a:t>
            </a:r>
            <a:fld id="{3DD107A9-D9A6-4A40-8D88-1C2BF3A9B252}" type="slidenum">
              <a:rPr lang="en-US" altLang="en-US" smtClean="0"/>
              <a:pPr/>
              <a:t>‹#›</a:t>
            </a:fld>
            <a:endParaRPr lang="en-US" alt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r>
              <a:rPr lang="en-US" altLang="en-US" smtClean="0"/>
              <a:t>The Computer Continuum</a:t>
            </a:r>
            <a:endParaRPr lang="en-US" altLang="en-US"/>
          </a:p>
        </p:txBody>
      </p:sp>
      <p:sp>
        <p:nvSpPr>
          <p:cNvPr id="5" name="Slide Number Placeholder 4"/>
          <p:cNvSpPr>
            <a:spLocks noGrp="1"/>
          </p:cNvSpPr>
          <p:nvPr>
            <p:ph type="sldNum" sz="quarter" idx="12"/>
          </p:nvPr>
        </p:nvSpPr>
        <p:spPr>
          <a:xfrm>
            <a:off x="4343400" y="1036020"/>
            <a:ext cx="457200" cy="441325"/>
          </a:xfrm>
        </p:spPr>
        <p:txBody>
          <a:bodyPr/>
          <a:lstStyle/>
          <a:p>
            <a:r>
              <a:rPr lang="en-US" altLang="en-US" smtClean="0"/>
              <a:t>1-</a:t>
            </a:r>
            <a:fld id="{62785C78-8A24-4D9E-8600-2E204F5968D8}"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r>
              <a:rPr lang="en-US" altLang="en-US" smtClean="0"/>
              <a:t>The Computer Continuum</a:t>
            </a:r>
            <a:endParaRPr lang="en-US" alt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r>
              <a:rPr lang="en-US" altLang="en-US" smtClean="0"/>
              <a:t>1-</a:t>
            </a:r>
            <a:fld id="{9331A50E-9EC4-43A9-8366-B9D33804D6A3}"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r>
              <a:rPr lang="en-US" altLang="en-US" smtClean="0"/>
              <a:t>1-</a:t>
            </a:r>
            <a:fld id="{E406ECC3-0B06-4511-B8BD-E7D13D337F6C}" type="slidenum">
              <a:rPr lang="en-US" altLang="en-US" smtClean="0"/>
              <a:pPr/>
              <a:t>‹#›</a:t>
            </a:fld>
            <a:endParaRPr lang="en-US" alt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a:xfrm>
            <a:off x="301752" y="6410848"/>
            <a:ext cx="3383280" cy="365760"/>
          </a:xfrm>
        </p:spPr>
        <p:txBody>
          <a:bodyPr/>
          <a:lstStyle/>
          <a:p>
            <a:r>
              <a:rPr lang="en-US" altLang="en-US" smtClean="0"/>
              <a:t>The Computer Continuum</a:t>
            </a:r>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r>
              <a:rPr lang="en-US" altLang="en-US" smtClean="0"/>
              <a:t>1-</a:t>
            </a:r>
            <a:fld id="{C1DECB88-B9F7-4E38-847A-4499240B3F4F}" type="slidenum">
              <a:rPr lang="en-US" altLang="en-US" smtClean="0"/>
              <a:pPr/>
              <a:t>‹#›</a:t>
            </a:fld>
            <a:endParaRPr lang="en-US" alt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endParaRPr lang="en-US" altLang="en-US"/>
          </a:p>
        </p:txBody>
      </p:sp>
      <p:sp>
        <p:nvSpPr>
          <p:cNvPr id="6" name="Footer Placeholder 5"/>
          <p:cNvSpPr>
            <a:spLocks noGrp="1"/>
          </p:cNvSpPr>
          <p:nvPr>
            <p:ph type="ftr" sz="quarter" idx="11"/>
          </p:nvPr>
        </p:nvSpPr>
        <p:spPr>
          <a:xfrm>
            <a:off x="301752" y="6410848"/>
            <a:ext cx="3584448" cy="365760"/>
          </a:xfrm>
        </p:spPr>
        <p:txBody>
          <a:bodyPr/>
          <a:lstStyle/>
          <a:p>
            <a:r>
              <a:rPr lang="en-US" altLang="en-US" smtClean="0"/>
              <a:t>The Computer Continuum</a:t>
            </a:r>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n-US" alt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altLang="en-US" smtClean="0"/>
              <a:t>The Computer Continuum</a:t>
            </a:r>
            <a:endParaRPr lang="en-US" alt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r>
              <a:rPr lang="en-US" altLang="en-US" smtClean="0"/>
              <a:t>1-</a:t>
            </a:r>
            <a:fld id="{4706E6AD-24C5-4F96-A5C8-FF42D1CDAE50}" type="slidenum">
              <a:rPr lang="en-US" altLang="en-US" smtClean="0"/>
              <a:pPr/>
              <a:t>‹#›</a:t>
            </a:fld>
            <a:endParaRPr lang="en-US" alt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xpedia.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hotbot.lycos.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www.dogpile.com/" TargetMode="External"/><Relationship Id="rId5" Type="http://schemas.openxmlformats.org/officeDocument/2006/relationships/hyperlink" Target="http://www.excite.com/" TargetMode="External"/><Relationship Id="rId4" Type="http://schemas.openxmlformats.org/officeDocument/2006/relationships/hyperlink" Target="http://www.altavista.com/"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828800" y="3810000"/>
            <a:ext cx="6400800" cy="1752600"/>
          </a:xfrm>
        </p:spPr>
        <p:txBody>
          <a:bodyPr/>
          <a:lstStyle/>
          <a:p>
            <a:r>
              <a:rPr lang="en-US" altLang="en-US"/>
              <a:t>How do computers affect us in our daily lives?</a:t>
            </a:r>
          </a:p>
        </p:txBody>
      </p:sp>
      <p:sp>
        <p:nvSpPr>
          <p:cNvPr id="4" name="Rectangle 28"/>
          <p:cNvSpPr>
            <a:spLocks noGrp="1" noChangeArrowheads="1"/>
          </p:cNvSpPr>
          <p:nvPr>
            <p:ph type="ftr" sz="quarter" idx="11"/>
          </p:nvPr>
        </p:nvSpPr>
        <p:spPr/>
        <p:txBody>
          <a:bodyPr/>
          <a:lstStyle/>
          <a:p>
            <a:r>
              <a:rPr lang="en-US" altLang="en-US"/>
              <a:t>The Computer Continuum</a:t>
            </a:r>
          </a:p>
        </p:txBody>
      </p:sp>
      <p:sp>
        <p:nvSpPr>
          <p:cNvPr id="5" name="Rectangle 29"/>
          <p:cNvSpPr>
            <a:spLocks noGrp="1" noChangeArrowheads="1"/>
          </p:cNvSpPr>
          <p:nvPr>
            <p:ph type="sldNum" sz="quarter" idx="12"/>
          </p:nvPr>
        </p:nvSpPr>
        <p:spPr/>
        <p:txBody>
          <a:bodyPr/>
          <a:lstStyle/>
          <a:p>
            <a:r>
              <a:rPr lang="en-US" altLang="en-US"/>
              <a:t>1-</a:t>
            </a:r>
            <a:fld id="{B984C305-9FCB-4934-B3A6-376CB9938AF8}" type="slidenum">
              <a:rPr lang="en-US" altLang="en-US"/>
              <a:pPr/>
              <a:t>1</a:t>
            </a:fld>
            <a:endParaRPr lang="en-US" altLang="en-US"/>
          </a:p>
        </p:txBody>
      </p:sp>
      <p:sp>
        <p:nvSpPr>
          <p:cNvPr id="4098" name="Rectangle 2"/>
          <p:cNvSpPr>
            <a:spLocks noGrp="1" noChangeArrowheads="1"/>
          </p:cNvSpPr>
          <p:nvPr>
            <p:ph type="ctrTitle"/>
          </p:nvPr>
        </p:nvSpPr>
        <p:spPr/>
        <p:txBody>
          <a:bodyPr/>
          <a:lstStyle/>
          <a:p>
            <a:r>
              <a:rPr lang="en-US" altLang="en-US"/>
              <a:t>Chapter 1: </a:t>
            </a:r>
            <a:br>
              <a:rPr lang="en-US" altLang="en-US"/>
            </a:br>
            <a:r>
              <a:rPr lang="en-US" altLang="en-US"/>
              <a:t>Computers: A First Look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What Is (and Isn’t) a Computer</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3FE10D50-BBBC-482F-A8FB-909B29E7293F}" type="slidenum">
              <a:rPr lang="en-US" altLang="en-US"/>
              <a:pPr/>
              <a:t>10</a:t>
            </a:fld>
            <a:endParaRPr lang="en-US" altLang="en-US"/>
          </a:p>
        </p:txBody>
      </p:sp>
      <p:sp>
        <p:nvSpPr>
          <p:cNvPr id="14339" name="Rectangle 3"/>
          <p:cNvSpPr>
            <a:spLocks noGrp="1" noChangeArrowheads="1"/>
          </p:cNvSpPr>
          <p:nvPr>
            <p:ph sz="quarter" idx="1"/>
          </p:nvPr>
        </p:nvSpPr>
        <p:spPr>
          <a:xfrm>
            <a:off x="1447800" y="1981200"/>
            <a:ext cx="7010400" cy="4114800"/>
          </a:xfrm>
        </p:spPr>
        <p:txBody>
          <a:bodyPr/>
          <a:lstStyle/>
          <a:p>
            <a:r>
              <a:rPr lang="en-US" altLang="en-US"/>
              <a:t>Digital pagers and cell phones are also computers.</a:t>
            </a:r>
            <a:endParaRPr lang="en-US" altLang="en-US" sz="2000"/>
          </a:p>
          <a:p>
            <a:pPr lvl="1"/>
            <a:r>
              <a:rPr lang="en-US" altLang="en-US"/>
              <a:t>These wireless communication devices provide instant access to voice-mail, e-mail, and fax transmission. </a:t>
            </a:r>
          </a:p>
          <a:p>
            <a:pPr lvl="1"/>
            <a:r>
              <a:rPr lang="en-US" altLang="en-US"/>
              <a:t>Some provide built-in Internet access.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The Many Kinds of Computers</a:t>
            </a:r>
          </a:p>
        </p:txBody>
      </p:sp>
      <p:sp>
        <p:nvSpPr>
          <p:cNvPr id="10" name="Footer Placeholder 4"/>
          <p:cNvSpPr>
            <a:spLocks noGrp="1"/>
          </p:cNvSpPr>
          <p:nvPr>
            <p:ph type="ftr" sz="quarter" idx="11"/>
          </p:nvPr>
        </p:nvSpPr>
        <p:spPr/>
        <p:txBody>
          <a:bodyPr/>
          <a:lstStyle/>
          <a:p>
            <a:r>
              <a:rPr lang="en-US" altLang="en-US"/>
              <a:t>The Computer Continuum</a:t>
            </a:r>
          </a:p>
        </p:txBody>
      </p:sp>
      <p:sp>
        <p:nvSpPr>
          <p:cNvPr id="11" name="Slide Number Placeholder 5"/>
          <p:cNvSpPr>
            <a:spLocks noGrp="1"/>
          </p:cNvSpPr>
          <p:nvPr>
            <p:ph type="sldNum" sz="quarter" idx="12"/>
          </p:nvPr>
        </p:nvSpPr>
        <p:spPr/>
        <p:txBody>
          <a:bodyPr>
            <a:normAutofit fontScale="92500"/>
          </a:bodyPr>
          <a:lstStyle/>
          <a:p>
            <a:r>
              <a:rPr lang="en-US" altLang="en-US"/>
              <a:t>1-</a:t>
            </a:r>
            <a:fld id="{0E8E0091-E459-4131-8980-17F58D2E1D05}" type="slidenum">
              <a:rPr lang="en-US" altLang="en-US"/>
              <a:pPr/>
              <a:t>11</a:t>
            </a:fld>
            <a:endParaRPr lang="en-US" altLang="en-US"/>
          </a:p>
        </p:txBody>
      </p:sp>
      <p:sp>
        <p:nvSpPr>
          <p:cNvPr id="15363" name="Rectangle 3"/>
          <p:cNvSpPr>
            <a:spLocks noGrp="1" noChangeArrowheads="1"/>
          </p:cNvSpPr>
          <p:nvPr>
            <p:ph sz="quarter" idx="1"/>
          </p:nvPr>
        </p:nvSpPr>
        <p:spPr/>
        <p:txBody>
          <a:bodyPr/>
          <a:lstStyle/>
          <a:p>
            <a:r>
              <a:rPr lang="en-US" altLang="en-US"/>
              <a:t>Computers can be classified by three sets of characteristics:</a:t>
            </a:r>
          </a:p>
        </p:txBody>
      </p:sp>
      <p:sp>
        <p:nvSpPr>
          <p:cNvPr id="15364" name="Oval 4"/>
          <p:cNvSpPr>
            <a:spLocks noChangeArrowheads="1"/>
          </p:cNvSpPr>
          <p:nvPr/>
        </p:nvSpPr>
        <p:spPr bwMode="auto">
          <a:xfrm>
            <a:off x="2057400" y="3048000"/>
            <a:ext cx="2514600" cy="1752600"/>
          </a:xfrm>
          <a:prstGeom prst="ellipse">
            <a:avLst/>
          </a:prstGeom>
          <a:noFill/>
          <a:ln w="9525">
            <a:solidFill>
              <a:schemeClr val="tx1"/>
            </a:solidFill>
            <a:round/>
            <a:headEnd/>
            <a:tailEnd/>
          </a:ln>
          <a:effectLst/>
        </p:spPr>
        <p:txBody>
          <a:bodyPr wrap="none" anchor="ctr"/>
          <a:lstStyle/>
          <a:p>
            <a:endParaRPr lang="en-IE"/>
          </a:p>
        </p:txBody>
      </p:sp>
      <p:sp>
        <p:nvSpPr>
          <p:cNvPr id="15368" name="Text Box 8"/>
          <p:cNvSpPr txBox="1">
            <a:spLocks noChangeArrowheads="1"/>
          </p:cNvSpPr>
          <p:nvPr/>
        </p:nvSpPr>
        <p:spPr bwMode="auto">
          <a:xfrm>
            <a:off x="2514600" y="3276600"/>
            <a:ext cx="1366838" cy="1006475"/>
          </a:xfrm>
          <a:prstGeom prst="rect">
            <a:avLst/>
          </a:prstGeom>
          <a:noFill/>
          <a:ln w="9525">
            <a:noFill/>
            <a:miter lim="800000"/>
            <a:headEnd/>
            <a:tailEnd/>
          </a:ln>
          <a:effectLst/>
        </p:spPr>
        <p:txBody>
          <a:bodyPr wrap="none">
            <a:spAutoFit/>
          </a:bodyPr>
          <a:lstStyle/>
          <a:p>
            <a:pPr algn="ctr"/>
            <a:r>
              <a:rPr lang="en-US" altLang="en-US" sz="2000"/>
              <a:t>Electronic</a:t>
            </a:r>
          </a:p>
          <a:p>
            <a:pPr algn="ctr"/>
            <a:r>
              <a:rPr lang="en-US" altLang="en-US" sz="2000"/>
              <a:t>versus</a:t>
            </a:r>
          </a:p>
          <a:p>
            <a:pPr algn="ctr"/>
            <a:r>
              <a:rPr lang="en-US" altLang="en-US" sz="2000"/>
              <a:t>Mechanical</a:t>
            </a:r>
            <a:endParaRPr lang="en-US" altLang="en-US"/>
          </a:p>
        </p:txBody>
      </p:sp>
      <p:sp>
        <p:nvSpPr>
          <p:cNvPr id="15369" name="Text Box 9"/>
          <p:cNvSpPr txBox="1">
            <a:spLocks noChangeArrowheads="1"/>
          </p:cNvSpPr>
          <p:nvPr/>
        </p:nvSpPr>
        <p:spPr bwMode="auto">
          <a:xfrm>
            <a:off x="4648200" y="3276600"/>
            <a:ext cx="1874838" cy="1006475"/>
          </a:xfrm>
          <a:prstGeom prst="rect">
            <a:avLst/>
          </a:prstGeom>
          <a:noFill/>
          <a:ln w="9525">
            <a:noFill/>
            <a:miter lim="800000"/>
            <a:headEnd/>
            <a:tailEnd/>
          </a:ln>
          <a:effectLst/>
        </p:spPr>
        <p:txBody>
          <a:bodyPr wrap="none">
            <a:spAutoFit/>
          </a:bodyPr>
          <a:lstStyle/>
          <a:p>
            <a:pPr algn="ctr"/>
            <a:r>
              <a:rPr lang="en-US" altLang="en-US" sz="2000"/>
              <a:t>General-purpose</a:t>
            </a:r>
          </a:p>
          <a:p>
            <a:pPr algn="ctr"/>
            <a:r>
              <a:rPr lang="en-US" altLang="en-US" sz="2000"/>
              <a:t>versus</a:t>
            </a:r>
          </a:p>
          <a:p>
            <a:pPr algn="ctr"/>
            <a:r>
              <a:rPr lang="en-US" altLang="en-US" sz="2000"/>
              <a:t>Special-purpose</a:t>
            </a:r>
            <a:endParaRPr lang="en-US" altLang="en-US"/>
          </a:p>
        </p:txBody>
      </p:sp>
      <p:sp>
        <p:nvSpPr>
          <p:cNvPr id="15370" name="Oval 10"/>
          <p:cNvSpPr>
            <a:spLocks noChangeArrowheads="1"/>
          </p:cNvSpPr>
          <p:nvPr/>
        </p:nvSpPr>
        <p:spPr bwMode="auto">
          <a:xfrm>
            <a:off x="3200400" y="4191000"/>
            <a:ext cx="2514600" cy="1752600"/>
          </a:xfrm>
          <a:prstGeom prst="ellipse">
            <a:avLst/>
          </a:prstGeom>
          <a:noFill/>
          <a:ln w="9525">
            <a:solidFill>
              <a:schemeClr val="tx1"/>
            </a:solidFill>
            <a:round/>
            <a:headEnd/>
            <a:tailEnd/>
          </a:ln>
          <a:effectLst/>
        </p:spPr>
        <p:txBody>
          <a:bodyPr wrap="none" anchor="ctr"/>
          <a:lstStyle/>
          <a:p>
            <a:endParaRPr lang="en-IE"/>
          </a:p>
        </p:txBody>
      </p:sp>
      <p:sp>
        <p:nvSpPr>
          <p:cNvPr id="15371" name="Oval 11"/>
          <p:cNvSpPr>
            <a:spLocks noChangeArrowheads="1"/>
          </p:cNvSpPr>
          <p:nvPr/>
        </p:nvSpPr>
        <p:spPr bwMode="auto">
          <a:xfrm>
            <a:off x="4267200" y="3048000"/>
            <a:ext cx="2514600" cy="1752600"/>
          </a:xfrm>
          <a:prstGeom prst="ellipse">
            <a:avLst/>
          </a:prstGeom>
          <a:noFill/>
          <a:ln w="9525">
            <a:solidFill>
              <a:schemeClr val="tx1"/>
            </a:solidFill>
            <a:round/>
            <a:headEnd/>
            <a:tailEnd/>
          </a:ln>
          <a:effectLst/>
        </p:spPr>
        <p:txBody>
          <a:bodyPr wrap="none" anchor="ctr"/>
          <a:lstStyle/>
          <a:p>
            <a:endParaRPr lang="en-IE"/>
          </a:p>
        </p:txBody>
      </p:sp>
      <p:sp>
        <p:nvSpPr>
          <p:cNvPr id="15372" name="Text Box 12"/>
          <p:cNvSpPr txBox="1">
            <a:spLocks noChangeArrowheads="1"/>
          </p:cNvSpPr>
          <p:nvPr/>
        </p:nvSpPr>
        <p:spPr bwMode="auto">
          <a:xfrm>
            <a:off x="3960813" y="4697413"/>
            <a:ext cx="931862" cy="1006475"/>
          </a:xfrm>
          <a:prstGeom prst="rect">
            <a:avLst/>
          </a:prstGeom>
          <a:noFill/>
          <a:ln w="9525">
            <a:noFill/>
            <a:miter lim="800000"/>
            <a:headEnd/>
            <a:tailEnd/>
          </a:ln>
          <a:effectLst/>
        </p:spPr>
        <p:txBody>
          <a:bodyPr wrap="none">
            <a:spAutoFit/>
          </a:bodyPr>
          <a:lstStyle/>
          <a:p>
            <a:pPr algn="ctr"/>
            <a:r>
              <a:rPr lang="en-US" altLang="en-US" sz="2000"/>
              <a:t>Digital</a:t>
            </a:r>
          </a:p>
          <a:p>
            <a:pPr algn="ctr"/>
            <a:r>
              <a:rPr lang="en-US" altLang="en-US" sz="2000"/>
              <a:t>versus</a:t>
            </a:r>
          </a:p>
          <a:p>
            <a:pPr algn="ctr"/>
            <a:r>
              <a:rPr lang="en-US" altLang="en-US" sz="2000"/>
              <a:t>Analog</a:t>
            </a: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The Many Kinds of Computers</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0DF63881-050D-4F63-B584-62B641F2FFA2}" type="slidenum">
              <a:rPr lang="en-US" altLang="en-US"/>
              <a:pPr/>
              <a:t>12</a:t>
            </a:fld>
            <a:endParaRPr lang="en-US" altLang="en-US"/>
          </a:p>
        </p:txBody>
      </p:sp>
      <p:sp>
        <p:nvSpPr>
          <p:cNvPr id="16387" name="Rectangle 3"/>
          <p:cNvSpPr>
            <a:spLocks noGrp="1" noChangeArrowheads="1"/>
          </p:cNvSpPr>
          <p:nvPr>
            <p:ph sz="quarter" idx="1"/>
          </p:nvPr>
        </p:nvSpPr>
        <p:spPr/>
        <p:txBody>
          <a:bodyPr/>
          <a:lstStyle/>
          <a:p>
            <a:r>
              <a:rPr lang="en-US" altLang="en-US"/>
              <a:t>Electronic Computer</a:t>
            </a:r>
          </a:p>
          <a:p>
            <a:pPr lvl="1"/>
            <a:r>
              <a:rPr lang="en-US" altLang="en-US"/>
              <a:t>Constructed from transistors and electrical circuits. </a:t>
            </a:r>
          </a:p>
          <a:p>
            <a:pPr lvl="1"/>
            <a:r>
              <a:rPr lang="en-US" altLang="en-US"/>
              <a:t>Needs an electrical source to function.</a:t>
            </a:r>
          </a:p>
          <a:p>
            <a:pPr lvl="2"/>
            <a:endParaRPr lang="en-US" altLang="en-US" sz="800"/>
          </a:p>
          <a:p>
            <a:r>
              <a:rPr lang="en-US" altLang="en-US"/>
              <a:t>Mechanical Computer</a:t>
            </a:r>
          </a:p>
          <a:p>
            <a:pPr lvl="1"/>
            <a:r>
              <a:rPr lang="en-US" altLang="en-US"/>
              <a:t>Constructed of a combination of gears, levers and/or springs.</a:t>
            </a:r>
          </a:p>
          <a:p>
            <a:pPr lvl="1"/>
            <a:r>
              <a:rPr lang="en-US" altLang="en-US"/>
              <a:t>Produces its own intrinsic energy. (Does not need electricity to function.)</a:t>
            </a:r>
          </a:p>
          <a:p>
            <a:pPr lvl="2"/>
            <a:endParaRPr lang="en-US" altLang="en-US"/>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The Many Kinds of Computers</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CD051009-AF2F-499A-BD00-90D5FB9E9B3E}" type="slidenum">
              <a:rPr lang="en-US" altLang="en-US"/>
              <a:pPr/>
              <a:t>13</a:t>
            </a:fld>
            <a:endParaRPr lang="en-US" altLang="en-US"/>
          </a:p>
        </p:txBody>
      </p:sp>
      <p:sp>
        <p:nvSpPr>
          <p:cNvPr id="17411" name="Rectangle 3"/>
          <p:cNvSpPr>
            <a:spLocks noGrp="1" noChangeArrowheads="1"/>
          </p:cNvSpPr>
          <p:nvPr>
            <p:ph sz="quarter" idx="1"/>
          </p:nvPr>
        </p:nvSpPr>
        <p:spPr/>
        <p:txBody>
          <a:bodyPr/>
          <a:lstStyle/>
          <a:p>
            <a:r>
              <a:rPr lang="en-US" altLang="en-US"/>
              <a:t>General-purpose Computer</a:t>
            </a:r>
            <a:endParaRPr lang="en-US" altLang="en-US" sz="2000"/>
          </a:p>
          <a:p>
            <a:pPr lvl="1"/>
            <a:r>
              <a:rPr lang="en-US" altLang="en-US"/>
              <a:t>Was not manufactured to do any one thing.</a:t>
            </a:r>
          </a:p>
          <a:p>
            <a:pPr lvl="1"/>
            <a:r>
              <a:rPr lang="en-US" altLang="en-US"/>
              <a:t>Changeable to do any task.</a:t>
            </a:r>
            <a:endParaRPr lang="en-US" altLang="en-US" sz="1800"/>
          </a:p>
          <a:p>
            <a:pPr lvl="2"/>
            <a:endParaRPr lang="en-US" altLang="en-US"/>
          </a:p>
          <a:p>
            <a:r>
              <a:rPr lang="en-US" altLang="en-US"/>
              <a:t>Special-purpose Computer</a:t>
            </a:r>
            <a:endParaRPr lang="en-US" altLang="en-US" sz="2000"/>
          </a:p>
          <a:p>
            <a:pPr lvl="1"/>
            <a:r>
              <a:rPr lang="en-US" altLang="en-US"/>
              <a:t>Manufactured to perform a predetermined task or set of tasks.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The Many Kinds of Computers</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D2E1AFE8-5BE1-46E8-BD8A-2CDCD66964AD}" type="slidenum">
              <a:rPr lang="en-US" altLang="en-US"/>
              <a:pPr/>
              <a:t>14</a:t>
            </a:fld>
            <a:endParaRPr lang="en-US" altLang="en-US"/>
          </a:p>
        </p:txBody>
      </p:sp>
      <p:sp>
        <p:nvSpPr>
          <p:cNvPr id="18435" name="Rectangle 3"/>
          <p:cNvSpPr>
            <a:spLocks noGrp="1" noChangeArrowheads="1"/>
          </p:cNvSpPr>
          <p:nvPr>
            <p:ph sz="quarter" idx="1"/>
          </p:nvPr>
        </p:nvSpPr>
        <p:spPr/>
        <p:txBody>
          <a:bodyPr/>
          <a:lstStyle/>
          <a:p>
            <a:r>
              <a:rPr lang="en-US" altLang="en-US"/>
              <a:t>Digital Computer</a:t>
            </a:r>
            <a:endParaRPr lang="en-US" altLang="en-US" sz="2000"/>
          </a:p>
          <a:p>
            <a:pPr lvl="1"/>
            <a:r>
              <a:rPr lang="en-US" altLang="en-US"/>
              <a:t>One that functions in discretely varying quantities.</a:t>
            </a:r>
          </a:p>
          <a:p>
            <a:pPr lvl="1"/>
            <a:r>
              <a:rPr lang="en-US" altLang="en-US"/>
              <a:t>Produces or gives results that are also discretely varying.</a:t>
            </a:r>
          </a:p>
          <a:p>
            <a:pPr lvl="2"/>
            <a:endParaRPr lang="en-US" altLang="en-US" sz="1000"/>
          </a:p>
          <a:p>
            <a:pPr lvl="2"/>
            <a:endParaRPr lang="en-US" altLang="en-US" sz="1000"/>
          </a:p>
          <a:p>
            <a:pPr lvl="2"/>
            <a:endParaRPr lang="en-US" altLang="en-US" sz="1000"/>
          </a:p>
          <a:p>
            <a:r>
              <a:rPr lang="en-US" altLang="en-US"/>
              <a:t>Analog Computer</a:t>
            </a:r>
          </a:p>
          <a:p>
            <a:pPr lvl="1"/>
            <a:r>
              <a:rPr lang="en-US" altLang="en-US"/>
              <a:t>One that functions in continuously varying quantities.</a:t>
            </a:r>
          </a:p>
          <a:p>
            <a:pPr lvl="1"/>
            <a:r>
              <a:rPr lang="en-US" altLang="en-US"/>
              <a:t>Produces or gives results that are also continuously varying.</a:t>
            </a:r>
          </a:p>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altLang="en-US"/>
              <a:t>The General-Purpose Electronic Digital Computer</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3D529F9F-4039-4B15-B060-583C4EE8C26D}" type="slidenum">
              <a:rPr lang="en-US" altLang="en-US"/>
              <a:pPr/>
              <a:t>15</a:t>
            </a:fld>
            <a:endParaRPr lang="en-US" altLang="en-US"/>
          </a:p>
        </p:txBody>
      </p:sp>
      <p:sp>
        <p:nvSpPr>
          <p:cNvPr id="19459" name="Rectangle 3"/>
          <p:cNvSpPr>
            <a:spLocks noGrp="1" noChangeArrowheads="1"/>
          </p:cNvSpPr>
          <p:nvPr>
            <p:ph sz="quarter" idx="1"/>
          </p:nvPr>
        </p:nvSpPr>
        <p:spPr/>
        <p:txBody>
          <a:bodyPr/>
          <a:lstStyle/>
          <a:p>
            <a:r>
              <a:rPr lang="en-US" altLang="en-US"/>
              <a:t>The General-purpose electronic digital computer</a:t>
            </a:r>
            <a:endParaRPr lang="en-US" altLang="en-US" sz="2000"/>
          </a:p>
          <a:p>
            <a:endParaRPr lang="en-US" altLang="en-US" sz="700"/>
          </a:p>
          <a:p>
            <a:pPr lvl="1"/>
            <a:r>
              <a:rPr lang="en-US" altLang="en-US"/>
              <a:t>General Purpose: Can be used in many different fields of work.</a:t>
            </a:r>
          </a:p>
          <a:p>
            <a:pPr lvl="1"/>
            <a:r>
              <a:rPr lang="en-US" altLang="en-US"/>
              <a:t>Electronic: Requires a source of electricity to function.</a:t>
            </a:r>
          </a:p>
          <a:p>
            <a:pPr lvl="1"/>
            <a:r>
              <a:rPr lang="en-US" altLang="en-US"/>
              <a:t>Digital: Made up of binary circuitry. (Each can be set to one of one two possible conditions.)</a:t>
            </a:r>
          </a:p>
          <a:p>
            <a:pPr lvl="1"/>
            <a:r>
              <a:rPr lang="en-US" altLang="en-US"/>
              <a:t>Controlled by humans; Presents results in a way usable by humans.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altLang="en-US"/>
              <a:t>The General-Purpose Electronic Digital Computer</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B4E135EE-3208-4B0D-9731-13F9DD20624E}" type="slidenum">
              <a:rPr lang="en-US" altLang="en-US"/>
              <a:pPr/>
              <a:t>16</a:t>
            </a:fld>
            <a:endParaRPr lang="en-US" altLang="en-US"/>
          </a:p>
        </p:txBody>
      </p:sp>
      <p:sp>
        <p:nvSpPr>
          <p:cNvPr id="20483" name="Rectangle 3"/>
          <p:cNvSpPr>
            <a:spLocks noGrp="1" noChangeArrowheads="1"/>
          </p:cNvSpPr>
          <p:nvPr>
            <p:ph sz="quarter" idx="1"/>
          </p:nvPr>
        </p:nvSpPr>
        <p:spPr/>
        <p:txBody>
          <a:bodyPr/>
          <a:lstStyle/>
          <a:p>
            <a:r>
              <a:rPr lang="en-US" altLang="en-US"/>
              <a:t>Digital computers are made up of four major components: </a:t>
            </a:r>
          </a:p>
          <a:p>
            <a:endParaRPr lang="en-US" altLang="en-US" sz="700"/>
          </a:p>
          <a:p>
            <a:pPr lvl="1"/>
            <a:r>
              <a:rPr lang="en-US" altLang="en-US" b="1"/>
              <a:t>Input units</a:t>
            </a:r>
            <a:r>
              <a:rPr lang="en-US" altLang="en-US"/>
              <a:t> - Humans interface with the computer through devices like the mouse and  keyboard.</a:t>
            </a:r>
          </a:p>
          <a:p>
            <a:pPr lvl="1"/>
            <a:r>
              <a:rPr lang="en-US" altLang="en-US" b="1"/>
              <a:t>Memory</a:t>
            </a:r>
            <a:r>
              <a:rPr lang="en-US" altLang="en-US"/>
              <a:t> - Stores programs and other data.</a:t>
            </a:r>
          </a:p>
          <a:p>
            <a:pPr lvl="1"/>
            <a:r>
              <a:rPr lang="en-US" altLang="en-US" b="1"/>
              <a:t>Central Processing Unit</a:t>
            </a:r>
            <a:r>
              <a:rPr lang="en-US" altLang="en-US"/>
              <a:t> - “Brain” controls all computer operations, processes information, computes results.</a:t>
            </a:r>
          </a:p>
          <a:p>
            <a:pPr lvl="1"/>
            <a:r>
              <a:rPr lang="en-US" altLang="en-US" b="1"/>
              <a:t>Output Units</a:t>
            </a:r>
            <a:r>
              <a:rPr lang="en-US" altLang="en-US"/>
              <a:t> - The computer displays results to the human through devices like the printer and monitor.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altLang="en-US"/>
              <a:t>The General-Purpose Electronic Digital Computer</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48E5BB3E-BDD8-46BB-BA00-88D170D27E67}" type="slidenum">
              <a:rPr lang="en-US" altLang="en-US"/>
              <a:pPr/>
              <a:t>17</a:t>
            </a:fld>
            <a:endParaRPr lang="en-US" altLang="en-US"/>
          </a:p>
        </p:txBody>
      </p:sp>
      <p:sp>
        <p:nvSpPr>
          <p:cNvPr id="21507" name="Rectangle 3"/>
          <p:cNvSpPr>
            <a:spLocks noGrp="1" noChangeArrowheads="1"/>
          </p:cNvSpPr>
          <p:nvPr>
            <p:ph sz="quarter" idx="1"/>
          </p:nvPr>
        </p:nvSpPr>
        <p:spPr/>
        <p:txBody>
          <a:bodyPr/>
          <a:lstStyle/>
          <a:p>
            <a:r>
              <a:rPr lang="en-US" altLang="en-US"/>
              <a:t>Computer</a:t>
            </a:r>
            <a:r>
              <a:rPr lang="en-US" altLang="en-US" b="1"/>
              <a:t> Hardware</a:t>
            </a:r>
            <a:r>
              <a:rPr lang="en-US" altLang="en-US"/>
              <a:t> </a:t>
            </a:r>
          </a:p>
          <a:p>
            <a:pPr lvl="1"/>
            <a:r>
              <a:rPr lang="en-US" altLang="en-US"/>
              <a:t>The electronics and associated mechanical parts of the computer.</a:t>
            </a:r>
          </a:p>
          <a:p>
            <a:pPr lvl="2"/>
            <a:endParaRPr lang="en-US" altLang="en-US" sz="800"/>
          </a:p>
          <a:p>
            <a:r>
              <a:rPr lang="en-US" altLang="en-US"/>
              <a:t>Computer </a:t>
            </a:r>
            <a:r>
              <a:rPr lang="en-US" altLang="en-US" b="1"/>
              <a:t>Software</a:t>
            </a:r>
            <a:endParaRPr lang="en-US" altLang="en-US"/>
          </a:p>
          <a:p>
            <a:pPr lvl="1"/>
            <a:r>
              <a:rPr lang="en-US" altLang="en-US"/>
              <a:t>Consists of instructions that control the hardware and cause the desired process to happen</a:t>
            </a:r>
          </a:p>
          <a:p>
            <a:pPr lvl="2"/>
            <a:endParaRPr lang="en-US" altLang="en-US" sz="800"/>
          </a:p>
          <a:p>
            <a:pPr lvl="1"/>
            <a:r>
              <a:rPr lang="en-US" altLang="en-US"/>
              <a:t>A Disk is considered hardware. A program ON the disk is considered software!</a:t>
            </a:r>
          </a:p>
          <a:p>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altLang="en-US"/>
              <a:t>The General-Purpose Electronic Digital Computer</a:t>
            </a:r>
          </a:p>
        </p:txBody>
      </p:sp>
      <p:sp>
        <p:nvSpPr>
          <p:cNvPr id="44" name="Footer Placeholder 4"/>
          <p:cNvSpPr>
            <a:spLocks noGrp="1"/>
          </p:cNvSpPr>
          <p:nvPr>
            <p:ph type="ftr" sz="quarter" idx="11"/>
          </p:nvPr>
        </p:nvSpPr>
        <p:spPr/>
        <p:txBody>
          <a:bodyPr/>
          <a:lstStyle/>
          <a:p>
            <a:r>
              <a:rPr lang="en-US" altLang="en-US"/>
              <a:t>The Computer Continuum</a:t>
            </a:r>
          </a:p>
        </p:txBody>
      </p:sp>
      <p:sp>
        <p:nvSpPr>
          <p:cNvPr id="45" name="Slide Number Placeholder 5"/>
          <p:cNvSpPr>
            <a:spLocks noGrp="1"/>
          </p:cNvSpPr>
          <p:nvPr>
            <p:ph type="sldNum" sz="quarter" idx="12"/>
          </p:nvPr>
        </p:nvSpPr>
        <p:spPr/>
        <p:txBody>
          <a:bodyPr>
            <a:normAutofit fontScale="92500"/>
          </a:bodyPr>
          <a:lstStyle/>
          <a:p>
            <a:r>
              <a:rPr lang="en-US" altLang="en-US"/>
              <a:t>1-</a:t>
            </a:r>
            <a:fld id="{DCE2351F-D79E-48ED-8D68-A9D877DCF588}" type="slidenum">
              <a:rPr lang="en-US" altLang="en-US"/>
              <a:pPr/>
              <a:t>18</a:t>
            </a:fld>
            <a:endParaRPr lang="en-US" altLang="en-US"/>
          </a:p>
        </p:txBody>
      </p:sp>
      <p:sp>
        <p:nvSpPr>
          <p:cNvPr id="22531" name="Rectangle 3"/>
          <p:cNvSpPr>
            <a:spLocks noGrp="1" noChangeArrowheads="1"/>
          </p:cNvSpPr>
          <p:nvPr>
            <p:ph sz="quarter" idx="1"/>
          </p:nvPr>
        </p:nvSpPr>
        <p:spPr>
          <a:xfrm>
            <a:off x="1295400" y="1981200"/>
            <a:ext cx="7285038" cy="4114800"/>
          </a:xfrm>
        </p:spPr>
        <p:txBody>
          <a:bodyPr/>
          <a:lstStyle/>
          <a:p>
            <a:r>
              <a:rPr lang="en-US" altLang="en-US"/>
              <a:t>Why do computers work in binary?</a:t>
            </a:r>
          </a:p>
          <a:p>
            <a:endParaRPr lang="en-US" altLang="en-US" sz="800"/>
          </a:p>
          <a:p>
            <a:pPr lvl="1"/>
            <a:r>
              <a:rPr lang="en-US" altLang="en-US"/>
              <a:t>Simply, because using the binary system is cheap and reliable.</a:t>
            </a:r>
          </a:p>
          <a:p>
            <a:pPr lvl="1"/>
            <a:endParaRPr lang="en-US" altLang="en-US" sz="800"/>
          </a:p>
          <a:p>
            <a:pPr lvl="1"/>
            <a:r>
              <a:rPr lang="en-US" altLang="en-US"/>
              <a:t>Building computers using any other system would be too expensive and become less reliable.</a:t>
            </a:r>
          </a:p>
          <a:p>
            <a:endParaRPr lang="en-US" altLang="en-US"/>
          </a:p>
          <a:p>
            <a:endParaRPr lang="en-US" altLang="en-US"/>
          </a:p>
        </p:txBody>
      </p:sp>
      <p:grpSp>
        <p:nvGrpSpPr>
          <p:cNvPr id="22574" name="Group 46"/>
          <p:cNvGrpSpPr>
            <a:grpSpLocks/>
          </p:cNvGrpSpPr>
          <p:nvPr/>
        </p:nvGrpSpPr>
        <p:grpSpPr bwMode="auto">
          <a:xfrm>
            <a:off x="6248400" y="4419600"/>
            <a:ext cx="1447800" cy="1676400"/>
            <a:chOff x="3936" y="2784"/>
            <a:chExt cx="912" cy="1056"/>
          </a:xfrm>
        </p:grpSpPr>
        <p:sp>
          <p:nvSpPr>
            <p:cNvPr id="22537" name="Oval 9"/>
            <p:cNvSpPr>
              <a:spLocks noChangeArrowheads="1"/>
            </p:cNvSpPr>
            <p:nvPr/>
          </p:nvSpPr>
          <p:spPr bwMode="auto">
            <a:xfrm>
              <a:off x="3936" y="2928"/>
              <a:ext cx="816" cy="768"/>
            </a:xfrm>
            <a:prstGeom prst="ellipse">
              <a:avLst/>
            </a:prstGeom>
            <a:solidFill>
              <a:srgbClr val="9EAEDC"/>
            </a:solidFill>
            <a:ln w="9525">
              <a:solidFill>
                <a:schemeClr val="tx1"/>
              </a:solidFill>
              <a:round/>
              <a:headEnd/>
              <a:tailEnd/>
            </a:ln>
            <a:effectLst/>
          </p:spPr>
          <p:txBody>
            <a:bodyPr wrap="none" anchor="ctr"/>
            <a:lstStyle/>
            <a:p>
              <a:pPr algn="ctr"/>
              <a:endParaRPr lang="en-US" altLang="en-US"/>
            </a:p>
          </p:txBody>
        </p:sp>
        <p:sp>
          <p:nvSpPr>
            <p:cNvPr id="22538" name="Line 10"/>
            <p:cNvSpPr>
              <a:spLocks noChangeShapeType="1"/>
            </p:cNvSpPr>
            <p:nvPr/>
          </p:nvSpPr>
          <p:spPr bwMode="auto">
            <a:xfrm flipV="1">
              <a:off x="4320" y="2880"/>
              <a:ext cx="0" cy="48"/>
            </a:xfrm>
            <a:prstGeom prst="line">
              <a:avLst/>
            </a:prstGeom>
            <a:noFill/>
            <a:ln w="9525">
              <a:solidFill>
                <a:schemeClr val="tx1"/>
              </a:solidFill>
              <a:round/>
              <a:headEnd/>
              <a:tailEnd/>
            </a:ln>
            <a:effectLst/>
          </p:spPr>
          <p:txBody>
            <a:bodyPr wrap="none" anchor="ctr"/>
            <a:lstStyle/>
            <a:p>
              <a:endParaRPr lang="en-IE"/>
            </a:p>
          </p:txBody>
        </p:sp>
        <p:sp>
          <p:nvSpPr>
            <p:cNvPr id="22539" name="Line 11"/>
            <p:cNvSpPr>
              <a:spLocks noChangeShapeType="1"/>
            </p:cNvSpPr>
            <p:nvPr/>
          </p:nvSpPr>
          <p:spPr bwMode="auto">
            <a:xfrm>
              <a:off x="4320" y="2880"/>
              <a:ext cx="528" cy="0"/>
            </a:xfrm>
            <a:prstGeom prst="line">
              <a:avLst/>
            </a:prstGeom>
            <a:noFill/>
            <a:ln w="9525">
              <a:solidFill>
                <a:schemeClr val="tx1"/>
              </a:solidFill>
              <a:round/>
              <a:headEnd/>
              <a:tailEnd type="triangle" w="med" len="med"/>
            </a:ln>
            <a:effectLst/>
          </p:spPr>
          <p:txBody>
            <a:bodyPr wrap="none" anchor="ctr"/>
            <a:lstStyle/>
            <a:p>
              <a:endParaRPr lang="en-IE"/>
            </a:p>
          </p:txBody>
        </p:sp>
        <p:sp>
          <p:nvSpPr>
            <p:cNvPr id="22540" name="Line 12"/>
            <p:cNvSpPr>
              <a:spLocks noChangeShapeType="1"/>
            </p:cNvSpPr>
            <p:nvPr/>
          </p:nvSpPr>
          <p:spPr bwMode="auto">
            <a:xfrm>
              <a:off x="4320" y="3744"/>
              <a:ext cx="528" cy="0"/>
            </a:xfrm>
            <a:prstGeom prst="line">
              <a:avLst/>
            </a:prstGeom>
            <a:noFill/>
            <a:ln w="9525">
              <a:solidFill>
                <a:schemeClr val="tx1"/>
              </a:solidFill>
              <a:round/>
              <a:headEnd/>
              <a:tailEnd type="triangle" w="med" len="med"/>
            </a:ln>
            <a:effectLst/>
          </p:spPr>
          <p:txBody>
            <a:bodyPr wrap="none" anchor="ctr"/>
            <a:lstStyle/>
            <a:p>
              <a:endParaRPr lang="en-IE"/>
            </a:p>
          </p:txBody>
        </p:sp>
        <p:sp>
          <p:nvSpPr>
            <p:cNvPr id="22541" name="Line 13"/>
            <p:cNvSpPr>
              <a:spLocks noChangeShapeType="1"/>
            </p:cNvSpPr>
            <p:nvPr/>
          </p:nvSpPr>
          <p:spPr bwMode="auto">
            <a:xfrm>
              <a:off x="4320" y="3696"/>
              <a:ext cx="0" cy="48"/>
            </a:xfrm>
            <a:prstGeom prst="line">
              <a:avLst/>
            </a:prstGeom>
            <a:noFill/>
            <a:ln w="9525">
              <a:solidFill>
                <a:schemeClr val="tx1"/>
              </a:solidFill>
              <a:round/>
              <a:headEnd/>
              <a:tailEnd/>
            </a:ln>
            <a:effectLst/>
          </p:spPr>
          <p:txBody>
            <a:bodyPr wrap="none" anchor="ctr"/>
            <a:lstStyle/>
            <a:p>
              <a:endParaRPr lang="en-IE"/>
            </a:p>
          </p:txBody>
        </p:sp>
        <p:sp>
          <p:nvSpPr>
            <p:cNvPr id="22543" name="Text Box 15"/>
            <p:cNvSpPr txBox="1">
              <a:spLocks noChangeArrowheads="1"/>
            </p:cNvSpPr>
            <p:nvPr/>
          </p:nvSpPr>
          <p:spPr bwMode="auto">
            <a:xfrm>
              <a:off x="4224" y="2880"/>
              <a:ext cx="212" cy="288"/>
            </a:xfrm>
            <a:prstGeom prst="rect">
              <a:avLst/>
            </a:prstGeom>
            <a:noFill/>
            <a:ln w="9525">
              <a:noFill/>
              <a:miter lim="800000"/>
              <a:headEnd/>
              <a:tailEnd/>
            </a:ln>
            <a:effectLst/>
          </p:spPr>
          <p:txBody>
            <a:bodyPr wrap="none">
              <a:spAutoFit/>
            </a:bodyPr>
            <a:lstStyle/>
            <a:p>
              <a:r>
                <a:rPr lang="en-US" altLang="en-US"/>
                <a:t>0</a:t>
              </a:r>
            </a:p>
          </p:txBody>
        </p:sp>
        <p:sp>
          <p:nvSpPr>
            <p:cNvPr id="22544" name="Text Box 16"/>
            <p:cNvSpPr txBox="1">
              <a:spLocks noChangeArrowheads="1"/>
            </p:cNvSpPr>
            <p:nvPr/>
          </p:nvSpPr>
          <p:spPr bwMode="auto">
            <a:xfrm>
              <a:off x="4416" y="2928"/>
              <a:ext cx="212" cy="288"/>
            </a:xfrm>
            <a:prstGeom prst="rect">
              <a:avLst/>
            </a:prstGeom>
            <a:noFill/>
            <a:ln w="9525">
              <a:noFill/>
              <a:miter lim="800000"/>
              <a:headEnd/>
              <a:tailEnd/>
            </a:ln>
            <a:effectLst/>
          </p:spPr>
          <p:txBody>
            <a:bodyPr wrap="none">
              <a:spAutoFit/>
            </a:bodyPr>
            <a:lstStyle/>
            <a:p>
              <a:r>
                <a:rPr lang="en-US" altLang="en-US"/>
                <a:t>1</a:t>
              </a:r>
            </a:p>
          </p:txBody>
        </p:sp>
        <p:sp>
          <p:nvSpPr>
            <p:cNvPr id="22545" name="Text Box 17"/>
            <p:cNvSpPr txBox="1">
              <a:spLocks noChangeArrowheads="1"/>
            </p:cNvSpPr>
            <p:nvPr/>
          </p:nvSpPr>
          <p:spPr bwMode="auto">
            <a:xfrm>
              <a:off x="4560" y="3072"/>
              <a:ext cx="212" cy="288"/>
            </a:xfrm>
            <a:prstGeom prst="rect">
              <a:avLst/>
            </a:prstGeom>
            <a:noFill/>
            <a:ln w="9525">
              <a:noFill/>
              <a:miter lim="800000"/>
              <a:headEnd/>
              <a:tailEnd/>
            </a:ln>
            <a:effectLst/>
          </p:spPr>
          <p:txBody>
            <a:bodyPr wrap="none">
              <a:spAutoFit/>
            </a:bodyPr>
            <a:lstStyle/>
            <a:p>
              <a:r>
                <a:rPr lang="en-US" altLang="en-US"/>
                <a:t>2</a:t>
              </a:r>
            </a:p>
          </p:txBody>
        </p:sp>
        <p:sp>
          <p:nvSpPr>
            <p:cNvPr id="22546" name="Text Box 18"/>
            <p:cNvSpPr txBox="1">
              <a:spLocks noChangeArrowheads="1"/>
            </p:cNvSpPr>
            <p:nvPr/>
          </p:nvSpPr>
          <p:spPr bwMode="auto">
            <a:xfrm>
              <a:off x="4512" y="3264"/>
              <a:ext cx="212" cy="288"/>
            </a:xfrm>
            <a:prstGeom prst="rect">
              <a:avLst/>
            </a:prstGeom>
            <a:noFill/>
            <a:ln w="9525">
              <a:noFill/>
              <a:miter lim="800000"/>
              <a:headEnd/>
              <a:tailEnd/>
            </a:ln>
            <a:effectLst/>
          </p:spPr>
          <p:txBody>
            <a:bodyPr wrap="none">
              <a:spAutoFit/>
            </a:bodyPr>
            <a:lstStyle/>
            <a:p>
              <a:r>
                <a:rPr lang="en-US" altLang="en-US"/>
                <a:t>3</a:t>
              </a:r>
            </a:p>
          </p:txBody>
        </p:sp>
        <p:sp>
          <p:nvSpPr>
            <p:cNvPr id="22547" name="Text Box 19"/>
            <p:cNvSpPr txBox="1">
              <a:spLocks noChangeArrowheads="1"/>
            </p:cNvSpPr>
            <p:nvPr/>
          </p:nvSpPr>
          <p:spPr bwMode="auto">
            <a:xfrm>
              <a:off x="4416" y="3408"/>
              <a:ext cx="212" cy="288"/>
            </a:xfrm>
            <a:prstGeom prst="rect">
              <a:avLst/>
            </a:prstGeom>
            <a:noFill/>
            <a:ln w="9525">
              <a:noFill/>
              <a:miter lim="800000"/>
              <a:headEnd/>
              <a:tailEnd/>
            </a:ln>
            <a:effectLst/>
          </p:spPr>
          <p:txBody>
            <a:bodyPr wrap="none">
              <a:spAutoFit/>
            </a:bodyPr>
            <a:lstStyle/>
            <a:p>
              <a:r>
                <a:rPr lang="en-US" altLang="en-US"/>
                <a:t>4</a:t>
              </a:r>
            </a:p>
          </p:txBody>
        </p:sp>
        <p:sp>
          <p:nvSpPr>
            <p:cNvPr id="22548" name="Text Box 20"/>
            <p:cNvSpPr txBox="1">
              <a:spLocks noChangeArrowheads="1"/>
            </p:cNvSpPr>
            <p:nvPr/>
          </p:nvSpPr>
          <p:spPr bwMode="auto">
            <a:xfrm>
              <a:off x="4224" y="3456"/>
              <a:ext cx="212" cy="288"/>
            </a:xfrm>
            <a:prstGeom prst="rect">
              <a:avLst/>
            </a:prstGeom>
            <a:noFill/>
            <a:ln w="9525">
              <a:noFill/>
              <a:miter lim="800000"/>
              <a:headEnd/>
              <a:tailEnd/>
            </a:ln>
            <a:effectLst/>
          </p:spPr>
          <p:txBody>
            <a:bodyPr wrap="none">
              <a:spAutoFit/>
            </a:bodyPr>
            <a:lstStyle/>
            <a:p>
              <a:r>
                <a:rPr lang="en-US" altLang="en-US"/>
                <a:t>5</a:t>
              </a:r>
            </a:p>
          </p:txBody>
        </p:sp>
        <p:sp>
          <p:nvSpPr>
            <p:cNvPr id="22549" name="Text Box 21"/>
            <p:cNvSpPr txBox="1">
              <a:spLocks noChangeArrowheads="1"/>
            </p:cNvSpPr>
            <p:nvPr/>
          </p:nvSpPr>
          <p:spPr bwMode="auto">
            <a:xfrm>
              <a:off x="4032" y="3360"/>
              <a:ext cx="212" cy="288"/>
            </a:xfrm>
            <a:prstGeom prst="rect">
              <a:avLst/>
            </a:prstGeom>
            <a:noFill/>
            <a:ln w="9525">
              <a:noFill/>
              <a:miter lim="800000"/>
              <a:headEnd/>
              <a:tailEnd/>
            </a:ln>
            <a:effectLst/>
          </p:spPr>
          <p:txBody>
            <a:bodyPr wrap="none">
              <a:spAutoFit/>
            </a:bodyPr>
            <a:lstStyle/>
            <a:p>
              <a:r>
                <a:rPr lang="en-US" altLang="en-US"/>
                <a:t>6</a:t>
              </a:r>
            </a:p>
          </p:txBody>
        </p:sp>
        <p:sp>
          <p:nvSpPr>
            <p:cNvPr id="22550" name="Text Box 22"/>
            <p:cNvSpPr txBox="1">
              <a:spLocks noChangeArrowheads="1"/>
            </p:cNvSpPr>
            <p:nvPr/>
          </p:nvSpPr>
          <p:spPr bwMode="auto">
            <a:xfrm>
              <a:off x="3936" y="3024"/>
              <a:ext cx="212" cy="288"/>
            </a:xfrm>
            <a:prstGeom prst="rect">
              <a:avLst/>
            </a:prstGeom>
            <a:noFill/>
            <a:ln w="9525">
              <a:noFill/>
              <a:miter lim="800000"/>
              <a:headEnd/>
              <a:tailEnd/>
            </a:ln>
            <a:effectLst/>
          </p:spPr>
          <p:txBody>
            <a:bodyPr wrap="none">
              <a:spAutoFit/>
            </a:bodyPr>
            <a:lstStyle/>
            <a:p>
              <a:r>
                <a:rPr lang="en-US" altLang="en-US"/>
                <a:t>8</a:t>
              </a:r>
            </a:p>
          </p:txBody>
        </p:sp>
        <p:sp>
          <p:nvSpPr>
            <p:cNvPr id="22551" name="Text Box 23"/>
            <p:cNvSpPr txBox="1">
              <a:spLocks noChangeArrowheads="1"/>
            </p:cNvSpPr>
            <p:nvPr/>
          </p:nvSpPr>
          <p:spPr bwMode="auto">
            <a:xfrm>
              <a:off x="4080" y="2928"/>
              <a:ext cx="212" cy="288"/>
            </a:xfrm>
            <a:prstGeom prst="rect">
              <a:avLst/>
            </a:prstGeom>
            <a:noFill/>
            <a:ln w="9525">
              <a:noFill/>
              <a:miter lim="800000"/>
              <a:headEnd/>
              <a:tailEnd/>
            </a:ln>
            <a:effectLst/>
          </p:spPr>
          <p:txBody>
            <a:bodyPr wrap="none">
              <a:spAutoFit/>
            </a:bodyPr>
            <a:lstStyle/>
            <a:p>
              <a:r>
                <a:rPr lang="en-US" altLang="en-US"/>
                <a:t>9</a:t>
              </a:r>
            </a:p>
          </p:txBody>
        </p:sp>
        <p:sp>
          <p:nvSpPr>
            <p:cNvPr id="22552" name="Text Box 24"/>
            <p:cNvSpPr txBox="1">
              <a:spLocks noChangeArrowheads="1"/>
            </p:cNvSpPr>
            <p:nvPr/>
          </p:nvSpPr>
          <p:spPr bwMode="auto">
            <a:xfrm>
              <a:off x="3936" y="3216"/>
              <a:ext cx="212" cy="288"/>
            </a:xfrm>
            <a:prstGeom prst="rect">
              <a:avLst/>
            </a:prstGeom>
            <a:noFill/>
            <a:ln w="9525">
              <a:noFill/>
              <a:miter lim="800000"/>
              <a:headEnd/>
              <a:tailEnd/>
            </a:ln>
            <a:effectLst/>
          </p:spPr>
          <p:txBody>
            <a:bodyPr wrap="none">
              <a:spAutoFit/>
            </a:bodyPr>
            <a:lstStyle/>
            <a:p>
              <a:r>
                <a:rPr lang="en-US" altLang="en-US"/>
                <a:t>7</a:t>
              </a:r>
            </a:p>
          </p:txBody>
        </p:sp>
        <p:sp>
          <p:nvSpPr>
            <p:cNvPr id="22553" name="Line 25"/>
            <p:cNvSpPr>
              <a:spLocks noChangeShapeType="1"/>
            </p:cNvSpPr>
            <p:nvPr/>
          </p:nvSpPr>
          <p:spPr bwMode="auto">
            <a:xfrm flipV="1">
              <a:off x="4176" y="2832"/>
              <a:ext cx="0" cy="144"/>
            </a:xfrm>
            <a:prstGeom prst="line">
              <a:avLst/>
            </a:prstGeom>
            <a:noFill/>
            <a:ln w="9525">
              <a:solidFill>
                <a:schemeClr val="tx1"/>
              </a:solidFill>
              <a:round/>
              <a:headEnd/>
              <a:tailEnd/>
            </a:ln>
            <a:effectLst/>
          </p:spPr>
          <p:txBody>
            <a:bodyPr wrap="none" anchor="ctr"/>
            <a:lstStyle/>
            <a:p>
              <a:endParaRPr lang="en-IE"/>
            </a:p>
          </p:txBody>
        </p:sp>
        <p:sp>
          <p:nvSpPr>
            <p:cNvPr id="22554" name="Line 26"/>
            <p:cNvSpPr>
              <a:spLocks noChangeShapeType="1"/>
            </p:cNvSpPr>
            <p:nvPr/>
          </p:nvSpPr>
          <p:spPr bwMode="auto">
            <a:xfrm flipV="1">
              <a:off x="3984" y="2784"/>
              <a:ext cx="0" cy="336"/>
            </a:xfrm>
            <a:prstGeom prst="line">
              <a:avLst/>
            </a:prstGeom>
            <a:noFill/>
            <a:ln w="9525">
              <a:solidFill>
                <a:schemeClr val="tx1"/>
              </a:solidFill>
              <a:round/>
              <a:headEnd/>
              <a:tailEnd/>
            </a:ln>
            <a:effectLst/>
          </p:spPr>
          <p:txBody>
            <a:bodyPr wrap="none" anchor="ctr"/>
            <a:lstStyle/>
            <a:p>
              <a:endParaRPr lang="en-IE"/>
            </a:p>
          </p:txBody>
        </p:sp>
        <p:sp>
          <p:nvSpPr>
            <p:cNvPr id="22555" name="Line 27"/>
            <p:cNvSpPr>
              <a:spLocks noChangeShapeType="1"/>
            </p:cNvSpPr>
            <p:nvPr/>
          </p:nvSpPr>
          <p:spPr bwMode="auto">
            <a:xfrm>
              <a:off x="4176" y="2832"/>
              <a:ext cx="672" cy="0"/>
            </a:xfrm>
            <a:prstGeom prst="line">
              <a:avLst/>
            </a:prstGeom>
            <a:noFill/>
            <a:ln w="9525">
              <a:solidFill>
                <a:schemeClr val="tx1"/>
              </a:solidFill>
              <a:round/>
              <a:headEnd/>
              <a:tailEnd type="triangle" w="med" len="med"/>
            </a:ln>
            <a:effectLst/>
          </p:spPr>
          <p:txBody>
            <a:bodyPr wrap="none" anchor="ctr"/>
            <a:lstStyle/>
            <a:p>
              <a:endParaRPr lang="en-IE"/>
            </a:p>
          </p:txBody>
        </p:sp>
        <p:sp>
          <p:nvSpPr>
            <p:cNvPr id="22556" name="Line 28"/>
            <p:cNvSpPr>
              <a:spLocks noChangeShapeType="1"/>
            </p:cNvSpPr>
            <p:nvPr/>
          </p:nvSpPr>
          <p:spPr bwMode="auto">
            <a:xfrm>
              <a:off x="3984" y="2784"/>
              <a:ext cx="864" cy="0"/>
            </a:xfrm>
            <a:prstGeom prst="line">
              <a:avLst/>
            </a:prstGeom>
            <a:noFill/>
            <a:ln w="9525">
              <a:solidFill>
                <a:schemeClr val="tx1"/>
              </a:solidFill>
              <a:round/>
              <a:headEnd/>
              <a:tailEnd type="triangle" w="med" len="med"/>
            </a:ln>
            <a:effectLst/>
          </p:spPr>
          <p:txBody>
            <a:bodyPr wrap="none" anchor="ctr"/>
            <a:lstStyle/>
            <a:p>
              <a:endParaRPr lang="en-IE"/>
            </a:p>
          </p:txBody>
        </p:sp>
        <p:sp>
          <p:nvSpPr>
            <p:cNvPr id="22557" name="Line 29"/>
            <p:cNvSpPr>
              <a:spLocks noChangeShapeType="1"/>
            </p:cNvSpPr>
            <p:nvPr/>
          </p:nvSpPr>
          <p:spPr bwMode="auto">
            <a:xfrm>
              <a:off x="4128" y="3648"/>
              <a:ext cx="0" cy="144"/>
            </a:xfrm>
            <a:prstGeom prst="line">
              <a:avLst/>
            </a:prstGeom>
            <a:noFill/>
            <a:ln w="9525">
              <a:solidFill>
                <a:schemeClr val="tx1"/>
              </a:solidFill>
              <a:round/>
              <a:headEnd/>
              <a:tailEnd/>
            </a:ln>
            <a:effectLst/>
          </p:spPr>
          <p:txBody>
            <a:bodyPr wrap="none" anchor="ctr"/>
            <a:lstStyle/>
            <a:p>
              <a:endParaRPr lang="en-IE"/>
            </a:p>
          </p:txBody>
        </p:sp>
        <p:sp>
          <p:nvSpPr>
            <p:cNvPr id="22558" name="Line 30"/>
            <p:cNvSpPr>
              <a:spLocks noChangeShapeType="1"/>
            </p:cNvSpPr>
            <p:nvPr/>
          </p:nvSpPr>
          <p:spPr bwMode="auto">
            <a:xfrm>
              <a:off x="3936" y="3360"/>
              <a:ext cx="0" cy="480"/>
            </a:xfrm>
            <a:prstGeom prst="line">
              <a:avLst/>
            </a:prstGeom>
            <a:noFill/>
            <a:ln w="9525">
              <a:solidFill>
                <a:schemeClr val="tx1"/>
              </a:solidFill>
              <a:round/>
              <a:headEnd/>
              <a:tailEnd/>
            </a:ln>
            <a:effectLst/>
          </p:spPr>
          <p:txBody>
            <a:bodyPr wrap="none" anchor="ctr"/>
            <a:lstStyle/>
            <a:p>
              <a:endParaRPr lang="en-IE"/>
            </a:p>
          </p:txBody>
        </p:sp>
        <p:sp>
          <p:nvSpPr>
            <p:cNvPr id="22559" name="Line 31"/>
            <p:cNvSpPr>
              <a:spLocks noChangeShapeType="1"/>
            </p:cNvSpPr>
            <p:nvPr/>
          </p:nvSpPr>
          <p:spPr bwMode="auto">
            <a:xfrm>
              <a:off x="4128" y="3792"/>
              <a:ext cx="720" cy="0"/>
            </a:xfrm>
            <a:prstGeom prst="line">
              <a:avLst/>
            </a:prstGeom>
            <a:noFill/>
            <a:ln w="9525">
              <a:solidFill>
                <a:schemeClr val="tx1"/>
              </a:solidFill>
              <a:round/>
              <a:headEnd/>
              <a:tailEnd type="triangle" w="med" len="med"/>
            </a:ln>
            <a:effectLst/>
          </p:spPr>
          <p:txBody>
            <a:bodyPr wrap="none" anchor="ctr"/>
            <a:lstStyle/>
            <a:p>
              <a:endParaRPr lang="en-IE"/>
            </a:p>
          </p:txBody>
        </p:sp>
        <p:sp>
          <p:nvSpPr>
            <p:cNvPr id="22560" name="Line 32"/>
            <p:cNvSpPr>
              <a:spLocks noChangeShapeType="1"/>
            </p:cNvSpPr>
            <p:nvPr/>
          </p:nvSpPr>
          <p:spPr bwMode="auto">
            <a:xfrm>
              <a:off x="3936" y="3840"/>
              <a:ext cx="912" cy="0"/>
            </a:xfrm>
            <a:prstGeom prst="line">
              <a:avLst/>
            </a:prstGeom>
            <a:noFill/>
            <a:ln w="9525">
              <a:solidFill>
                <a:schemeClr val="tx1"/>
              </a:solidFill>
              <a:round/>
              <a:headEnd/>
              <a:tailEnd type="triangle" w="med" len="med"/>
            </a:ln>
            <a:effectLst/>
          </p:spPr>
          <p:txBody>
            <a:bodyPr wrap="none" anchor="ctr"/>
            <a:lstStyle/>
            <a:p>
              <a:endParaRPr lang="en-IE"/>
            </a:p>
          </p:txBody>
        </p:sp>
        <p:sp>
          <p:nvSpPr>
            <p:cNvPr id="22561" name="Line 33"/>
            <p:cNvSpPr>
              <a:spLocks noChangeShapeType="1"/>
            </p:cNvSpPr>
            <p:nvPr/>
          </p:nvSpPr>
          <p:spPr bwMode="auto">
            <a:xfrm>
              <a:off x="4608" y="3024"/>
              <a:ext cx="240" cy="0"/>
            </a:xfrm>
            <a:prstGeom prst="line">
              <a:avLst/>
            </a:prstGeom>
            <a:noFill/>
            <a:ln w="9525">
              <a:solidFill>
                <a:schemeClr val="tx1"/>
              </a:solidFill>
              <a:round/>
              <a:headEnd/>
              <a:tailEnd type="triangle" w="med" len="med"/>
            </a:ln>
            <a:effectLst/>
          </p:spPr>
          <p:txBody>
            <a:bodyPr wrap="none" anchor="ctr"/>
            <a:lstStyle/>
            <a:p>
              <a:endParaRPr lang="en-IE"/>
            </a:p>
          </p:txBody>
        </p:sp>
        <p:sp>
          <p:nvSpPr>
            <p:cNvPr id="22562" name="Line 34"/>
            <p:cNvSpPr>
              <a:spLocks noChangeShapeType="1"/>
            </p:cNvSpPr>
            <p:nvPr/>
          </p:nvSpPr>
          <p:spPr bwMode="auto">
            <a:xfrm>
              <a:off x="4704" y="3216"/>
              <a:ext cx="144" cy="0"/>
            </a:xfrm>
            <a:prstGeom prst="line">
              <a:avLst/>
            </a:prstGeom>
            <a:noFill/>
            <a:ln w="9525">
              <a:solidFill>
                <a:schemeClr val="tx1"/>
              </a:solidFill>
              <a:round/>
              <a:headEnd/>
              <a:tailEnd type="triangle" w="med" len="med"/>
            </a:ln>
            <a:effectLst/>
          </p:spPr>
          <p:txBody>
            <a:bodyPr wrap="none" anchor="ctr"/>
            <a:lstStyle/>
            <a:p>
              <a:endParaRPr lang="en-IE"/>
            </a:p>
          </p:txBody>
        </p:sp>
        <p:sp>
          <p:nvSpPr>
            <p:cNvPr id="22563" name="Line 35"/>
            <p:cNvSpPr>
              <a:spLocks noChangeShapeType="1"/>
            </p:cNvSpPr>
            <p:nvPr/>
          </p:nvSpPr>
          <p:spPr bwMode="auto">
            <a:xfrm>
              <a:off x="4704" y="3408"/>
              <a:ext cx="144" cy="0"/>
            </a:xfrm>
            <a:prstGeom prst="line">
              <a:avLst/>
            </a:prstGeom>
            <a:noFill/>
            <a:ln w="9525">
              <a:solidFill>
                <a:schemeClr val="tx1"/>
              </a:solidFill>
              <a:round/>
              <a:headEnd/>
              <a:tailEnd type="triangle" w="med" len="med"/>
            </a:ln>
            <a:effectLst/>
          </p:spPr>
          <p:txBody>
            <a:bodyPr wrap="none" anchor="ctr"/>
            <a:lstStyle/>
            <a:p>
              <a:endParaRPr lang="en-IE"/>
            </a:p>
          </p:txBody>
        </p:sp>
        <p:sp>
          <p:nvSpPr>
            <p:cNvPr id="22564" name="Line 36"/>
            <p:cNvSpPr>
              <a:spLocks noChangeShapeType="1"/>
            </p:cNvSpPr>
            <p:nvPr/>
          </p:nvSpPr>
          <p:spPr bwMode="auto">
            <a:xfrm>
              <a:off x="4608" y="3600"/>
              <a:ext cx="240" cy="0"/>
            </a:xfrm>
            <a:prstGeom prst="line">
              <a:avLst/>
            </a:prstGeom>
            <a:noFill/>
            <a:ln w="9525">
              <a:solidFill>
                <a:schemeClr val="tx1"/>
              </a:solidFill>
              <a:round/>
              <a:headEnd/>
              <a:tailEnd type="triangle" w="med" len="med"/>
            </a:ln>
            <a:effectLst/>
          </p:spPr>
          <p:txBody>
            <a:bodyPr wrap="none" anchor="ctr"/>
            <a:lstStyle/>
            <a:p>
              <a:endParaRPr lang="en-IE"/>
            </a:p>
          </p:txBody>
        </p:sp>
        <p:sp>
          <p:nvSpPr>
            <p:cNvPr id="22565" name="Line 37"/>
            <p:cNvSpPr>
              <a:spLocks noChangeShapeType="1"/>
            </p:cNvSpPr>
            <p:nvPr/>
          </p:nvSpPr>
          <p:spPr bwMode="auto">
            <a:xfrm flipV="1">
              <a:off x="4320" y="3120"/>
              <a:ext cx="0" cy="192"/>
            </a:xfrm>
            <a:prstGeom prst="line">
              <a:avLst/>
            </a:prstGeom>
            <a:noFill/>
            <a:ln w="57150">
              <a:solidFill>
                <a:schemeClr val="tx1"/>
              </a:solidFill>
              <a:round/>
              <a:headEnd/>
              <a:tailEnd type="triangle" w="med" len="med"/>
            </a:ln>
            <a:effectLst/>
          </p:spPr>
          <p:txBody>
            <a:bodyPr wrap="none" anchor="ctr"/>
            <a:lstStyle/>
            <a:p>
              <a:endParaRPr lang="en-IE"/>
            </a:p>
          </p:txBody>
        </p:sp>
        <p:sp>
          <p:nvSpPr>
            <p:cNvPr id="22566" name="Oval 38"/>
            <p:cNvSpPr>
              <a:spLocks noChangeArrowheads="1"/>
            </p:cNvSpPr>
            <p:nvPr/>
          </p:nvSpPr>
          <p:spPr bwMode="auto">
            <a:xfrm>
              <a:off x="4272" y="3264"/>
              <a:ext cx="96" cy="96"/>
            </a:xfrm>
            <a:prstGeom prst="ellipse">
              <a:avLst/>
            </a:prstGeom>
            <a:solidFill>
              <a:schemeClr val="tx1"/>
            </a:solidFill>
            <a:ln w="9525">
              <a:solidFill>
                <a:schemeClr val="tx1"/>
              </a:solidFill>
              <a:round/>
              <a:headEnd/>
              <a:tailEnd/>
            </a:ln>
            <a:effectLst/>
          </p:spPr>
          <p:txBody>
            <a:bodyPr wrap="none" anchor="ctr"/>
            <a:lstStyle/>
            <a:p>
              <a:endParaRPr lang="en-IE"/>
            </a:p>
          </p:txBody>
        </p:sp>
      </p:grpSp>
      <p:grpSp>
        <p:nvGrpSpPr>
          <p:cNvPr id="22573" name="Group 45"/>
          <p:cNvGrpSpPr>
            <a:grpSpLocks/>
          </p:cNvGrpSpPr>
          <p:nvPr/>
        </p:nvGrpSpPr>
        <p:grpSpPr bwMode="auto">
          <a:xfrm>
            <a:off x="2133600" y="4572000"/>
            <a:ext cx="1447800" cy="1524000"/>
            <a:chOff x="1344" y="2880"/>
            <a:chExt cx="912" cy="960"/>
          </a:xfrm>
        </p:grpSpPr>
        <p:sp>
          <p:nvSpPr>
            <p:cNvPr id="22532" name="Oval 4"/>
            <p:cNvSpPr>
              <a:spLocks noChangeArrowheads="1"/>
            </p:cNvSpPr>
            <p:nvPr/>
          </p:nvSpPr>
          <p:spPr bwMode="auto">
            <a:xfrm>
              <a:off x="1344" y="2976"/>
              <a:ext cx="816" cy="768"/>
            </a:xfrm>
            <a:prstGeom prst="ellipse">
              <a:avLst/>
            </a:prstGeom>
            <a:solidFill>
              <a:srgbClr val="9EAEDC"/>
            </a:solidFill>
            <a:ln w="9525">
              <a:solidFill>
                <a:schemeClr val="tx1"/>
              </a:solidFill>
              <a:round/>
              <a:headEnd/>
              <a:tailEnd/>
            </a:ln>
            <a:effectLst/>
          </p:spPr>
          <p:txBody>
            <a:bodyPr wrap="none" anchor="ctr"/>
            <a:lstStyle/>
            <a:p>
              <a:endParaRPr lang="en-IE"/>
            </a:p>
          </p:txBody>
        </p:sp>
        <p:sp>
          <p:nvSpPr>
            <p:cNvPr id="22533" name="Line 5"/>
            <p:cNvSpPr>
              <a:spLocks noChangeShapeType="1"/>
            </p:cNvSpPr>
            <p:nvPr/>
          </p:nvSpPr>
          <p:spPr bwMode="auto">
            <a:xfrm flipV="1">
              <a:off x="1728" y="2880"/>
              <a:ext cx="0" cy="96"/>
            </a:xfrm>
            <a:prstGeom prst="line">
              <a:avLst/>
            </a:prstGeom>
            <a:noFill/>
            <a:ln w="9525">
              <a:solidFill>
                <a:schemeClr val="tx1"/>
              </a:solidFill>
              <a:round/>
              <a:headEnd/>
              <a:tailEnd/>
            </a:ln>
            <a:effectLst/>
          </p:spPr>
          <p:txBody>
            <a:bodyPr wrap="none" anchor="ctr"/>
            <a:lstStyle/>
            <a:p>
              <a:endParaRPr lang="en-IE"/>
            </a:p>
          </p:txBody>
        </p:sp>
        <p:sp>
          <p:nvSpPr>
            <p:cNvPr id="22534" name="Line 6"/>
            <p:cNvSpPr>
              <a:spLocks noChangeShapeType="1"/>
            </p:cNvSpPr>
            <p:nvPr/>
          </p:nvSpPr>
          <p:spPr bwMode="auto">
            <a:xfrm>
              <a:off x="1728" y="2880"/>
              <a:ext cx="528" cy="0"/>
            </a:xfrm>
            <a:prstGeom prst="line">
              <a:avLst/>
            </a:prstGeom>
            <a:noFill/>
            <a:ln w="9525">
              <a:solidFill>
                <a:schemeClr val="tx1"/>
              </a:solidFill>
              <a:round/>
              <a:headEnd/>
              <a:tailEnd type="triangle" w="med" len="med"/>
            </a:ln>
            <a:effectLst/>
          </p:spPr>
          <p:txBody>
            <a:bodyPr wrap="none" anchor="ctr"/>
            <a:lstStyle/>
            <a:p>
              <a:endParaRPr lang="en-IE"/>
            </a:p>
          </p:txBody>
        </p:sp>
        <p:sp>
          <p:nvSpPr>
            <p:cNvPr id="22535" name="Line 7"/>
            <p:cNvSpPr>
              <a:spLocks noChangeShapeType="1"/>
            </p:cNvSpPr>
            <p:nvPr/>
          </p:nvSpPr>
          <p:spPr bwMode="auto">
            <a:xfrm>
              <a:off x="1728" y="3744"/>
              <a:ext cx="0" cy="96"/>
            </a:xfrm>
            <a:prstGeom prst="line">
              <a:avLst/>
            </a:prstGeom>
            <a:noFill/>
            <a:ln w="9525">
              <a:solidFill>
                <a:schemeClr val="tx1"/>
              </a:solidFill>
              <a:round/>
              <a:headEnd/>
              <a:tailEnd/>
            </a:ln>
            <a:effectLst/>
          </p:spPr>
          <p:txBody>
            <a:bodyPr wrap="none" anchor="ctr"/>
            <a:lstStyle/>
            <a:p>
              <a:endParaRPr lang="en-IE"/>
            </a:p>
          </p:txBody>
        </p:sp>
        <p:sp>
          <p:nvSpPr>
            <p:cNvPr id="22536" name="Line 8"/>
            <p:cNvSpPr>
              <a:spLocks noChangeShapeType="1"/>
            </p:cNvSpPr>
            <p:nvPr/>
          </p:nvSpPr>
          <p:spPr bwMode="auto">
            <a:xfrm>
              <a:off x="1728" y="3840"/>
              <a:ext cx="528" cy="0"/>
            </a:xfrm>
            <a:prstGeom prst="line">
              <a:avLst/>
            </a:prstGeom>
            <a:noFill/>
            <a:ln w="9525">
              <a:solidFill>
                <a:schemeClr val="tx1"/>
              </a:solidFill>
              <a:round/>
              <a:headEnd/>
              <a:tailEnd type="triangle" w="med" len="med"/>
            </a:ln>
            <a:effectLst/>
          </p:spPr>
          <p:txBody>
            <a:bodyPr wrap="none" anchor="ctr"/>
            <a:lstStyle/>
            <a:p>
              <a:endParaRPr lang="en-IE"/>
            </a:p>
          </p:txBody>
        </p:sp>
        <p:sp>
          <p:nvSpPr>
            <p:cNvPr id="22567" name="Line 39"/>
            <p:cNvSpPr>
              <a:spLocks noChangeShapeType="1"/>
            </p:cNvSpPr>
            <p:nvPr/>
          </p:nvSpPr>
          <p:spPr bwMode="auto">
            <a:xfrm flipV="1">
              <a:off x="1728" y="3216"/>
              <a:ext cx="0" cy="192"/>
            </a:xfrm>
            <a:prstGeom prst="line">
              <a:avLst/>
            </a:prstGeom>
            <a:noFill/>
            <a:ln w="57150">
              <a:solidFill>
                <a:schemeClr val="tx1"/>
              </a:solidFill>
              <a:round/>
              <a:headEnd/>
              <a:tailEnd type="triangle" w="med" len="med"/>
            </a:ln>
            <a:effectLst/>
          </p:spPr>
          <p:txBody>
            <a:bodyPr wrap="none" anchor="ctr"/>
            <a:lstStyle/>
            <a:p>
              <a:endParaRPr lang="en-IE"/>
            </a:p>
          </p:txBody>
        </p:sp>
        <p:sp>
          <p:nvSpPr>
            <p:cNvPr id="22568" name="Oval 40"/>
            <p:cNvSpPr>
              <a:spLocks noChangeArrowheads="1"/>
            </p:cNvSpPr>
            <p:nvPr/>
          </p:nvSpPr>
          <p:spPr bwMode="auto">
            <a:xfrm>
              <a:off x="1680" y="3360"/>
              <a:ext cx="96" cy="96"/>
            </a:xfrm>
            <a:prstGeom prst="ellipse">
              <a:avLst/>
            </a:prstGeom>
            <a:solidFill>
              <a:schemeClr val="tx1"/>
            </a:solidFill>
            <a:ln w="9525">
              <a:solidFill>
                <a:schemeClr val="tx1"/>
              </a:solidFill>
              <a:round/>
              <a:headEnd/>
              <a:tailEnd/>
            </a:ln>
            <a:effectLst/>
          </p:spPr>
          <p:txBody>
            <a:bodyPr wrap="none" anchor="ctr"/>
            <a:lstStyle/>
            <a:p>
              <a:endParaRPr lang="en-IE"/>
            </a:p>
          </p:txBody>
        </p:sp>
        <p:sp>
          <p:nvSpPr>
            <p:cNvPr id="22569" name="Text Box 41"/>
            <p:cNvSpPr txBox="1">
              <a:spLocks noChangeArrowheads="1"/>
            </p:cNvSpPr>
            <p:nvPr/>
          </p:nvSpPr>
          <p:spPr bwMode="auto">
            <a:xfrm>
              <a:off x="1632" y="3456"/>
              <a:ext cx="212" cy="288"/>
            </a:xfrm>
            <a:prstGeom prst="rect">
              <a:avLst/>
            </a:prstGeom>
            <a:noFill/>
            <a:ln w="9525">
              <a:noFill/>
              <a:miter lim="800000"/>
              <a:headEnd/>
              <a:tailEnd/>
            </a:ln>
            <a:effectLst/>
          </p:spPr>
          <p:txBody>
            <a:bodyPr wrap="none">
              <a:spAutoFit/>
            </a:bodyPr>
            <a:lstStyle/>
            <a:p>
              <a:r>
                <a:rPr lang="en-US" altLang="en-US"/>
                <a:t>1</a:t>
              </a:r>
            </a:p>
          </p:txBody>
        </p:sp>
        <p:sp>
          <p:nvSpPr>
            <p:cNvPr id="22570" name="Text Box 42"/>
            <p:cNvSpPr txBox="1">
              <a:spLocks noChangeArrowheads="1"/>
            </p:cNvSpPr>
            <p:nvPr/>
          </p:nvSpPr>
          <p:spPr bwMode="auto">
            <a:xfrm>
              <a:off x="1632" y="2928"/>
              <a:ext cx="212" cy="288"/>
            </a:xfrm>
            <a:prstGeom prst="rect">
              <a:avLst/>
            </a:prstGeom>
            <a:noFill/>
            <a:ln w="9525">
              <a:noFill/>
              <a:miter lim="800000"/>
              <a:headEnd/>
              <a:tailEnd/>
            </a:ln>
            <a:effectLst/>
          </p:spPr>
          <p:txBody>
            <a:bodyPr wrap="none">
              <a:spAutoFit/>
            </a:bodyPr>
            <a:lstStyle/>
            <a:p>
              <a:r>
                <a:rPr lang="en-US" altLang="en-US"/>
                <a:t>0</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83143F6B-1009-4698-A19B-1302CA9F5507}" type="slidenum">
              <a:rPr lang="en-US" smtClean="0"/>
              <a:pPr/>
              <a:t>19</a:t>
            </a:fld>
            <a:endParaRPr lang="en-US" smtClean="0"/>
          </a:p>
        </p:txBody>
      </p:sp>
      <p:sp>
        <p:nvSpPr>
          <p:cNvPr id="13315" name="Rectangle 2"/>
          <p:cNvSpPr>
            <a:spLocks noGrp="1" noChangeArrowheads="1"/>
          </p:cNvSpPr>
          <p:nvPr>
            <p:ph type="title"/>
          </p:nvPr>
        </p:nvSpPr>
        <p:spPr/>
        <p:txBody>
          <a:bodyPr/>
          <a:lstStyle/>
          <a:p>
            <a:pPr eaLnBrk="1" hangingPunct="1"/>
            <a:r>
              <a:rPr lang="en-US" smtClean="0"/>
              <a:t>Binary Numbers</a:t>
            </a:r>
          </a:p>
        </p:txBody>
      </p:sp>
      <p:sp>
        <p:nvSpPr>
          <p:cNvPr id="13316" name="Rectangle 3"/>
          <p:cNvSpPr>
            <a:spLocks noGrp="1" noChangeArrowheads="1"/>
          </p:cNvSpPr>
          <p:nvPr>
            <p:ph type="body" idx="1"/>
          </p:nvPr>
        </p:nvSpPr>
        <p:spPr/>
        <p:txBody>
          <a:bodyPr/>
          <a:lstStyle/>
          <a:p>
            <a:pPr eaLnBrk="1" hangingPunct="1">
              <a:spcBef>
                <a:spcPct val="75000"/>
              </a:spcBef>
            </a:pPr>
            <a:r>
              <a:rPr lang="en-US" smtClean="0"/>
              <a:t>Once information is digitized, it is represented and stored in memory using the </a:t>
            </a:r>
            <a:r>
              <a:rPr lang="en-US" i="1" smtClean="0"/>
              <a:t>binary number system</a:t>
            </a:r>
          </a:p>
          <a:p>
            <a:pPr eaLnBrk="1" hangingPunct="1">
              <a:spcBef>
                <a:spcPct val="75000"/>
              </a:spcBef>
            </a:pPr>
            <a:r>
              <a:rPr lang="en-US" smtClean="0"/>
              <a:t>A single binary digit (0 or 1) is called a </a:t>
            </a:r>
            <a:r>
              <a:rPr lang="en-US" i="1" smtClean="0"/>
              <a:t>bit</a:t>
            </a:r>
          </a:p>
          <a:p>
            <a:pPr eaLnBrk="1" hangingPunct="1">
              <a:spcBef>
                <a:spcPct val="75000"/>
              </a:spcBef>
            </a:pPr>
            <a:r>
              <a:rPr lang="en-US" smtClean="0"/>
              <a:t>Devices that store and move information are cheaper and more reliable if they have to represent only two states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Computers: A First Look</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lstStyle/>
          <a:p>
            <a:r>
              <a:rPr lang="en-US" altLang="en-US"/>
              <a:t>1-</a:t>
            </a:r>
            <a:fld id="{3356C115-943A-4F02-8817-43EF2843DB88}" type="slidenum">
              <a:rPr lang="en-US" altLang="en-US"/>
              <a:pPr/>
              <a:t>2</a:t>
            </a:fld>
            <a:endParaRPr lang="en-US" altLang="en-US"/>
          </a:p>
        </p:txBody>
      </p:sp>
      <p:sp>
        <p:nvSpPr>
          <p:cNvPr id="5123" name="Rectangle 3"/>
          <p:cNvSpPr>
            <a:spLocks noGrp="1" noChangeArrowheads="1"/>
          </p:cNvSpPr>
          <p:nvPr>
            <p:ph sz="quarter" idx="1"/>
          </p:nvPr>
        </p:nvSpPr>
        <p:spPr/>
        <p:txBody>
          <a:bodyPr/>
          <a:lstStyle/>
          <a:p>
            <a:r>
              <a:rPr lang="en-US" altLang="en-US"/>
              <a:t>In this chapter:</a:t>
            </a:r>
          </a:p>
          <a:p>
            <a:endParaRPr lang="en-US" altLang="en-US" sz="700"/>
          </a:p>
          <a:p>
            <a:pPr lvl="1"/>
            <a:r>
              <a:rPr lang="en-US" altLang="en-US"/>
              <a:t>How do computers pervade our every day lives?</a:t>
            </a:r>
          </a:p>
          <a:p>
            <a:pPr lvl="1"/>
            <a:r>
              <a:rPr lang="en-US" altLang="en-US"/>
              <a:t>What is considered a computer and what is not?</a:t>
            </a:r>
          </a:p>
          <a:p>
            <a:pPr lvl="1"/>
            <a:r>
              <a:rPr lang="en-US" altLang="en-US"/>
              <a:t>Why do computers use the binary system?</a:t>
            </a:r>
          </a:p>
          <a:p>
            <a:pPr lvl="1"/>
            <a:r>
              <a:rPr lang="en-US" altLang="en-US"/>
              <a:t>What are some characteristics of different types of computers?</a:t>
            </a:r>
          </a:p>
          <a:p>
            <a:pPr lvl="1"/>
            <a:r>
              <a:rPr lang="en-US" altLang="en-US"/>
              <a:t>How are computers commonly used today?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Footer Placeholder 2"/>
          <p:cNvSpPr>
            <a:spLocks noGrp="1"/>
          </p:cNvSpPr>
          <p:nvPr>
            <p:ph type="ftr" sz="quarter" idx="11"/>
          </p:nvPr>
        </p:nvSpPr>
        <p:spPr/>
        <p:txBody>
          <a:bodyPr/>
          <a:lstStyle/>
          <a:p>
            <a:r>
              <a:rPr lang="en-US" altLang="en-US" smtClean="0"/>
              <a:t>The Computer Continuum</a:t>
            </a:r>
            <a:endParaRPr lang="en-US" altLang="en-US"/>
          </a:p>
        </p:txBody>
      </p:sp>
      <p:sp>
        <p:nvSpPr>
          <p:cNvPr id="4" name="Slide Number Placeholder 3"/>
          <p:cNvSpPr>
            <a:spLocks noGrp="1"/>
          </p:cNvSpPr>
          <p:nvPr>
            <p:ph type="sldNum" sz="quarter" idx="12"/>
          </p:nvPr>
        </p:nvSpPr>
        <p:spPr/>
        <p:txBody>
          <a:bodyPr>
            <a:normAutofit fontScale="92500"/>
          </a:bodyPr>
          <a:lstStyle/>
          <a:p>
            <a:r>
              <a:rPr lang="en-US" altLang="en-US" smtClean="0"/>
              <a:t>1-</a:t>
            </a:r>
            <a:fld id="{C2745043-54E8-4322-A3F4-9A6DEBD1D9FC}" type="slidenum">
              <a:rPr lang="en-US" altLang="en-US" smtClean="0"/>
              <a:pPr/>
              <a:t>20</a:t>
            </a:fld>
            <a:endParaRPr lang="en-US" altLang="en-US"/>
          </a:p>
        </p:txBody>
      </p:sp>
      <p:sp>
        <p:nvSpPr>
          <p:cNvPr id="5" name="Content Placeholder 4"/>
          <p:cNvSpPr>
            <a:spLocks noGrp="1"/>
          </p:cNvSpPr>
          <p:nvPr>
            <p:ph sz="quarter" idx="1"/>
          </p:nvPr>
        </p:nvSpPr>
        <p:spPr/>
        <p:txBody>
          <a:bodyPr>
            <a:normAutofit lnSpcReduction="10000"/>
          </a:bodyPr>
          <a:lstStyle/>
          <a:p>
            <a:r>
              <a:rPr lang="en-IE" dirty="0" smtClean="0"/>
              <a:t>Number   74   in Decimal</a:t>
            </a:r>
          </a:p>
          <a:p>
            <a:endParaRPr lang="en-IE" dirty="0" smtClean="0"/>
          </a:p>
          <a:p>
            <a:r>
              <a:rPr lang="en-IE" dirty="0" smtClean="0"/>
              <a:t>128</a:t>
            </a:r>
            <a:r>
              <a:rPr lang="en-IE" dirty="0" smtClean="0"/>
              <a:t>   64   32   16   8    4    2    1</a:t>
            </a:r>
            <a:br>
              <a:rPr lang="en-IE" dirty="0" smtClean="0"/>
            </a:br>
            <a:r>
              <a:rPr lang="en-IE" dirty="0" smtClean="0"/>
              <a:t>————————————</a:t>
            </a:r>
            <a:r>
              <a:rPr lang="en-IE" dirty="0" smtClean="0"/>
              <a:t>———–</a:t>
            </a:r>
            <a:br>
              <a:rPr lang="en-IE" dirty="0" smtClean="0"/>
            </a:br>
            <a:r>
              <a:rPr lang="en-IE" dirty="0" smtClean="0"/>
              <a:t>0         1     0     </a:t>
            </a:r>
            <a:r>
              <a:rPr lang="en-IE" dirty="0" err="1" smtClean="0"/>
              <a:t>0</a:t>
            </a:r>
            <a:r>
              <a:rPr lang="en-IE" smtClean="0"/>
              <a:t>    1     0    1     0</a:t>
            </a:r>
            <a:endParaRPr lang="en-IE" dirty="0" smtClean="0"/>
          </a:p>
          <a:p>
            <a:endParaRPr lang="en-IE" dirty="0" smtClean="0"/>
          </a:p>
          <a:p>
            <a:r>
              <a:rPr lang="en-IE" dirty="0" smtClean="0"/>
              <a:t>1000000   100000  10,000   1000    100  10   1</a:t>
            </a:r>
            <a:r>
              <a:rPr lang="en-IE" dirty="0" smtClean="0"/>
              <a:t> </a:t>
            </a:r>
            <a:endParaRPr lang="en-IE" dirty="0" smtClean="0"/>
          </a:p>
          <a:p>
            <a:pPr>
              <a:buNone/>
            </a:pPr>
            <a:r>
              <a:rPr lang="en-IE" dirty="0" smtClean="0"/>
              <a:t>————————————–———–———–———–</a:t>
            </a:r>
          </a:p>
          <a:p>
            <a:pPr>
              <a:buNone/>
            </a:pPr>
            <a:r>
              <a:rPr lang="en-IE" dirty="0" smtClean="0"/>
              <a:t>                                                                                 7    4</a:t>
            </a:r>
            <a:endParaRPr lang="en-IE" dirty="0" smtClean="0"/>
          </a:p>
          <a:p>
            <a:pPr>
              <a:buNone/>
            </a:pPr>
            <a:r>
              <a:rPr lang="en-IE" dirty="0" smtClean="0"/>
              <a:t>Number    74</a:t>
            </a:r>
            <a:endParaRPr lang="en-I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Footer Placeholder 2"/>
          <p:cNvSpPr>
            <a:spLocks noGrp="1"/>
          </p:cNvSpPr>
          <p:nvPr>
            <p:ph type="ftr" sz="quarter" idx="11"/>
          </p:nvPr>
        </p:nvSpPr>
        <p:spPr/>
        <p:txBody>
          <a:bodyPr/>
          <a:lstStyle/>
          <a:p>
            <a:r>
              <a:rPr lang="en-US" altLang="en-US" smtClean="0"/>
              <a:t>The Computer Continuum</a:t>
            </a:r>
            <a:endParaRPr lang="en-US" altLang="en-US"/>
          </a:p>
        </p:txBody>
      </p:sp>
      <p:sp>
        <p:nvSpPr>
          <p:cNvPr id="4" name="Slide Number Placeholder 3"/>
          <p:cNvSpPr>
            <a:spLocks noGrp="1"/>
          </p:cNvSpPr>
          <p:nvPr>
            <p:ph type="sldNum" sz="quarter" idx="12"/>
          </p:nvPr>
        </p:nvSpPr>
        <p:spPr/>
        <p:txBody>
          <a:bodyPr>
            <a:normAutofit fontScale="92500"/>
          </a:bodyPr>
          <a:lstStyle/>
          <a:p>
            <a:r>
              <a:rPr lang="en-US" altLang="en-US" smtClean="0"/>
              <a:t>1-</a:t>
            </a:r>
            <a:fld id="{C2745043-54E8-4322-A3F4-9A6DEBD1D9FC}" type="slidenum">
              <a:rPr lang="en-US" altLang="en-US" smtClean="0"/>
              <a:pPr/>
              <a:t>21</a:t>
            </a:fld>
            <a:endParaRPr lang="en-US" altLang="en-US"/>
          </a:p>
        </p:txBody>
      </p:sp>
      <p:sp>
        <p:nvSpPr>
          <p:cNvPr id="5" name="Content Placeholder 4"/>
          <p:cNvSpPr>
            <a:spLocks noGrp="1"/>
          </p:cNvSpPr>
          <p:nvPr>
            <p:ph sz="quarter" idx="1"/>
          </p:nvPr>
        </p:nvSpPr>
        <p:spPr/>
        <p:txBody>
          <a:bodyPr/>
          <a:lstStyle/>
          <a:p>
            <a:endParaRPr lang="en-I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6F66E860-9DBF-410A-9E60-D2910DEA39C6}" type="slidenum">
              <a:rPr lang="en-US" smtClean="0"/>
              <a:pPr/>
              <a:t>22</a:t>
            </a:fld>
            <a:endParaRPr lang="en-US" smtClean="0"/>
          </a:p>
        </p:txBody>
      </p:sp>
      <p:sp>
        <p:nvSpPr>
          <p:cNvPr id="4099" name="Rectangle 2"/>
          <p:cNvSpPr>
            <a:spLocks noGrp="1" noChangeArrowheads="1"/>
          </p:cNvSpPr>
          <p:nvPr>
            <p:ph type="title"/>
          </p:nvPr>
        </p:nvSpPr>
        <p:spPr/>
        <p:txBody>
          <a:bodyPr/>
          <a:lstStyle/>
          <a:p>
            <a:pPr eaLnBrk="1" hangingPunct="1"/>
            <a:r>
              <a:rPr lang="en-US" smtClean="0"/>
              <a:t>Hardware and Software</a:t>
            </a:r>
          </a:p>
        </p:txBody>
      </p:sp>
      <p:sp>
        <p:nvSpPr>
          <p:cNvPr id="4100" name="Rectangle 3"/>
          <p:cNvSpPr>
            <a:spLocks noGrp="1" noChangeArrowheads="1"/>
          </p:cNvSpPr>
          <p:nvPr>
            <p:ph type="body" idx="1"/>
          </p:nvPr>
        </p:nvSpPr>
        <p:spPr/>
        <p:txBody>
          <a:bodyPr/>
          <a:lstStyle/>
          <a:p>
            <a:pPr eaLnBrk="1" hangingPunct="1"/>
            <a:r>
              <a:rPr lang="en-US" smtClean="0"/>
              <a:t>Hardware</a:t>
            </a:r>
          </a:p>
          <a:p>
            <a:pPr lvl="1" eaLnBrk="1" hangingPunct="1"/>
            <a:r>
              <a:rPr lang="en-US" smtClean="0"/>
              <a:t>the physical, tangible parts of a computer</a:t>
            </a:r>
          </a:p>
          <a:p>
            <a:pPr lvl="1" eaLnBrk="1" hangingPunct="1"/>
            <a:r>
              <a:rPr lang="en-US" smtClean="0"/>
              <a:t>keyboard, monitor, disks, wires, chips, etc.</a:t>
            </a:r>
          </a:p>
          <a:p>
            <a:pPr eaLnBrk="1" hangingPunct="1">
              <a:spcBef>
                <a:spcPct val="75000"/>
              </a:spcBef>
            </a:pPr>
            <a:r>
              <a:rPr lang="en-US" smtClean="0"/>
              <a:t>Software</a:t>
            </a:r>
          </a:p>
          <a:p>
            <a:pPr lvl="1" eaLnBrk="1" hangingPunct="1"/>
            <a:r>
              <a:rPr lang="en-US" smtClean="0"/>
              <a:t>programs and data</a:t>
            </a:r>
          </a:p>
          <a:p>
            <a:pPr lvl="1" eaLnBrk="1" hangingPunct="1"/>
            <a:r>
              <a:rPr lang="en-US" smtClean="0"/>
              <a:t>a </a:t>
            </a:r>
            <a:r>
              <a:rPr lang="en-US" i="1" smtClean="0"/>
              <a:t>program</a:t>
            </a:r>
            <a:r>
              <a:rPr lang="en-US" smtClean="0"/>
              <a:t> is a series of instructions</a:t>
            </a:r>
          </a:p>
          <a:p>
            <a:pPr eaLnBrk="1" hangingPunct="1">
              <a:spcBef>
                <a:spcPct val="75000"/>
              </a:spcBef>
            </a:pPr>
            <a:r>
              <a:rPr lang="en-US" smtClean="0"/>
              <a:t>A computer requires both hardware and software</a:t>
            </a:r>
          </a:p>
          <a:p>
            <a:pPr eaLnBrk="1" hangingPunct="1">
              <a:spcBef>
                <a:spcPct val="75000"/>
              </a:spcBef>
            </a:pPr>
            <a:r>
              <a:rPr lang="en-US" smtClean="0"/>
              <a:t>Each is essentially useless without the other</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8884AD14-1801-4BCB-9199-BCCB5A42FDB0}" type="slidenum">
              <a:rPr lang="en-US" smtClean="0"/>
              <a:pPr/>
              <a:t>23</a:t>
            </a:fld>
            <a:endParaRPr lang="en-US" smtClean="0"/>
          </a:p>
        </p:txBody>
      </p:sp>
      <p:sp>
        <p:nvSpPr>
          <p:cNvPr id="5123" name="Rectangle 2"/>
          <p:cNvSpPr>
            <a:spLocks noGrp="1" noChangeArrowheads="1"/>
          </p:cNvSpPr>
          <p:nvPr>
            <p:ph type="title"/>
          </p:nvPr>
        </p:nvSpPr>
        <p:spPr/>
        <p:txBody>
          <a:bodyPr/>
          <a:lstStyle/>
          <a:p>
            <a:pPr eaLnBrk="1" hangingPunct="1"/>
            <a:r>
              <a:rPr lang="en-US" smtClean="0"/>
              <a:t>CPU and Main Memory</a:t>
            </a:r>
          </a:p>
        </p:txBody>
      </p:sp>
      <p:sp>
        <p:nvSpPr>
          <p:cNvPr id="126979" name="AutoShape 3"/>
          <p:cNvSpPr>
            <a:spLocks noChangeArrowheads="1"/>
          </p:cNvSpPr>
          <p:nvPr/>
        </p:nvSpPr>
        <p:spPr bwMode="auto">
          <a:xfrm>
            <a:off x="4267200" y="1981200"/>
            <a:ext cx="1524000" cy="914400"/>
          </a:xfrm>
          <a:prstGeom prst="hexagon">
            <a:avLst>
              <a:gd name="adj" fmla="val 32986"/>
              <a:gd name="vf" fmla="val 115470"/>
            </a:avLst>
          </a:prstGeom>
          <a:solidFill>
            <a:srgbClr val="FFCC66"/>
          </a:solidFill>
          <a:ln w="12700">
            <a:solidFill>
              <a:schemeClr val="bg2"/>
            </a:solidFill>
            <a:miter lim="800000"/>
            <a:headEnd type="none" w="sm" len="sm"/>
            <a:tailEnd type="none" w="sm" len="sm"/>
          </a:ln>
        </p:spPr>
        <p:txBody>
          <a:bodyPr wrap="none" anchor="ctr"/>
          <a:lstStyle/>
          <a:p>
            <a:pPr algn="ctr"/>
            <a:r>
              <a:rPr lang="en-US" sz="2000">
                <a:latin typeface="Arial Unicode MS" pitchFamily="34" charset="-128"/>
              </a:rPr>
              <a:t>Central</a:t>
            </a:r>
          </a:p>
          <a:p>
            <a:pPr algn="ctr"/>
            <a:r>
              <a:rPr lang="en-US" sz="2000">
                <a:latin typeface="Arial Unicode MS" pitchFamily="34" charset="-128"/>
              </a:rPr>
              <a:t>Processing</a:t>
            </a:r>
          </a:p>
          <a:p>
            <a:pPr algn="ctr"/>
            <a:r>
              <a:rPr lang="en-US" sz="2000">
                <a:latin typeface="Arial Unicode MS" pitchFamily="34" charset="-128"/>
              </a:rPr>
              <a:t>Unit</a:t>
            </a:r>
            <a:endParaRPr lang="en-US" sz="2400" b="0">
              <a:latin typeface="Arial Unicode MS" pitchFamily="34" charset="-128"/>
            </a:endParaRPr>
          </a:p>
        </p:txBody>
      </p:sp>
      <p:grpSp>
        <p:nvGrpSpPr>
          <p:cNvPr id="2" name="Group 4"/>
          <p:cNvGrpSpPr>
            <a:grpSpLocks/>
          </p:cNvGrpSpPr>
          <p:nvPr/>
        </p:nvGrpSpPr>
        <p:grpSpPr bwMode="auto">
          <a:xfrm>
            <a:off x="4267200" y="2971800"/>
            <a:ext cx="1524000" cy="2209800"/>
            <a:chOff x="2688" y="1872"/>
            <a:chExt cx="960" cy="1392"/>
          </a:xfrm>
        </p:grpSpPr>
        <p:sp>
          <p:nvSpPr>
            <p:cNvPr id="5128" name="AutoShape 5"/>
            <p:cNvSpPr>
              <a:spLocks noChangeArrowheads="1"/>
            </p:cNvSpPr>
            <p:nvPr/>
          </p:nvSpPr>
          <p:spPr bwMode="auto">
            <a:xfrm>
              <a:off x="2688" y="2688"/>
              <a:ext cx="960" cy="576"/>
            </a:xfrm>
            <a:prstGeom prst="cube">
              <a:avLst>
                <a:gd name="adj" fmla="val 15153"/>
              </a:avLst>
            </a:prstGeom>
            <a:solidFill>
              <a:srgbClr val="FFCC66"/>
            </a:solidFill>
            <a:ln w="12700">
              <a:solidFill>
                <a:schemeClr val="bg2"/>
              </a:solidFill>
              <a:miter lim="800000"/>
              <a:headEnd type="none" w="sm" len="sm"/>
              <a:tailEnd type="none" w="sm" len="sm"/>
            </a:ln>
          </p:spPr>
          <p:txBody>
            <a:bodyPr wrap="none" anchor="ctr"/>
            <a:lstStyle/>
            <a:p>
              <a:pPr algn="ctr"/>
              <a:r>
                <a:rPr lang="en-US" sz="2000">
                  <a:latin typeface="Arial Unicode MS" pitchFamily="34" charset="-128"/>
                </a:rPr>
                <a:t>Main</a:t>
              </a:r>
            </a:p>
            <a:p>
              <a:pPr algn="ctr"/>
              <a:r>
                <a:rPr lang="en-US" sz="2000">
                  <a:latin typeface="Arial Unicode MS" pitchFamily="34" charset="-128"/>
                </a:rPr>
                <a:t>Memory</a:t>
              </a:r>
            </a:p>
          </p:txBody>
        </p:sp>
        <p:sp>
          <p:nvSpPr>
            <p:cNvPr id="5129" name="AutoShape 6"/>
            <p:cNvSpPr>
              <a:spLocks noChangeArrowheads="1"/>
            </p:cNvSpPr>
            <p:nvPr/>
          </p:nvSpPr>
          <p:spPr bwMode="auto">
            <a:xfrm>
              <a:off x="3072" y="1872"/>
              <a:ext cx="192" cy="768"/>
            </a:xfrm>
            <a:prstGeom prst="upDownArrow">
              <a:avLst>
                <a:gd name="adj1" fmla="val 50000"/>
                <a:gd name="adj2" fmla="val 80000"/>
              </a:avLst>
            </a:prstGeom>
            <a:solidFill>
              <a:srgbClr val="FF3300"/>
            </a:solidFill>
            <a:ln w="12700">
              <a:solidFill>
                <a:schemeClr val="bg2"/>
              </a:solidFill>
              <a:miter lim="800000"/>
              <a:headEnd type="none" w="sm" len="sm"/>
              <a:tailEnd type="none" w="sm" len="sm"/>
            </a:ln>
          </p:spPr>
          <p:txBody>
            <a:bodyPr wrap="none" anchor="ctr"/>
            <a:lstStyle/>
            <a:p>
              <a:endParaRPr lang="en-US"/>
            </a:p>
          </p:txBody>
        </p:sp>
      </p:grpSp>
      <p:sp>
        <p:nvSpPr>
          <p:cNvPr id="126983" name="AutoShape 7"/>
          <p:cNvSpPr>
            <a:spLocks/>
          </p:cNvSpPr>
          <p:nvPr/>
        </p:nvSpPr>
        <p:spPr bwMode="auto">
          <a:xfrm>
            <a:off x="6400800" y="1447800"/>
            <a:ext cx="2590800" cy="1933575"/>
          </a:xfrm>
          <a:prstGeom prst="accentCallout2">
            <a:avLst>
              <a:gd name="adj1" fmla="val 5912"/>
              <a:gd name="adj2" fmla="val -2940"/>
              <a:gd name="adj3" fmla="val 5912"/>
              <a:gd name="adj4" fmla="val -14398"/>
              <a:gd name="adj5" fmla="val 30051"/>
              <a:gd name="adj6" fmla="val -26407"/>
            </a:avLst>
          </a:prstGeom>
          <a:noFill/>
          <a:ln w="12700">
            <a:solidFill>
              <a:schemeClr val="tx1"/>
            </a:solidFill>
            <a:miter lim="800000"/>
            <a:headEnd type="none" w="sm" len="sm"/>
            <a:tailEnd type="none" w="sm" len="sm"/>
          </a:ln>
        </p:spPr>
        <p:txBody>
          <a:bodyPr>
            <a:spAutoFit/>
          </a:bodyPr>
          <a:lstStyle/>
          <a:p>
            <a:r>
              <a:rPr lang="en-US" sz="2000">
                <a:solidFill>
                  <a:schemeClr val="hlink"/>
                </a:solidFill>
                <a:latin typeface="Arial Unicode MS" pitchFamily="34" charset="-128"/>
              </a:rPr>
              <a:t>Chip that executes program commands</a:t>
            </a:r>
          </a:p>
          <a:p>
            <a:endParaRPr lang="en-US" sz="2000">
              <a:solidFill>
                <a:schemeClr val="hlink"/>
              </a:solidFill>
              <a:latin typeface="Arial Unicode MS" pitchFamily="34" charset="-128"/>
            </a:endParaRPr>
          </a:p>
          <a:p>
            <a:r>
              <a:rPr lang="en-US" sz="2000">
                <a:solidFill>
                  <a:schemeClr val="hlink"/>
                </a:solidFill>
                <a:latin typeface="Arial Unicode MS" pitchFamily="34" charset="-128"/>
              </a:rPr>
              <a:t>Intel Pentium 4</a:t>
            </a:r>
          </a:p>
          <a:p>
            <a:r>
              <a:rPr lang="en-US" sz="2000">
                <a:solidFill>
                  <a:schemeClr val="hlink"/>
                </a:solidFill>
                <a:latin typeface="Arial Unicode MS" pitchFamily="34" charset="-128"/>
              </a:rPr>
              <a:t>Sun ultraSPARC III</a:t>
            </a:r>
            <a:endParaRPr lang="en-US">
              <a:solidFill>
                <a:schemeClr val="hlink"/>
              </a:solidFill>
              <a:latin typeface="Arial Unicode MS" pitchFamily="34" charset="-128"/>
            </a:endParaRPr>
          </a:p>
        </p:txBody>
      </p:sp>
      <p:sp>
        <p:nvSpPr>
          <p:cNvPr id="126984" name="AutoShape 8"/>
          <p:cNvSpPr>
            <a:spLocks/>
          </p:cNvSpPr>
          <p:nvPr/>
        </p:nvSpPr>
        <p:spPr bwMode="auto">
          <a:xfrm>
            <a:off x="838200" y="3657600"/>
            <a:ext cx="2743200" cy="2238375"/>
          </a:xfrm>
          <a:prstGeom prst="accentCallout2">
            <a:avLst>
              <a:gd name="adj1" fmla="val 5912"/>
              <a:gd name="adj2" fmla="val 102778"/>
              <a:gd name="adj3" fmla="val 5912"/>
              <a:gd name="adj4" fmla="val 112384"/>
              <a:gd name="adj5" fmla="val 30870"/>
              <a:gd name="adj6" fmla="val 122282"/>
            </a:avLst>
          </a:prstGeom>
          <a:noFill/>
          <a:ln w="12700">
            <a:solidFill>
              <a:schemeClr val="tx1"/>
            </a:solidFill>
            <a:miter lim="800000"/>
            <a:headEnd type="none" w="sm" len="sm"/>
            <a:tailEnd type="none" w="sm" len="sm"/>
          </a:ln>
        </p:spPr>
        <p:txBody>
          <a:bodyPr>
            <a:spAutoFit/>
          </a:bodyPr>
          <a:lstStyle/>
          <a:p>
            <a:pPr algn="r"/>
            <a:r>
              <a:rPr lang="en-US" sz="2000">
                <a:solidFill>
                  <a:schemeClr val="hlink"/>
                </a:solidFill>
                <a:latin typeface="Arial Unicode MS" pitchFamily="34" charset="-128"/>
              </a:rPr>
              <a:t>Primary storage area for programs and data that are in active use</a:t>
            </a:r>
          </a:p>
          <a:p>
            <a:pPr algn="r"/>
            <a:endParaRPr lang="en-US" sz="2000">
              <a:solidFill>
                <a:schemeClr val="hlink"/>
              </a:solidFill>
              <a:latin typeface="Arial Unicode MS" pitchFamily="34" charset="-128"/>
            </a:endParaRPr>
          </a:p>
          <a:p>
            <a:pPr algn="r"/>
            <a:r>
              <a:rPr lang="en-US" sz="2000">
                <a:solidFill>
                  <a:schemeClr val="hlink"/>
                </a:solidFill>
                <a:latin typeface="Arial Unicode MS" pitchFamily="34" charset="-128"/>
              </a:rPr>
              <a:t>Synonymous with RAM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6979"/>
                                        </p:tgtEl>
                                        <p:attrNameLst>
                                          <p:attrName>style.visibility</p:attrName>
                                        </p:attrNameLst>
                                      </p:cBhvr>
                                      <p:to>
                                        <p:strVal val="visible"/>
                                      </p:to>
                                    </p:set>
                                    <p:anim calcmode="lin" valueType="num">
                                      <p:cBhvr additive="base">
                                        <p:cTn id="7" dur="500" fill="hold"/>
                                        <p:tgtEl>
                                          <p:spTgt spid="126979"/>
                                        </p:tgtEl>
                                        <p:attrNameLst>
                                          <p:attrName>ppt_x</p:attrName>
                                        </p:attrNameLst>
                                      </p:cBhvr>
                                      <p:tavLst>
                                        <p:tav tm="0">
                                          <p:val>
                                            <p:strVal val="1+#ppt_w/2"/>
                                          </p:val>
                                        </p:tav>
                                        <p:tav tm="100000">
                                          <p:val>
                                            <p:strVal val="#ppt_x"/>
                                          </p:val>
                                        </p:tav>
                                      </p:tavLst>
                                    </p:anim>
                                    <p:anim calcmode="lin" valueType="num">
                                      <p:cBhvr additive="base">
                                        <p:cTn id="8" dur="500" fill="hold"/>
                                        <p:tgtEl>
                                          <p:spTgt spid="12697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26983"/>
                                        </p:tgtEl>
                                        <p:attrNameLst>
                                          <p:attrName>style.visibility</p:attrName>
                                        </p:attrNameLst>
                                      </p:cBhvr>
                                      <p:to>
                                        <p:strVal val="visible"/>
                                      </p:to>
                                    </p:set>
                                    <p:animEffect transition="in" filter="wipe(left)">
                                      <p:cBhvr>
                                        <p:cTn id="12" dur="500"/>
                                        <p:tgtEl>
                                          <p:spTgt spid="12698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22" presetClass="entr" presetSubtype="2" fill="hold" grpId="0" nodeType="afterEffect">
                                  <p:stCondLst>
                                    <p:cond delay="0"/>
                                  </p:stCondLst>
                                  <p:childTnLst>
                                    <p:set>
                                      <p:cBhvr>
                                        <p:cTn id="21" dur="1" fill="hold">
                                          <p:stCondLst>
                                            <p:cond delay="0"/>
                                          </p:stCondLst>
                                        </p:cTn>
                                        <p:tgtEl>
                                          <p:spTgt spid="126984"/>
                                        </p:tgtEl>
                                        <p:attrNameLst>
                                          <p:attrName>style.visibility</p:attrName>
                                        </p:attrNameLst>
                                      </p:cBhvr>
                                      <p:to>
                                        <p:strVal val="visible"/>
                                      </p:to>
                                    </p:set>
                                    <p:animEffect transition="in" filter="wipe(right)">
                                      <p:cBhvr>
                                        <p:cTn id="22" dur="500"/>
                                        <p:tgtEl>
                                          <p:spTgt spid="1269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animBg="1" autoUpdateAnimBg="0"/>
      <p:bldP spid="126983" grpId="0" animBg="1" autoUpdateAnimBg="0"/>
      <p:bldP spid="126984"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AC978E8D-3CE2-4749-B6E2-AB3DA1BAC360}" type="slidenum">
              <a:rPr lang="en-US" smtClean="0"/>
              <a:pPr/>
              <a:t>24</a:t>
            </a:fld>
            <a:endParaRPr lang="en-US" smtClean="0"/>
          </a:p>
        </p:txBody>
      </p:sp>
      <p:sp>
        <p:nvSpPr>
          <p:cNvPr id="6147" name="Rectangle 2"/>
          <p:cNvSpPr>
            <a:spLocks noGrp="1" noChangeArrowheads="1"/>
          </p:cNvSpPr>
          <p:nvPr>
            <p:ph type="title"/>
          </p:nvPr>
        </p:nvSpPr>
        <p:spPr/>
        <p:txBody>
          <a:bodyPr/>
          <a:lstStyle/>
          <a:p>
            <a:pPr eaLnBrk="1" hangingPunct="1"/>
            <a:r>
              <a:rPr lang="en-US" smtClean="0"/>
              <a:t>Secondary Memory Devices</a:t>
            </a:r>
          </a:p>
        </p:txBody>
      </p:sp>
      <p:sp>
        <p:nvSpPr>
          <p:cNvPr id="6148" name="Text Box 13"/>
          <p:cNvSpPr txBox="1">
            <a:spLocks noChangeArrowheads="1"/>
          </p:cNvSpPr>
          <p:nvPr/>
        </p:nvSpPr>
        <p:spPr bwMode="auto">
          <a:xfrm>
            <a:off x="5267325" y="1447800"/>
            <a:ext cx="3038475" cy="1311275"/>
          </a:xfrm>
          <a:prstGeom prst="rect">
            <a:avLst/>
          </a:prstGeom>
          <a:noFill/>
          <a:ln w="12700">
            <a:noFill/>
            <a:miter lim="800000"/>
            <a:headEnd type="none" w="sm" len="sm"/>
            <a:tailEnd type="none" w="sm" len="sm"/>
          </a:ln>
        </p:spPr>
        <p:txBody>
          <a:bodyPr wrap="none">
            <a:spAutoFit/>
          </a:bodyPr>
          <a:lstStyle/>
          <a:p>
            <a:r>
              <a:rPr lang="en-US" sz="2000">
                <a:solidFill>
                  <a:schemeClr val="hlink"/>
                </a:solidFill>
                <a:latin typeface="Arial Unicode MS" pitchFamily="34" charset="-128"/>
              </a:rPr>
              <a:t>Information is moved</a:t>
            </a:r>
          </a:p>
          <a:p>
            <a:r>
              <a:rPr lang="en-US" sz="2000">
                <a:solidFill>
                  <a:schemeClr val="hlink"/>
                </a:solidFill>
                <a:latin typeface="Arial Unicode MS" pitchFamily="34" charset="-128"/>
              </a:rPr>
              <a:t>between main memory</a:t>
            </a:r>
          </a:p>
          <a:p>
            <a:r>
              <a:rPr lang="en-US" sz="2000">
                <a:solidFill>
                  <a:schemeClr val="hlink"/>
                </a:solidFill>
                <a:latin typeface="Arial Unicode MS" pitchFamily="34" charset="-128"/>
              </a:rPr>
              <a:t>and secondary memory</a:t>
            </a:r>
          </a:p>
          <a:p>
            <a:r>
              <a:rPr lang="en-US" sz="2000">
                <a:solidFill>
                  <a:schemeClr val="hlink"/>
                </a:solidFill>
                <a:latin typeface="Arial Unicode MS" pitchFamily="34" charset="-128"/>
              </a:rPr>
              <a:t>as needed</a:t>
            </a:r>
          </a:p>
        </p:txBody>
      </p:sp>
      <p:sp>
        <p:nvSpPr>
          <p:cNvPr id="6149" name="AutoShape 3"/>
          <p:cNvSpPr>
            <a:spLocks noChangeArrowheads="1"/>
          </p:cNvSpPr>
          <p:nvPr/>
        </p:nvSpPr>
        <p:spPr bwMode="auto">
          <a:xfrm>
            <a:off x="3448050" y="1676400"/>
            <a:ext cx="1524000" cy="914400"/>
          </a:xfrm>
          <a:prstGeom prst="hexagon">
            <a:avLst>
              <a:gd name="adj" fmla="val 32986"/>
              <a:gd name="vf" fmla="val 115470"/>
            </a:avLst>
          </a:prstGeom>
          <a:solidFill>
            <a:srgbClr val="FFCC66"/>
          </a:solidFill>
          <a:ln w="12700">
            <a:solidFill>
              <a:schemeClr val="bg2"/>
            </a:solidFill>
            <a:miter lim="800000"/>
            <a:headEnd type="none" w="sm" len="sm"/>
            <a:tailEnd type="none" w="sm" len="sm"/>
          </a:ln>
        </p:spPr>
        <p:txBody>
          <a:bodyPr wrap="none" anchor="ctr"/>
          <a:lstStyle/>
          <a:p>
            <a:pPr algn="ctr"/>
            <a:r>
              <a:rPr lang="en-US" sz="2000">
                <a:latin typeface="Arial Unicode MS" pitchFamily="34" charset="-128"/>
              </a:rPr>
              <a:t>Central</a:t>
            </a:r>
          </a:p>
          <a:p>
            <a:pPr algn="ctr"/>
            <a:r>
              <a:rPr lang="en-US" sz="2000">
                <a:latin typeface="Arial Unicode MS" pitchFamily="34" charset="-128"/>
              </a:rPr>
              <a:t>Processing</a:t>
            </a:r>
          </a:p>
          <a:p>
            <a:pPr algn="ctr"/>
            <a:r>
              <a:rPr lang="en-US" sz="2000">
                <a:latin typeface="Arial Unicode MS" pitchFamily="34" charset="-128"/>
              </a:rPr>
              <a:t>Unit</a:t>
            </a:r>
            <a:endParaRPr lang="en-US" sz="2400" b="0">
              <a:latin typeface="Arial Unicode MS" pitchFamily="34" charset="-128"/>
            </a:endParaRPr>
          </a:p>
        </p:txBody>
      </p:sp>
      <p:grpSp>
        <p:nvGrpSpPr>
          <p:cNvPr id="2" name="Group 4"/>
          <p:cNvGrpSpPr>
            <a:grpSpLocks/>
          </p:cNvGrpSpPr>
          <p:nvPr/>
        </p:nvGrpSpPr>
        <p:grpSpPr bwMode="auto">
          <a:xfrm>
            <a:off x="3448050" y="2667000"/>
            <a:ext cx="1524000" cy="2209800"/>
            <a:chOff x="2688" y="1872"/>
            <a:chExt cx="960" cy="1392"/>
          </a:xfrm>
        </p:grpSpPr>
        <p:sp>
          <p:nvSpPr>
            <p:cNvPr id="6158" name="AutoShape 5"/>
            <p:cNvSpPr>
              <a:spLocks noChangeArrowheads="1"/>
            </p:cNvSpPr>
            <p:nvPr/>
          </p:nvSpPr>
          <p:spPr bwMode="auto">
            <a:xfrm>
              <a:off x="2688" y="2688"/>
              <a:ext cx="960" cy="576"/>
            </a:xfrm>
            <a:prstGeom prst="cube">
              <a:avLst>
                <a:gd name="adj" fmla="val 15153"/>
              </a:avLst>
            </a:prstGeom>
            <a:solidFill>
              <a:srgbClr val="FFCC66"/>
            </a:solidFill>
            <a:ln w="12700">
              <a:solidFill>
                <a:schemeClr val="bg2"/>
              </a:solidFill>
              <a:miter lim="800000"/>
              <a:headEnd type="none" w="sm" len="sm"/>
              <a:tailEnd type="none" w="sm" len="sm"/>
            </a:ln>
          </p:spPr>
          <p:txBody>
            <a:bodyPr wrap="none" anchor="ctr"/>
            <a:lstStyle/>
            <a:p>
              <a:pPr algn="ctr"/>
              <a:r>
                <a:rPr lang="en-US" sz="2000">
                  <a:latin typeface="Arial Unicode MS" pitchFamily="34" charset="-128"/>
                </a:rPr>
                <a:t>Main</a:t>
              </a:r>
            </a:p>
            <a:p>
              <a:pPr algn="ctr"/>
              <a:r>
                <a:rPr lang="en-US" sz="2000">
                  <a:latin typeface="Arial Unicode MS" pitchFamily="34" charset="-128"/>
                </a:rPr>
                <a:t>Memory</a:t>
              </a:r>
            </a:p>
          </p:txBody>
        </p:sp>
        <p:sp>
          <p:nvSpPr>
            <p:cNvPr id="6159" name="AutoShape 6"/>
            <p:cNvSpPr>
              <a:spLocks noChangeArrowheads="1"/>
            </p:cNvSpPr>
            <p:nvPr/>
          </p:nvSpPr>
          <p:spPr bwMode="auto">
            <a:xfrm>
              <a:off x="3072" y="1872"/>
              <a:ext cx="192" cy="768"/>
            </a:xfrm>
            <a:prstGeom prst="upDownArrow">
              <a:avLst>
                <a:gd name="adj1" fmla="val 50000"/>
                <a:gd name="adj2" fmla="val 80000"/>
              </a:avLst>
            </a:prstGeom>
            <a:solidFill>
              <a:srgbClr val="FF3300"/>
            </a:solidFill>
            <a:ln w="12700">
              <a:solidFill>
                <a:schemeClr val="bg2"/>
              </a:solidFill>
              <a:miter lim="800000"/>
              <a:headEnd type="none" w="sm" len="sm"/>
              <a:tailEnd type="none" w="sm" len="sm"/>
            </a:ln>
          </p:spPr>
          <p:txBody>
            <a:bodyPr wrap="none" anchor="ctr"/>
            <a:lstStyle/>
            <a:p>
              <a:endParaRPr lang="en-US"/>
            </a:p>
          </p:txBody>
        </p:sp>
      </p:grpSp>
      <p:grpSp>
        <p:nvGrpSpPr>
          <p:cNvPr id="3" name="Group 7"/>
          <p:cNvGrpSpPr>
            <a:grpSpLocks/>
          </p:cNvGrpSpPr>
          <p:nvPr/>
        </p:nvGrpSpPr>
        <p:grpSpPr bwMode="auto">
          <a:xfrm>
            <a:off x="5029200" y="3351213"/>
            <a:ext cx="2552700" cy="1905000"/>
            <a:chOff x="3360" y="2400"/>
            <a:chExt cx="1608" cy="1200"/>
          </a:xfrm>
        </p:grpSpPr>
        <p:sp>
          <p:nvSpPr>
            <p:cNvPr id="6154" name="AutoShape 8"/>
            <p:cNvSpPr>
              <a:spLocks noChangeArrowheads="1"/>
            </p:cNvSpPr>
            <p:nvPr/>
          </p:nvSpPr>
          <p:spPr bwMode="auto">
            <a:xfrm>
              <a:off x="4008" y="3312"/>
              <a:ext cx="960" cy="288"/>
            </a:xfrm>
            <a:prstGeom prst="can">
              <a:avLst>
                <a:gd name="adj" fmla="val 25000"/>
              </a:avLst>
            </a:prstGeom>
            <a:solidFill>
              <a:srgbClr val="FFCC66"/>
            </a:solidFill>
            <a:ln w="12700">
              <a:solidFill>
                <a:schemeClr val="bg2"/>
              </a:solidFill>
              <a:round/>
              <a:headEnd type="none" w="sm" len="sm"/>
              <a:tailEnd type="none" w="sm" len="sm"/>
            </a:ln>
          </p:spPr>
          <p:txBody>
            <a:bodyPr wrap="none" anchor="ctr"/>
            <a:lstStyle/>
            <a:p>
              <a:pPr algn="ctr"/>
              <a:r>
                <a:rPr lang="en-US" sz="2000">
                  <a:latin typeface="Arial Unicode MS" pitchFamily="34" charset="-128"/>
                </a:rPr>
                <a:t>Floppy Disk</a:t>
              </a:r>
              <a:endParaRPr lang="en-US" sz="2400" b="0">
                <a:latin typeface="Arial Unicode MS" pitchFamily="34" charset="-128"/>
              </a:endParaRPr>
            </a:p>
          </p:txBody>
        </p:sp>
        <p:sp>
          <p:nvSpPr>
            <p:cNvPr id="6155" name="AutoShape 9"/>
            <p:cNvSpPr>
              <a:spLocks noChangeArrowheads="1"/>
            </p:cNvSpPr>
            <p:nvPr/>
          </p:nvSpPr>
          <p:spPr bwMode="auto">
            <a:xfrm>
              <a:off x="4008" y="2400"/>
              <a:ext cx="960" cy="576"/>
            </a:xfrm>
            <a:prstGeom prst="can">
              <a:avLst>
                <a:gd name="adj" fmla="val 25000"/>
              </a:avLst>
            </a:prstGeom>
            <a:solidFill>
              <a:srgbClr val="FFCC66"/>
            </a:solidFill>
            <a:ln w="12700">
              <a:solidFill>
                <a:schemeClr val="bg2"/>
              </a:solidFill>
              <a:round/>
              <a:headEnd type="none" w="sm" len="sm"/>
              <a:tailEnd type="none" w="sm" len="sm"/>
            </a:ln>
          </p:spPr>
          <p:txBody>
            <a:bodyPr wrap="none" anchor="ctr"/>
            <a:lstStyle/>
            <a:p>
              <a:pPr algn="ctr"/>
              <a:r>
                <a:rPr lang="en-US" sz="2000">
                  <a:latin typeface="Arial Unicode MS" pitchFamily="34" charset="-128"/>
                </a:rPr>
                <a:t>Hard Disk</a:t>
              </a:r>
              <a:endParaRPr lang="en-US" sz="2400" b="0">
                <a:latin typeface="Arial Unicode MS" pitchFamily="34" charset="-128"/>
              </a:endParaRPr>
            </a:p>
          </p:txBody>
        </p:sp>
        <p:sp>
          <p:nvSpPr>
            <p:cNvPr id="6156" name="AutoShape 10"/>
            <p:cNvSpPr>
              <a:spLocks noChangeArrowheads="1"/>
            </p:cNvSpPr>
            <p:nvPr/>
          </p:nvSpPr>
          <p:spPr bwMode="auto">
            <a:xfrm rot="4254370">
              <a:off x="3540" y="2556"/>
              <a:ext cx="192" cy="552"/>
            </a:xfrm>
            <a:prstGeom prst="upDownArrow">
              <a:avLst>
                <a:gd name="adj1" fmla="val 50000"/>
                <a:gd name="adj2" fmla="val 57500"/>
              </a:avLst>
            </a:prstGeom>
            <a:solidFill>
              <a:srgbClr val="FF3300"/>
            </a:solidFill>
            <a:ln w="12700">
              <a:solidFill>
                <a:schemeClr val="bg2"/>
              </a:solidFill>
              <a:miter lim="800000"/>
              <a:headEnd type="none" w="sm" len="sm"/>
              <a:tailEnd type="none" w="sm" len="sm"/>
            </a:ln>
          </p:spPr>
          <p:txBody>
            <a:bodyPr wrap="none" anchor="ctr"/>
            <a:lstStyle/>
            <a:p>
              <a:endParaRPr lang="en-US"/>
            </a:p>
          </p:txBody>
        </p:sp>
        <p:sp>
          <p:nvSpPr>
            <p:cNvPr id="6157" name="AutoShape 11"/>
            <p:cNvSpPr>
              <a:spLocks noChangeArrowheads="1"/>
            </p:cNvSpPr>
            <p:nvPr/>
          </p:nvSpPr>
          <p:spPr bwMode="auto">
            <a:xfrm rot="6672108">
              <a:off x="3540" y="2988"/>
              <a:ext cx="192" cy="552"/>
            </a:xfrm>
            <a:prstGeom prst="upDownArrow">
              <a:avLst>
                <a:gd name="adj1" fmla="val 50000"/>
                <a:gd name="adj2" fmla="val 57500"/>
              </a:avLst>
            </a:prstGeom>
            <a:solidFill>
              <a:srgbClr val="FF3300"/>
            </a:solidFill>
            <a:ln w="12700">
              <a:solidFill>
                <a:schemeClr val="bg2"/>
              </a:solidFill>
              <a:miter lim="800000"/>
              <a:headEnd type="none" w="sm" len="sm"/>
              <a:tailEnd type="none" w="sm" len="sm"/>
            </a:ln>
          </p:spPr>
          <p:txBody>
            <a:bodyPr wrap="none" anchor="ctr"/>
            <a:lstStyle/>
            <a:p>
              <a:endParaRPr lang="en-US"/>
            </a:p>
          </p:txBody>
        </p:sp>
      </p:grpSp>
      <p:sp>
        <p:nvSpPr>
          <p:cNvPr id="6152" name="Text Box 12"/>
          <p:cNvSpPr txBox="1">
            <a:spLocks noChangeArrowheads="1"/>
          </p:cNvSpPr>
          <p:nvPr/>
        </p:nvSpPr>
        <p:spPr bwMode="auto">
          <a:xfrm>
            <a:off x="762000" y="1447800"/>
            <a:ext cx="2543175" cy="1006475"/>
          </a:xfrm>
          <a:prstGeom prst="rect">
            <a:avLst/>
          </a:prstGeom>
          <a:noFill/>
          <a:ln w="12700">
            <a:noFill/>
            <a:miter lim="800000"/>
            <a:headEnd type="none" w="sm" len="sm"/>
            <a:tailEnd type="none" w="sm" len="sm"/>
          </a:ln>
        </p:spPr>
        <p:txBody>
          <a:bodyPr wrap="none">
            <a:spAutoFit/>
          </a:bodyPr>
          <a:lstStyle/>
          <a:p>
            <a:r>
              <a:rPr lang="en-US" sz="2000">
                <a:solidFill>
                  <a:schemeClr val="hlink"/>
                </a:solidFill>
                <a:latin typeface="Arial Unicode MS" pitchFamily="34" charset="-128"/>
              </a:rPr>
              <a:t>Secondary memory</a:t>
            </a:r>
          </a:p>
          <a:p>
            <a:r>
              <a:rPr lang="en-US" sz="2000">
                <a:solidFill>
                  <a:schemeClr val="hlink"/>
                </a:solidFill>
                <a:latin typeface="Arial Unicode MS" pitchFamily="34" charset="-128"/>
              </a:rPr>
              <a:t>devices provide</a:t>
            </a:r>
          </a:p>
          <a:p>
            <a:r>
              <a:rPr lang="en-US" sz="2000">
                <a:solidFill>
                  <a:schemeClr val="hlink"/>
                </a:solidFill>
                <a:latin typeface="Arial Unicode MS" pitchFamily="34" charset="-128"/>
              </a:rPr>
              <a:t>long-term storage</a:t>
            </a:r>
          </a:p>
        </p:txBody>
      </p:sp>
      <p:sp>
        <p:nvSpPr>
          <p:cNvPr id="6153" name="Text Box 14"/>
          <p:cNvSpPr txBox="1">
            <a:spLocks noChangeArrowheads="1"/>
          </p:cNvSpPr>
          <p:nvPr/>
        </p:nvSpPr>
        <p:spPr bwMode="auto">
          <a:xfrm>
            <a:off x="990600" y="3275013"/>
            <a:ext cx="1924050" cy="2225675"/>
          </a:xfrm>
          <a:prstGeom prst="rect">
            <a:avLst/>
          </a:prstGeom>
          <a:noFill/>
          <a:ln w="12700">
            <a:noFill/>
            <a:miter lim="800000"/>
            <a:headEnd type="none" w="sm" len="sm"/>
            <a:tailEnd type="none" w="sm" len="sm"/>
          </a:ln>
        </p:spPr>
        <p:txBody>
          <a:bodyPr>
            <a:spAutoFit/>
          </a:bodyPr>
          <a:lstStyle/>
          <a:p>
            <a:r>
              <a:rPr lang="en-US" sz="2000">
                <a:solidFill>
                  <a:schemeClr val="hlink"/>
                </a:solidFill>
                <a:latin typeface="Arial Unicode MS" pitchFamily="34" charset="-128"/>
              </a:rPr>
              <a:t>Hard disks</a:t>
            </a:r>
          </a:p>
          <a:p>
            <a:r>
              <a:rPr lang="en-US" sz="2000">
                <a:solidFill>
                  <a:schemeClr val="hlink"/>
                </a:solidFill>
                <a:latin typeface="Arial Unicode MS" pitchFamily="34" charset="-128"/>
              </a:rPr>
              <a:t>Floppy disks</a:t>
            </a:r>
          </a:p>
          <a:p>
            <a:r>
              <a:rPr lang="en-US" sz="2000">
                <a:solidFill>
                  <a:schemeClr val="hlink"/>
                </a:solidFill>
                <a:latin typeface="Arial Unicode MS" pitchFamily="34" charset="-128"/>
              </a:rPr>
              <a:t>ZIP disks</a:t>
            </a:r>
          </a:p>
          <a:p>
            <a:r>
              <a:rPr lang="en-US" sz="2000">
                <a:solidFill>
                  <a:schemeClr val="hlink"/>
                </a:solidFill>
                <a:latin typeface="Arial Unicode MS" pitchFamily="34" charset="-128"/>
              </a:rPr>
              <a:t>Writable CDs</a:t>
            </a:r>
          </a:p>
          <a:p>
            <a:r>
              <a:rPr lang="en-US" sz="2000">
                <a:solidFill>
                  <a:schemeClr val="hlink"/>
                </a:solidFill>
                <a:latin typeface="Arial Unicode MS" pitchFamily="34" charset="-128"/>
              </a:rPr>
              <a:t>Writable DVDs</a:t>
            </a:r>
          </a:p>
          <a:p>
            <a:r>
              <a:rPr lang="en-US" sz="2000">
                <a:solidFill>
                  <a:schemeClr val="hlink"/>
                </a:solidFill>
                <a:latin typeface="Arial Unicode MS" pitchFamily="34" charset="-128"/>
              </a:rPr>
              <a:t>Tapes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90D4C009-1075-4337-8ABC-6E607066494F}" type="slidenum">
              <a:rPr lang="en-US" smtClean="0"/>
              <a:pPr/>
              <a:t>25</a:t>
            </a:fld>
            <a:endParaRPr lang="en-US" smtClean="0"/>
          </a:p>
        </p:txBody>
      </p:sp>
      <p:sp>
        <p:nvSpPr>
          <p:cNvPr id="7171" name="Rectangle 2"/>
          <p:cNvSpPr>
            <a:spLocks noGrp="1" noChangeArrowheads="1"/>
          </p:cNvSpPr>
          <p:nvPr>
            <p:ph type="title"/>
          </p:nvPr>
        </p:nvSpPr>
        <p:spPr/>
        <p:txBody>
          <a:bodyPr/>
          <a:lstStyle/>
          <a:p>
            <a:pPr eaLnBrk="1" hangingPunct="1"/>
            <a:r>
              <a:rPr lang="en-US" smtClean="0"/>
              <a:t>Input / Output Devices</a:t>
            </a:r>
          </a:p>
        </p:txBody>
      </p:sp>
      <p:sp>
        <p:nvSpPr>
          <p:cNvPr id="7172" name="AutoShape 3"/>
          <p:cNvSpPr>
            <a:spLocks noChangeArrowheads="1"/>
          </p:cNvSpPr>
          <p:nvPr/>
        </p:nvSpPr>
        <p:spPr bwMode="auto">
          <a:xfrm>
            <a:off x="4267200" y="1981200"/>
            <a:ext cx="1524000" cy="914400"/>
          </a:xfrm>
          <a:prstGeom prst="hexagon">
            <a:avLst>
              <a:gd name="adj" fmla="val 32986"/>
              <a:gd name="vf" fmla="val 115470"/>
            </a:avLst>
          </a:prstGeom>
          <a:solidFill>
            <a:srgbClr val="FFCC66"/>
          </a:solidFill>
          <a:ln w="12700">
            <a:solidFill>
              <a:schemeClr val="bg2"/>
            </a:solidFill>
            <a:miter lim="800000"/>
            <a:headEnd type="none" w="sm" len="sm"/>
            <a:tailEnd type="none" w="sm" len="sm"/>
          </a:ln>
        </p:spPr>
        <p:txBody>
          <a:bodyPr wrap="none" anchor="ctr"/>
          <a:lstStyle/>
          <a:p>
            <a:pPr algn="ctr"/>
            <a:r>
              <a:rPr lang="en-US" sz="2000">
                <a:latin typeface="Arial Unicode MS" pitchFamily="34" charset="-128"/>
              </a:rPr>
              <a:t>Central</a:t>
            </a:r>
          </a:p>
          <a:p>
            <a:pPr algn="ctr"/>
            <a:r>
              <a:rPr lang="en-US" sz="2000">
                <a:latin typeface="Arial Unicode MS" pitchFamily="34" charset="-128"/>
              </a:rPr>
              <a:t>Processing</a:t>
            </a:r>
          </a:p>
          <a:p>
            <a:pPr algn="ctr"/>
            <a:r>
              <a:rPr lang="en-US" sz="2000">
                <a:latin typeface="Arial Unicode MS" pitchFamily="34" charset="-128"/>
              </a:rPr>
              <a:t>Unit</a:t>
            </a:r>
            <a:endParaRPr lang="en-US" sz="2400" b="0">
              <a:latin typeface="Arial Unicode MS" pitchFamily="34" charset="-128"/>
            </a:endParaRPr>
          </a:p>
        </p:txBody>
      </p:sp>
      <p:grpSp>
        <p:nvGrpSpPr>
          <p:cNvPr id="2" name="Group 4"/>
          <p:cNvGrpSpPr>
            <a:grpSpLocks/>
          </p:cNvGrpSpPr>
          <p:nvPr/>
        </p:nvGrpSpPr>
        <p:grpSpPr bwMode="auto">
          <a:xfrm>
            <a:off x="4267200" y="2971800"/>
            <a:ext cx="1524000" cy="2209800"/>
            <a:chOff x="2688" y="1872"/>
            <a:chExt cx="960" cy="1392"/>
          </a:xfrm>
        </p:grpSpPr>
        <p:sp>
          <p:nvSpPr>
            <p:cNvPr id="7186" name="AutoShape 5"/>
            <p:cNvSpPr>
              <a:spLocks noChangeArrowheads="1"/>
            </p:cNvSpPr>
            <p:nvPr/>
          </p:nvSpPr>
          <p:spPr bwMode="auto">
            <a:xfrm>
              <a:off x="2688" y="2688"/>
              <a:ext cx="960" cy="576"/>
            </a:xfrm>
            <a:prstGeom prst="cube">
              <a:avLst>
                <a:gd name="adj" fmla="val 15153"/>
              </a:avLst>
            </a:prstGeom>
            <a:solidFill>
              <a:srgbClr val="FFCC66"/>
            </a:solidFill>
            <a:ln w="12700">
              <a:solidFill>
                <a:schemeClr val="bg2"/>
              </a:solidFill>
              <a:miter lim="800000"/>
              <a:headEnd type="none" w="sm" len="sm"/>
              <a:tailEnd type="none" w="sm" len="sm"/>
            </a:ln>
          </p:spPr>
          <p:txBody>
            <a:bodyPr wrap="none" anchor="ctr"/>
            <a:lstStyle/>
            <a:p>
              <a:pPr algn="ctr"/>
              <a:r>
                <a:rPr lang="en-US" sz="2000">
                  <a:latin typeface="Arial Unicode MS" pitchFamily="34" charset="-128"/>
                </a:rPr>
                <a:t>Main</a:t>
              </a:r>
            </a:p>
            <a:p>
              <a:pPr algn="ctr"/>
              <a:r>
                <a:rPr lang="en-US" sz="2000">
                  <a:latin typeface="Arial Unicode MS" pitchFamily="34" charset="-128"/>
                </a:rPr>
                <a:t>Memory</a:t>
              </a:r>
            </a:p>
          </p:txBody>
        </p:sp>
        <p:sp>
          <p:nvSpPr>
            <p:cNvPr id="7187" name="AutoShape 6"/>
            <p:cNvSpPr>
              <a:spLocks noChangeArrowheads="1"/>
            </p:cNvSpPr>
            <p:nvPr/>
          </p:nvSpPr>
          <p:spPr bwMode="auto">
            <a:xfrm>
              <a:off x="3072" y="1872"/>
              <a:ext cx="192" cy="768"/>
            </a:xfrm>
            <a:prstGeom prst="upDownArrow">
              <a:avLst>
                <a:gd name="adj1" fmla="val 50000"/>
                <a:gd name="adj2" fmla="val 80000"/>
              </a:avLst>
            </a:prstGeom>
            <a:solidFill>
              <a:srgbClr val="FF3300"/>
            </a:solidFill>
            <a:ln w="12700">
              <a:solidFill>
                <a:schemeClr val="bg2"/>
              </a:solidFill>
              <a:miter lim="800000"/>
              <a:headEnd type="none" w="sm" len="sm"/>
              <a:tailEnd type="none" w="sm" len="sm"/>
            </a:ln>
          </p:spPr>
          <p:txBody>
            <a:bodyPr wrap="none" anchor="ctr"/>
            <a:lstStyle/>
            <a:p>
              <a:endParaRPr lang="en-US"/>
            </a:p>
          </p:txBody>
        </p:sp>
      </p:grpSp>
      <p:grpSp>
        <p:nvGrpSpPr>
          <p:cNvPr id="3" name="Group 7"/>
          <p:cNvGrpSpPr>
            <a:grpSpLocks/>
          </p:cNvGrpSpPr>
          <p:nvPr/>
        </p:nvGrpSpPr>
        <p:grpSpPr bwMode="auto">
          <a:xfrm>
            <a:off x="5848350" y="3656013"/>
            <a:ext cx="2552700" cy="1905000"/>
            <a:chOff x="3360" y="2400"/>
            <a:chExt cx="1608" cy="1200"/>
          </a:xfrm>
        </p:grpSpPr>
        <p:sp>
          <p:nvSpPr>
            <p:cNvPr id="7182" name="AutoShape 8"/>
            <p:cNvSpPr>
              <a:spLocks noChangeArrowheads="1"/>
            </p:cNvSpPr>
            <p:nvPr/>
          </p:nvSpPr>
          <p:spPr bwMode="auto">
            <a:xfrm>
              <a:off x="4008" y="3312"/>
              <a:ext cx="960" cy="288"/>
            </a:xfrm>
            <a:prstGeom prst="can">
              <a:avLst>
                <a:gd name="adj" fmla="val 25000"/>
              </a:avLst>
            </a:prstGeom>
            <a:solidFill>
              <a:srgbClr val="FFCC66"/>
            </a:solidFill>
            <a:ln w="12700">
              <a:solidFill>
                <a:schemeClr val="bg2"/>
              </a:solidFill>
              <a:round/>
              <a:headEnd type="none" w="sm" len="sm"/>
              <a:tailEnd type="none" w="sm" len="sm"/>
            </a:ln>
          </p:spPr>
          <p:txBody>
            <a:bodyPr wrap="none" anchor="ctr"/>
            <a:lstStyle/>
            <a:p>
              <a:pPr algn="ctr"/>
              <a:r>
                <a:rPr lang="en-US" sz="2000">
                  <a:latin typeface="Arial Unicode MS" pitchFamily="34" charset="-128"/>
                </a:rPr>
                <a:t>Floppy Disk</a:t>
              </a:r>
              <a:endParaRPr lang="en-US" sz="2400" b="0">
                <a:latin typeface="Arial Unicode MS" pitchFamily="34" charset="-128"/>
              </a:endParaRPr>
            </a:p>
          </p:txBody>
        </p:sp>
        <p:sp>
          <p:nvSpPr>
            <p:cNvPr id="7183" name="AutoShape 9"/>
            <p:cNvSpPr>
              <a:spLocks noChangeArrowheads="1"/>
            </p:cNvSpPr>
            <p:nvPr/>
          </p:nvSpPr>
          <p:spPr bwMode="auto">
            <a:xfrm>
              <a:off x="4008" y="2400"/>
              <a:ext cx="960" cy="576"/>
            </a:xfrm>
            <a:prstGeom prst="can">
              <a:avLst>
                <a:gd name="adj" fmla="val 25000"/>
              </a:avLst>
            </a:prstGeom>
            <a:solidFill>
              <a:srgbClr val="FFCC66"/>
            </a:solidFill>
            <a:ln w="12700">
              <a:solidFill>
                <a:schemeClr val="bg2"/>
              </a:solidFill>
              <a:round/>
              <a:headEnd type="none" w="sm" len="sm"/>
              <a:tailEnd type="none" w="sm" len="sm"/>
            </a:ln>
          </p:spPr>
          <p:txBody>
            <a:bodyPr wrap="none" anchor="ctr"/>
            <a:lstStyle/>
            <a:p>
              <a:pPr algn="ctr"/>
              <a:r>
                <a:rPr lang="en-US" sz="2000">
                  <a:latin typeface="Arial Unicode MS" pitchFamily="34" charset="-128"/>
                </a:rPr>
                <a:t>Hard Disk</a:t>
              </a:r>
              <a:endParaRPr lang="en-US" sz="2400" b="0">
                <a:latin typeface="Arial Unicode MS" pitchFamily="34" charset="-128"/>
              </a:endParaRPr>
            </a:p>
          </p:txBody>
        </p:sp>
        <p:sp>
          <p:nvSpPr>
            <p:cNvPr id="7184" name="AutoShape 10"/>
            <p:cNvSpPr>
              <a:spLocks noChangeArrowheads="1"/>
            </p:cNvSpPr>
            <p:nvPr/>
          </p:nvSpPr>
          <p:spPr bwMode="auto">
            <a:xfrm rot="4254370">
              <a:off x="3540" y="2556"/>
              <a:ext cx="192" cy="552"/>
            </a:xfrm>
            <a:prstGeom prst="upDownArrow">
              <a:avLst>
                <a:gd name="adj1" fmla="val 50000"/>
                <a:gd name="adj2" fmla="val 57500"/>
              </a:avLst>
            </a:prstGeom>
            <a:solidFill>
              <a:srgbClr val="FF3300"/>
            </a:solidFill>
            <a:ln w="12700">
              <a:solidFill>
                <a:schemeClr val="bg2"/>
              </a:solidFill>
              <a:miter lim="800000"/>
              <a:headEnd type="none" w="sm" len="sm"/>
              <a:tailEnd type="none" w="sm" len="sm"/>
            </a:ln>
          </p:spPr>
          <p:txBody>
            <a:bodyPr wrap="none" anchor="ctr"/>
            <a:lstStyle/>
            <a:p>
              <a:endParaRPr lang="en-US"/>
            </a:p>
          </p:txBody>
        </p:sp>
        <p:sp>
          <p:nvSpPr>
            <p:cNvPr id="7185" name="AutoShape 11"/>
            <p:cNvSpPr>
              <a:spLocks noChangeArrowheads="1"/>
            </p:cNvSpPr>
            <p:nvPr/>
          </p:nvSpPr>
          <p:spPr bwMode="auto">
            <a:xfrm rot="6672108">
              <a:off x="3540" y="2988"/>
              <a:ext cx="192" cy="552"/>
            </a:xfrm>
            <a:prstGeom prst="upDownArrow">
              <a:avLst>
                <a:gd name="adj1" fmla="val 50000"/>
                <a:gd name="adj2" fmla="val 57500"/>
              </a:avLst>
            </a:prstGeom>
            <a:solidFill>
              <a:srgbClr val="FF3300"/>
            </a:solidFill>
            <a:ln w="12700">
              <a:solidFill>
                <a:schemeClr val="bg2"/>
              </a:solidFill>
              <a:miter lim="800000"/>
              <a:headEnd type="none" w="sm" len="sm"/>
              <a:tailEnd type="none" w="sm" len="sm"/>
            </a:ln>
          </p:spPr>
          <p:txBody>
            <a:bodyPr wrap="none" anchor="ctr"/>
            <a:lstStyle/>
            <a:p>
              <a:endParaRPr lang="en-US"/>
            </a:p>
          </p:txBody>
        </p:sp>
      </p:grpSp>
      <p:grpSp>
        <p:nvGrpSpPr>
          <p:cNvPr id="4" name="Group 12"/>
          <p:cNvGrpSpPr>
            <a:grpSpLocks/>
          </p:cNvGrpSpPr>
          <p:nvPr/>
        </p:nvGrpSpPr>
        <p:grpSpPr bwMode="auto">
          <a:xfrm>
            <a:off x="1603375" y="1600200"/>
            <a:ext cx="2590800" cy="1524000"/>
            <a:chOff x="816" y="1008"/>
            <a:chExt cx="1632" cy="960"/>
          </a:xfrm>
        </p:grpSpPr>
        <p:sp>
          <p:nvSpPr>
            <p:cNvPr id="7178" name="AutoShape 13"/>
            <p:cNvSpPr>
              <a:spLocks noChangeArrowheads="1"/>
            </p:cNvSpPr>
            <p:nvPr/>
          </p:nvSpPr>
          <p:spPr bwMode="auto">
            <a:xfrm>
              <a:off x="840" y="1008"/>
              <a:ext cx="864" cy="432"/>
            </a:xfrm>
            <a:prstGeom prst="roundRect">
              <a:avLst>
                <a:gd name="adj" fmla="val 16667"/>
              </a:avLst>
            </a:prstGeom>
            <a:solidFill>
              <a:srgbClr val="FFCC66"/>
            </a:solidFill>
            <a:ln w="12700">
              <a:solidFill>
                <a:schemeClr val="bg2"/>
              </a:solidFill>
              <a:round/>
              <a:headEnd type="none" w="sm" len="sm"/>
              <a:tailEnd type="none" w="sm" len="sm"/>
            </a:ln>
          </p:spPr>
          <p:txBody>
            <a:bodyPr wrap="none" anchor="ctr"/>
            <a:lstStyle/>
            <a:p>
              <a:pPr algn="ctr"/>
              <a:r>
                <a:rPr lang="en-US" sz="2000">
                  <a:latin typeface="Arial Unicode MS" pitchFamily="34" charset="-128"/>
                </a:rPr>
                <a:t>Monitor</a:t>
              </a:r>
              <a:endParaRPr lang="en-US" sz="2400" b="0">
                <a:latin typeface="Arial Unicode MS" pitchFamily="34" charset="-128"/>
              </a:endParaRPr>
            </a:p>
          </p:txBody>
        </p:sp>
        <p:sp>
          <p:nvSpPr>
            <p:cNvPr id="7179" name="AutoShape 14"/>
            <p:cNvSpPr>
              <a:spLocks noChangeArrowheads="1"/>
            </p:cNvSpPr>
            <p:nvPr/>
          </p:nvSpPr>
          <p:spPr bwMode="auto">
            <a:xfrm>
              <a:off x="816" y="1680"/>
              <a:ext cx="912" cy="288"/>
            </a:xfrm>
            <a:custGeom>
              <a:avLst/>
              <a:gdLst>
                <a:gd name="T0" fmla="*/ 38 w 21600"/>
                <a:gd name="T1" fmla="*/ 2 h 21600"/>
                <a:gd name="T2" fmla="*/ 19 w 21600"/>
                <a:gd name="T3" fmla="*/ 4 h 21600"/>
                <a:gd name="T4" fmla="*/ 1 w 21600"/>
                <a:gd name="T5" fmla="*/ 2 h 21600"/>
                <a:gd name="T6" fmla="*/ 19 w 21600"/>
                <a:gd name="T7" fmla="*/ 0 h 21600"/>
                <a:gd name="T8" fmla="*/ 0 60000 65536"/>
                <a:gd name="T9" fmla="*/ 0 60000 65536"/>
                <a:gd name="T10" fmla="*/ 0 60000 65536"/>
                <a:gd name="T11" fmla="*/ 0 60000 65536"/>
                <a:gd name="T12" fmla="*/ 2203 w 21600"/>
                <a:gd name="T13" fmla="*/ 2175 h 21600"/>
                <a:gd name="T14" fmla="*/ 19397 w 21600"/>
                <a:gd name="T15" fmla="*/ 19425 h 21600"/>
              </a:gdLst>
              <a:ahLst/>
              <a:cxnLst>
                <a:cxn ang="T8">
                  <a:pos x="T0" y="T1"/>
                </a:cxn>
                <a:cxn ang="T9">
                  <a:pos x="T2" y="T3"/>
                </a:cxn>
                <a:cxn ang="T10">
                  <a:pos x="T4" y="T5"/>
                </a:cxn>
                <a:cxn ang="T11">
                  <a:pos x="T6" y="T7"/>
                </a:cxn>
              </a:cxnLst>
              <a:rect l="T12" t="T13" r="T14" b="T15"/>
              <a:pathLst>
                <a:path w="21600" h="21600">
                  <a:moveTo>
                    <a:pt x="0" y="0"/>
                  </a:moveTo>
                  <a:lnTo>
                    <a:pt x="802" y="21600"/>
                  </a:lnTo>
                  <a:lnTo>
                    <a:pt x="20798" y="21600"/>
                  </a:lnTo>
                  <a:lnTo>
                    <a:pt x="21600" y="0"/>
                  </a:lnTo>
                  <a:close/>
                </a:path>
              </a:pathLst>
            </a:custGeom>
            <a:solidFill>
              <a:srgbClr val="FFCC66"/>
            </a:solidFill>
            <a:ln w="12700">
              <a:solidFill>
                <a:schemeClr val="bg2"/>
              </a:solidFill>
              <a:miter lim="800000"/>
              <a:headEnd type="none" w="sm" len="sm"/>
              <a:tailEnd type="none" w="sm" len="sm"/>
            </a:ln>
          </p:spPr>
          <p:txBody>
            <a:bodyPr wrap="none" anchor="ctr"/>
            <a:lstStyle/>
            <a:p>
              <a:pPr algn="ctr"/>
              <a:r>
                <a:rPr lang="en-US" sz="2000">
                  <a:latin typeface="Arial Unicode MS" pitchFamily="34" charset="-128"/>
                </a:rPr>
                <a:t>Keyboard</a:t>
              </a:r>
              <a:endParaRPr lang="en-US" sz="2400" b="0">
                <a:latin typeface="Arial Unicode MS" pitchFamily="34" charset="-128"/>
              </a:endParaRPr>
            </a:p>
          </p:txBody>
        </p:sp>
        <p:sp>
          <p:nvSpPr>
            <p:cNvPr id="7180" name="AutoShape 15"/>
            <p:cNvSpPr>
              <a:spLocks noChangeArrowheads="1"/>
            </p:cNvSpPr>
            <p:nvPr/>
          </p:nvSpPr>
          <p:spPr bwMode="auto">
            <a:xfrm rot="-4903557">
              <a:off x="1967" y="1011"/>
              <a:ext cx="192" cy="672"/>
            </a:xfrm>
            <a:prstGeom prst="upArrow">
              <a:avLst>
                <a:gd name="adj1" fmla="val 50000"/>
                <a:gd name="adj2" fmla="val 87500"/>
              </a:avLst>
            </a:prstGeom>
            <a:solidFill>
              <a:srgbClr val="FF3300"/>
            </a:solidFill>
            <a:ln w="12700">
              <a:solidFill>
                <a:schemeClr val="bg2"/>
              </a:solidFill>
              <a:miter lim="800000"/>
              <a:headEnd type="none" w="sm" len="sm"/>
              <a:tailEnd type="none" w="sm" len="sm"/>
            </a:ln>
          </p:spPr>
          <p:txBody>
            <a:bodyPr wrap="none" anchor="ctr"/>
            <a:lstStyle/>
            <a:p>
              <a:endParaRPr lang="en-US"/>
            </a:p>
          </p:txBody>
        </p:sp>
        <p:sp>
          <p:nvSpPr>
            <p:cNvPr id="7181" name="AutoShape 16"/>
            <p:cNvSpPr>
              <a:spLocks noChangeArrowheads="1"/>
            </p:cNvSpPr>
            <p:nvPr/>
          </p:nvSpPr>
          <p:spPr bwMode="auto">
            <a:xfrm rot="4511145">
              <a:off x="2016" y="1392"/>
              <a:ext cx="192" cy="672"/>
            </a:xfrm>
            <a:prstGeom prst="upArrow">
              <a:avLst>
                <a:gd name="adj1" fmla="val 50000"/>
                <a:gd name="adj2" fmla="val 87500"/>
              </a:avLst>
            </a:prstGeom>
            <a:solidFill>
              <a:srgbClr val="FF3300"/>
            </a:solidFill>
            <a:ln w="12700">
              <a:solidFill>
                <a:schemeClr val="bg2"/>
              </a:solidFill>
              <a:miter lim="800000"/>
              <a:headEnd type="none" w="sm" len="sm"/>
              <a:tailEnd type="none" w="sm" len="sm"/>
            </a:ln>
          </p:spPr>
          <p:txBody>
            <a:bodyPr wrap="none" anchor="ctr"/>
            <a:lstStyle/>
            <a:p>
              <a:endParaRPr lang="en-US"/>
            </a:p>
          </p:txBody>
        </p:sp>
      </p:grpSp>
      <p:sp>
        <p:nvSpPr>
          <p:cNvPr id="129041" name="Text Box 17"/>
          <p:cNvSpPr txBox="1">
            <a:spLocks noChangeArrowheads="1"/>
          </p:cNvSpPr>
          <p:nvPr/>
        </p:nvSpPr>
        <p:spPr bwMode="auto">
          <a:xfrm>
            <a:off x="6251575" y="1830388"/>
            <a:ext cx="2735263" cy="701675"/>
          </a:xfrm>
          <a:prstGeom prst="rect">
            <a:avLst/>
          </a:prstGeom>
          <a:noFill/>
          <a:ln w="12700">
            <a:noFill/>
            <a:miter lim="800000"/>
            <a:headEnd type="none" w="sm" len="sm"/>
            <a:tailEnd type="none" w="sm" len="sm"/>
          </a:ln>
        </p:spPr>
        <p:txBody>
          <a:bodyPr wrap="none">
            <a:spAutoFit/>
          </a:bodyPr>
          <a:lstStyle/>
          <a:p>
            <a:r>
              <a:rPr lang="en-US" sz="2000">
                <a:solidFill>
                  <a:schemeClr val="hlink"/>
                </a:solidFill>
                <a:latin typeface="Arial Unicode MS" pitchFamily="34" charset="-128"/>
              </a:rPr>
              <a:t>I/O devices facilitate</a:t>
            </a:r>
          </a:p>
          <a:p>
            <a:r>
              <a:rPr lang="en-US" sz="2000">
                <a:solidFill>
                  <a:schemeClr val="hlink"/>
                </a:solidFill>
                <a:latin typeface="Arial Unicode MS" pitchFamily="34" charset="-128"/>
              </a:rPr>
              <a:t>user interaction</a:t>
            </a:r>
          </a:p>
        </p:txBody>
      </p:sp>
      <p:sp>
        <p:nvSpPr>
          <p:cNvPr id="129042" name="Text Box 18"/>
          <p:cNvSpPr txBox="1">
            <a:spLocks noChangeArrowheads="1"/>
          </p:cNvSpPr>
          <p:nvPr/>
        </p:nvSpPr>
        <p:spPr bwMode="auto">
          <a:xfrm>
            <a:off x="1524000" y="3657600"/>
            <a:ext cx="2319338" cy="1920875"/>
          </a:xfrm>
          <a:prstGeom prst="rect">
            <a:avLst/>
          </a:prstGeom>
          <a:noFill/>
          <a:ln w="12700">
            <a:noFill/>
            <a:miter lim="800000"/>
            <a:headEnd type="none" w="sm" len="sm"/>
            <a:tailEnd type="none" w="sm" len="sm"/>
          </a:ln>
        </p:spPr>
        <p:txBody>
          <a:bodyPr wrap="none">
            <a:spAutoFit/>
          </a:bodyPr>
          <a:lstStyle/>
          <a:p>
            <a:r>
              <a:rPr lang="en-US" sz="2000">
                <a:solidFill>
                  <a:schemeClr val="hlink"/>
                </a:solidFill>
                <a:latin typeface="Arial Unicode MS" pitchFamily="34" charset="-128"/>
              </a:rPr>
              <a:t>Monitor screen</a:t>
            </a:r>
          </a:p>
          <a:p>
            <a:r>
              <a:rPr lang="en-US" sz="2000">
                <a:solidFill>
                  <a:schemeClr val="hlink"/>
                </a:solidFill>
                <a:latin typeface="Arial Unicode MS" pitchFamily="34" charset="-128"/>
              </a:rPr>
              <a:t>Keyboard</a:t>
            </a:r>
          </a:p>
          <a:p>
            <a:r>
              <a:rPr lang="en-US" sz="2000">
                <a:solidFill>
                  <a:schemeClr val="hlink"/>
                </a:solidFill>
                <a:latin typeface="Arial Unicode MS" pitchFamily="34" charset="-128"/>
              </a:rPr>
              <a:t>Mouse</a:t>
            </a:r>
          </a:p>
          <a:p>
            <a:r>
              <a:rPr lang="en-US" sz="2000">
                <a:solidFill>
                  <a:schemeClr val="hlink"/>
                </a:solidFill>
                <a:latin typeface="Arial Unicode MS" pitchFamily="34" charset="-128"/>
              </a:rPr>
              <a:t>Joystick</a:t>
            </a:r>
          </a:p>
          <a:p>
            <a:r>
              <a:rPr lang="en-US" sz="2000">
                <a:solidFill>
                  <a:schemeClr val="hlink"/>
                </a:solidFill>
                <a:latin typeface="Arial Unicode MS" pitchFamily="34" charset="-128"/>
              </a:rPr>
              <a:t>Bar code scanner</a:t>
            </a:r>
          </a:p>
          <a:p>
            <a:r>
              <a:rPr lang="en-US" sz="2000">
                <a:solidFill>
                  <a:schemeClr val="hlink"/>
                </a:solidFill>
                <a:latin typeface="Arial Unicode MS" pitchFamily="34" charset="-128"/>
              </a:rPr>
              <a:t>Touch screen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9041"/>
                                        </p:tgtEl>
                                        <p:attrNameLst>
                                          <p:attrName>style.visibility</p:attrName>
                                        </p:attrNameLst>
                                      </p:cBhvr>
                                      <p:to>
                                        <p:strVal val="visible"/>
                                      </p:to>
                                    </p:set>
                                    <p:animEffect transition="in" filter="wipe(left)">
                                      <p:cBhvr>
                                        <p:cTn id="7" dur="500"/>
                                        <p:tgtEl>
                                          <p:spTgt spid="129041"/>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9042"/>
                                        </p:tgtEl>
                                        <p:attrNameLst>
                                          <p:attrName>style.visibility</p:attrName>
                                        </p:attrNameLst>
                                      </p:cBhvr>
                                      <p:to>
                                        <p:strVal val="visible"/>
                                      </p:to>
                                    </p:set>
                                    <p:animEffect transition="in" filter="wipe(up)">
                                      <p:cBhvr>
                                        <p:cTn id="17" dur="500"/>
                                        <p:tgtEl>
                                          <p:spTgt spid="129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41" grpId="0" autoUpdateAnimBg="0"/>
      <p:bldP spid="129042"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03924972-7BB9-48BA-AEB1-98E473B367CD}" type="slidenum">
              <a:rPr lang="en-US" smtClean="0"/>
              <a:pPr/>
              <a:t>26</a:t>
            </a:fld>
            <a:endParaRPr lang="en-US" smtClean="0"/>
          </a:p>
        </p:txBody>
      </p:sp>
      <p:sp>
        <p:nvSpPr>
          <p:cNvPr id="8195" name="Rectangle 2"/>
          <p:cNvSpPr>
            <a:spLocks noGrp="1" noChangeArrowheads="1"/>
          </p:cNvSpPr>
          <p:nvPr>
            <p:ph type="title"/>
          </p:nvPr>
        </p:nvSpPr>
        <p:spPr/>
        <p:txBody>
          <a:bodyPr/>
          <a:lstStyle/>
          <a:p>
            <a:pPr eaLnBrk="1" hangingPunct="1"/>
            <a:r>
              <a:rPr lang="en-US" smtClean="0"/>
              <a:t>Software Categories</a:t>
            </a:r>
          </a:p>
        </p:txBody>
      </p:sp>
      <p:sp>
        <p:nvSpPr>
          <p:cNvPr id="8196" name="Rectangle 3"/>
          <p:cNvSpPr>
            <a:spLocks noGrp="1" noChangeArrowheads="1"/>
          </p:cNvSpPr>
          <p:nvPr>
            <p:ph type="body" idx="1"/>
          </p:nvPr>
        </p:nvSpPr>
        <p:spPr/>
        <p:txBody>
          <a:bodyPr>
            <a:normAutofit lnSpcReduction="10000"/>
          </a:bodyPr>
          <a:lstStyle/>
          <a:p>
            <a:pPr eaLnBrk="1" hangingPunct="1"/>
            <a:r>
              <a:rPr lang="en-US" smtClean="0"/>
              <a:t>Operating System</a:t>
            </a:r>
          </a:p>
          <a:p>
            <a:pPr lvl="1" eaLnBrk="1" hangingPunct="1"/>
            <a:r>
              <a:rPr lang="en-US" smtClean="0"/>
              <a:t>controls all machine activities</a:t>
            </a:r>
          </a:p>
          <a:p>
            <a:pPr lvl="1" eaLnBrk="1" hangingPunct="1"/>
            <a:r>
              <a:rPr lang="en-US" smtClean="0"/>
              <a:t>provides the user interface to the computer</a:t>
            </a:r>
          </a:p>
          <a:p>
            <a:pPr lvl="1" eaLnBrk="1" hangingPunct="1"/>
            <a:r>
              <a:rPr lang="en-US" smtClean="0"/>
              <a:t>manages resources such as the CPU and memory</a:t>
            </a:r>
          </a:p>
          <a:p>
            <a:pPr lvl="1" eaLnBrk="1" hangingPunct="1"/>
            <a:r>
              <a:rPr lang="en-US" smtClean="0"/>
              <a:t>Windows XP, Unix, Linux, Mac OS</a:t>
            </a:r>
          </a:p>
          <a:p>
            <a:pPr eaLnBrk="1" hangingPunct="1">
              <a:spcBef>
                <a:spcPct val="75000"/>
              </a:spcBef>
            </a:pPr>
            <a:r>
              <a:rPr lang="en-US" smtClean="0"/>
              <a:t>Application program</a:t>
            </a:r>
          </a:p>
          <a:p>
            <a:pPr lvl="1" eaLnBrk="1" hangingPunct="1"/>
            <a:r>
              <a:rPr lang="en-US" smtClean="0"/>
              <a:t>generic term for any other kind of software</a:t>
            </a:r>
          </a:p>
          <a:p>
            <a:pPr lvl="1" eaLnBrk="1" hangingPunct="1"/>
            <a:r>
              <a:rPr lang="en-US" smtClean="0"/>
              <a:t>word processors, missile control systems, games</a:t>
            </a:r>
          </a:p>
          <a:p>
            <a:pPr eaLnBrk="1" hangingPunct="1">
              <a:spcBef>
                <a:spcPct val="75000"/>
              </a:spcBef>
            </a:pPr>
            <a:r>
              <a:rPr lang="en-US" smtClean="0"/>
              <a:t>Most operating systems and application programs have a </a:t>
            </a:r>
            <a:r>
              <a:rPr lang="en-US" i="1" smtClean="0"/>
              <a:t>graphical user interface</a:t>
            </a:r>
            <a:r>
              <a:rPr lang="en-US" smtClean="0"/>
              <a:t> (GUI)</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4E4EE394-683F-4779-8BCB-06D4B760D186}" type="slidenum">
              <a:rPr lang="en-US" smtClean="0"/>
              <a:pPr/>
              <a:t>27</a:t>
            </a:fld>
            <a:endParaRPr lang="en-US" smtClean="0"/>
          </a:p>
        </p:txBody>
      </p:sp>
      <p:sp>
        <p:nvSpPr>
          <p:cNvPr id="9219" name="Rectangle 2"/>
          <p:cNvSpPr>
            <a:spLocks noGrp="1" noChangeArrowheads="1"/>
          </p:cNvSpPr>
          <p:nvPr>
            <p:ph type="title"/>
          </p:nvPr>
        </p:nvSpPr>
        <p:spPr/>
        <p:txBody>
          <a:bodyPr/>
          <a:lstStyle/>
          <a:p>
            <a:pPr eaLnBrk="1" hangingPunct="1"/>
            <a:r>
              <a:rPr lang="en-US" smtClean="0"/>
              <a:t>Analog vs. Digital</a:t>
            </a:r>
          </a:p>
        </p:txBody>
      </p:sp>
      <p:sp>
        <p:nvSpPr>
          <p:cNvPr id="9220" name="Rectangle 3"/>
          <p:cNvSpPr>
            <a:spLocks noGrp="1" noChangeArrowheads="1"/>
          </p:cNvSpPr>
          <p:nvPr>
            <p:ph type="body" idx="1"/>
          </p:nvPr>
        </p:nvSpPr>
        <p:spPr/>
        <p:txBody>
          <a:bodyPr/>
          <a:lstStyle/>
          <a:p>
            <a:pPr eaLnBrk="1" hangingPunct="1"/>
            <a:r>
              <a:rPr lang="en-US" smtClean="0"/>
              <a:t>There are two basic ways to store and manage data:</a:t>
            </a:r>
          </a:p>
          <a:p>
            <a:pPr eaLnBrk="1" hangingPunct="1">
              <a:spcBef>
                <a:spcPct val="75000"/>
              </a:spcBef>
            </a:pPr>
            <a:r>
              <a:rPr lang="en-US" i="1" smtClean="0"/>
              <a:t>Analog</a:t>
            </a:r>
            <a:endParaRPr lang="en-US" smtClean="0"/>
          </a:p>
          <a:p>
            <a:pPr lvl="1" eaLnBrk="1" hangingPunct="1"/>
            <a:r>
              <a:rPr lang="en-US" smtClean="0"/>
              <a:t>continuous, in direct proportion to the data represented</a:t>
            </a:r>
          </a:p>
          <a:p>
            <a:pPr lvl="1" eaLnBrk="1" hangingPunct="1"/>
            <a:r>
              <a:rPr lang="en-US" smtClean="0"/>
              <a:t>music on a record album - a needle rides on ridges in the grooves that are directly proportional to the voltages sent to the speaker</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DA048AB5-0890-4A1B-A3A0-A23719D5AD45}" type="slidenum">
              <a:rPr lang="en-US" smtClean="0"/>
              <a:pPr/>
              <a:t>28</a:t>
            </a:fld>
            <a:endParaRPr lang="en-US" smtClean="0"/>
          </a:p>
        </p:txBody>
      </p:sp>
      <p:sp>
        <p:nvSpPr>
          <p:cNvPr id="10243" name="Rectangle 2"/>
          <p:cNvSpPr>
            <a:spLocks noGrp="1" noChangeArrowheads="1"/>
          </p:cNvSpPr>
          <p:nvPr>
            <p:ph type="title"/>
          </p:nvPr>
        </p:nvSpPr>
        <p:spPr/>
        <p:txBody>
          <a:bodyPr/>
          <a:lstStyle/>
          <a:p>
            <a:pPr eaLnBrk="1" hangingPunct="1"/>
            <a:r>
              <a:rPr lang="en-US" smtClean="0"/>
              <a:t>Analog vs. Digital</a:t>
            </a:r>
          </a:p>
        </p:txBody>
      </p:sp>
      <p:sp>
        <p:nvSpPr>
          <p:cNvPr id="10244" name="Rectangle 3"/>
          <p:cNvSpPr>
            <a:spLocks noGrp="1" noChangeArrowheads="1"/>
          </p:cNvSpPr>
          <p:nvPr>
            <p:ph type="body" idx="1"/>
          </p:nvPr>
        </p:nvSpPr>
        <p:spPr/>
        <p:txBody>
          <a:bodyPr/>
          <a:lstStyle/>
          <a:p>
            <a:pPr eaLnBrk="1" hangingPunct="1">
              <a:spcBef>
                <a:spcPct val="75000"/>
              </a:spcBef>
            </a:pPr>
            <a:r>
              <a:rPr lang="en-US" i="1" smtClean="0"/>
              <a:t>Digital</a:t>
            </a:r>
            <a:endParaRPr lang="en-US" smtClean="0"/>
          </a:p>
          <a:p>
            <a:pPr lvl="1" eaLnBrk="1" hangingPunct="1"/>
            <a:r>
              <a:rPr lang="en-US" smtClean="0"/>
              <a:t>the information is broken down into pieces, and each piece is represented separately</a:t>
            </a:r>
          </a:p>
          <a:p>
            <a:pPr lvl="1" eaLnBrk="1" hangingPunct="1"/>
            <a:r>
              <a:rPr lang="en-US" smtClean="0"/>
              <a:t>music on a compact disc - the disc stores numbers representing specific voltage levels sampled at specific times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7FCC6F01-0FF8-4A4B-A9AF-BAE5507F3656}" type="slidenum">
              <a:rPr lang="en-US" smtClean="0"/>
              <a:pPr/>
              <a:t>29</a:t>
            </a:fld>
            <a:endParaRPr lang="en-US" smtClean="0"/>
          </a:p>
        </p:txBody>
      </p:sp>
      <p:sp>
        <p:nvSpPr>
          <p:cNvPr id="11267" name="Rectangle 2"/>
          <p:cNvSpPr>
            <a:spLocks noGrp="1" noChangeArrowheads="1"/>
          </p:cNvSpPr>
          <p:nvPr>
            <p:ph type="title"/>
          </p:nvPr>
        </p:nvSpPr>
        <p:spPr/>
        <p:txBody>
          <a:bodyPr/>
          <a:lstStyle/>
          <a:p>
            <a:pPr eaLnBrk="1" hangingPunct="1"/>
            <a:r>
              <a:rPr lang="en-US" smtClean="0"/>
              <a:t>Digital Information</a:t>
            </a:r>
          </a:p>
        </p:txBody>
      </p:sp>
      <p:sp>
        <p:nvSpPr>
          <p:cNvPr id="11268" name="Rectangle 3"/>
          <p:cNvSpPr>
            <a:spLocks noGrp="1" noChangeArrowheads="1"/>
          </p:cNvSpPr>
          <p:nvPr>
            <p:ph type="body" idx="1"/>
          </p:nvPr>
        </p:nvSpPr>
        <p:spPr/>
        <p:txBody>
          <a:bodyPr/>
          <a:lstStyle/>
          <a:p>
            <a:pPr eaLnBrk="1" hangingPunct="1"/>
            <a:r>
              <a:rPr lang="en-US" smtClean="0"/>
              <a:t>Computers store all information digitally:</a:t>
            </a:r>
          </a:p>
          <a:p>
            <a:pPr lvl="1" eaLnBrk="1" hangingPunct="1"/>
            <a:r>
              <a:rPr lang="en-US" smtClean="0"/>
              <a:t>numbers</a:t>
            </a:r>
          </a:p>
          <a:p>
            <a:pPr lvl="1" eaLnBrk="1" hangingPunct="1"/>
            <a:r>
              <a:rPr lang="en-US" smtClean="0"/>
              <a:t>text</a:t>
            </a:r>
          </a:p>
          <a:p>
            <a:pPr lvl="1" eaLnBrk="1" hangingPunct="1"/>
            <a:r>
              <a:rPr lang="en-US" smtClean="0"/>
              <a:t>graphics and images</a:t>
            </a:r>
          </a:p>
          <a:p>
            <a:pPr lvl="1" eaLnBrk="1" hangingPunct="1"/>
            <a:r>
              <a:rPr lang="en-US" smtClean="0"/>
              <a:t>video</a:t>
            </a:r>
          </a:p>
          <a:p>
            <a:pPr lvl="1" eaLnBrk="1" hangingPunct="1"/>
            <a:r>
              <a:rPr lang="en-US" smtClean="0"/>
              <a:t>audio</a:t>
            </a:r>
          </a:p>
          <a:p>
            <a:pPr lvl="1" eaLnBrk="1" hangingPunct="1"/>
            <a:r>
              <a:rPr lang="en-US" smtClean="0"/>
              <a:t>program instructions</a:t>
            </a:r>
          </a:p>
          <a:p>
            <a:pPr eaLnBrk="1" hangingPunct="1">
              <a:spcBef>
                <a:spcPct val="75000"/>
              </a:spcBef>
            </a:pPr>
            <a:r>
              <a:rPr lang="en-US" smtClean="0"/>
              <a:t>In some way, all information is </a:t>
            </a:r>
            <a:r>
              <a:rPr lang="en-US" i="1" smtClean="0"/>
              <a:t>digitized</a:t>
            </a:r>
            <a:r>
              <a:rPr lang="en-US" smtClean="0"/>
              <a:t> - broken down into pieces and represented as numbers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Beyond the Computer Invasion</a:t>
            </a:r>
          </a:p>
        </p:txBody>
      </p:sp>
      <p:sp>
        <p:nvSpPr>
          <p:cNvPr id="5" name="Footer Placeholder 4"/>
          <p:cNvSpPr>
            <a:spLocks noGrp="1"/>
          </p:cNvSpPr>
          <p:nvPr>
            <p:ph type="ftr" sz="quarter" idx="11"/>
          </p:nvPr>
        </p:nvSpPr>
        <p:spPr/>
        <p:txBody>
          <a:bodyPr/>
          <a:lstStyle/>
          <a:p>
            <a:r>
              <a:rPr lang="en-US" altLang="en-US"/>
              <a:t>The Computer Continuum</a:t>
            </a:r>
          </a:p>
        </p:txBody>
      </p:sp>
      <p:sp>
        <p:nvSpPr>
          <p:cNvPr id="6" name="Slide Number Placeholder 5"/>
          <p:cNvSpPr>
            <a:spLocks noGrp="1"/>
          </p:cNvSpPr>
          <p:nvPr>
            <p:ph type="sldNum" sz="quarter" idx="12"/>
          </p:nvPr>
        </p:nvSpPr>
        <p:spPr/>
        <p:txBody>
          <a:bodyPr/>
          <a:lstStyle/>
          <a:p>
            <a:r>
              <a:rPr lang="en-US" altLang="en-US"/>
              <a:t>1-</a:t>
            </a:r>
            <a:fld id="{32A37E2A-4E05-4D21-B2FD-1AD6EC335905}" type="slidenum">
              <a:rPr lang="en-US" altLang="en-US"/>
              <a:pPr/>
              <a:t>3</a:t>
            </a:fld>
            <a:endParaRPr lang="en-US" altLang="en-US"/>
          </a:p>
        </p:txBody>
      </p:sp>
      <p:sp>
        <p:nvSpPr>
          <p:cNvPr id="6147" name="Rectangle 3"/>
          <p:cNvSpPr>
            <a:spLocks noGrp="1" noChangeArrowheads="1"/>
          </p:cNvSpPr>
          <p:nvPr>
            <p:ph sz="quarter" idx="1"/>
          </p:nvPr>
        </p:nvSpPr>
        <p:spPr/>
        <p:txBody>
          <a:bodyPr/>
          <a:lstStyle/>
          <a:p>
            <a:r>
              <a:rPr lang="en-US" altLang="en-US" sz="1800"/>
              <a:t>6:15 AM - Timer in coffee maker turns on</a:t>
            </a:r>
          </a:p>
          <a:p>
            <a:r>
              <a:rPr lang="en-US" altLang="en-US" sz="1800"/>
              <a:t>6:30 AM - Computerized alarm clock rings</a:t>
            </a:r>
          </a:p>
          <a:p>
            <a:r>
              <a:rPr lang="en-US" altLang="en-US" sz="1800"/>
              <a:t>7:30 AM - Drive car/airbag,brakes,radio</a:t>
            </a:r>
          </a:p>
          <a:p>
            <a:r>
              <a:rPr lang="en-US" altLang="en-US" sz="1800"/>
              <a:t>8:00 AM - Check email at work</a:t>
            </a:r>
          </a:p>
          <a:p>
            <a:r>
              <a:rPr lang="en-US" altLang="en-US" sz="1800"/>
              <a:t>9:00 AM - Check in-coming voice mail</a:t>
            </a:r>
          </a:p>
          <a:p>
            <a:r>
              <a:rPr lang="en-US" altLang="en-US" sz="1800"/>
              <a:t>10:00 AM - Receive in-coming fax</a:t>
            </a:r>
          </a:p>
          <a:p>
            <a:r>
              <a:rPr lang="en-US" altLang="en-US" sz="1800"/>
              <a:t>12:00 PM - Buy gift. Electronic Kiosk</a:t>
            </a:r>
          </a:p>
          <a:p>
            <a:r>
              <a:rPr lang="en-US" altLang="en-US" sz="1800"/>
              <a:t>1:15 PM - </a:t>
            </a:r>
            <a:r>
              <a:rPr lang="en-US" altLang="en-US" sz="1800">
                <a:hlinkClick r:id="rId3"/>
              </a:rPr>
              <a:t>Reserve airline ticket over Internet</a:t>
            </a:r>
            <a:endParaRPr lang="en-US" altLang="en-US" sz="1800"/>
          </a:p>
          <a:p>
            <a:r>
              <a:rPr lang="en-US" altLang="en-US" sz="1800"/>
              <a:t>3:00 PM - Pick up paycheck</a:t>
            </a:r>
          </a:p>
          <a:p>
            <a:r>
              <a:rPr lang="en-US" altLang="en-US" sz="1800"/>
              <a:t>5:15 PM - Stop off at ATM</a:t>
            </a:r>
          </a:p>
          <a:p>
            <a:r>
              <a:rPr lang="en-US" altLang="en-US" sz="1800"/>
              <a:t>6:30 PM - Grocery store /Checkout</a:t>
            </a:r>
          </a:p>
          <a:p>
            <a:r>
              <a:rPr lang="en-US" altLang="en-US" sz="1800"/>
              <a:t>11:30 PM - Microwave dinner</a:t>
            </a:r>
          </a:p>
          <a:p>
            <a:endParaRPr lang="en-US" altLang="en-US"/>
          </a:p>
        </p:txBody>
      </p:sp>
      <p:pic>
        <p:nvPicPr>
          <p:cNvPr id="6149" name="Picture 5"/>
          <p:cNvPicPr>
            <a:picLocks noChangeAspect="1" noChangeArrowheads="1"/>
          </p:cNvPicPr>
          <p:nvPr/>
        </p:nvPicPr>
        <p:blipFill>
          <a:blip r:embed="rId4" cstate="print"/>
          <a:srcRect/>
          <a:stretch>
            <a:fillRect/>
          </a:stretch>
        </p:blipFill>
        <p:spPr bwMode="auto">
          <a:xfrm>
            <a:off x="6172200" y="1905000"/>
            <a:ext cx="2747963" cy="4191000"/>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F35BBB28-6FC2-4109-AE92-595390809321}" type="slidenum">
              <a:rPr lang="en-US" smtClean="0"/>
              <a:pPr/>
              <a:t>30</a:t>
            </a:fld>
            <a:endParaRPr lang="en-US" smtClean="0"/>
          </a:p>
        </p:txBody>
      </p:sp>
      <p:sp>
        <p:nvSpPr>
          <p:cNvPr id="12291" name="Rectangle 2"/>
          <p:cNvSpPr>
            <a:spLocks noGrp="1" noChangeArrowheads="1"/>
          </p:cNvSpPr>
          <p:nvPr>
            <p:ph type="title"/>
          </p:nvPr>
        </p:nvSpPr>
        <p:spPr/>
        <p:txBody>
          <a:bodyPr/>
          <a:lstStyle/>
          <a:p>
            <a:pPr eaLnBrk="1" hangingPunct="1"/>
            <a:r>
              <a:rPr lang="en-US" smtClean="0"/>
              <a:t>Representing Text Digitally</a:t>
            </a:r>
          </a:p>
        </p:txBody>
      </p:sp>
      <p:sp>
        <p:nvSpPr>
          <p:cNvPr id="12292" name="Rectangle 3"/>
          <p:cNvSpPr>
            <a:spLocks noGrp="1" noChangeArrowheads="1"/>
          </p:cNvSpPr>
          <p:nvPr>
            <p:ph type="body" idx="1"/>
          </p:nvPr>
        </p:nvSpPr>
        <p:spPr/>
        <p:txBody>
          <a:bodyPr/>
          <a:lstStyle/>
          <a:p>
            <a:pPr eaLnBrk="1" hangingPunct="1"/>
            <a:r>
              <a:rPr lang="en-US" smtClean="0"/>
              <a:t>For example, every character is stored as a number, including spaces, digits, and punctuation</a:t>
            </a:r>
          </a:p>
          <a:p>
            <a:pPr eaLnBrk="1" hangingPunct="1">
              <a:spcBef>
                <a:spcPct val="75000"/>
              </a:spcBef>
            </a:pPr>
            <a:r>
              <a:rPr lang="en-US" smtClean="0"/>
              <a:t>Corresponding upper and lower case letters are separate characters</a:t>
            </a:r>
          </a:p>
        </p:txBody>
      </p:sp>
      <p:sp>
        <p:nvSpPr>
          <p:cNvPr id="133124" name="Rectangle 4"/>
          <p:cNvSpPr>
            <a:spLocks noChangeArrowheads="1"/>
          </p:cNvSpPr>
          <p:nvPr/>
        </p:nvSpPr>
        <p:spPr bwMode="auto">
          <a:xfrm>
            <a:off x="2971800" y="3429000"/>
            <a:ext cx="3740150" cy="579438"/>
          </a:xfrm>
          <a:prstGeom prst="rect">
            <a:avLst/>
          </a:prstGeom>
          <a:noFill/>
          <a:ln w="9525">
            <a:noFill/>
            <a:miter lim="800000"/>
            <a:headEnd/>
            <a:tailEnd/>
          </a:ln>
        </p:spPr>
        <p:txBody>
          <a:bodyPr wrap="none" lIns="92075" tIns="46038" rIns="92075" bIns="46038">
            <a:spAutoFit/>
          </a:bodyPr>
          <a:lstStyle/>
          <a:p>
            <a:r>
              <a:rPr lang="en-US" sz="3200">
                <a:solidFill>
                  <a:schemeClr val="hlink"/>
                </a:solidFill>
                <a:latin typeface="Arial Unicode MS" pitchFamily="34" charset="-128"/>
              </a:rPr>
              <a:t>H i ,   H e a t h e r .</a:t>
            </a:r>
          </a:p>
        </p:txBody>
      </p:sp>
      <p:grpSp>
        <p:nvGrpSpPr>
          <p:cNvPr id="2" name="Group 5"/>
          <p:cNvGrpSpPr>
            <a:grpSpLocks/>
          </p:cNvGrpSpPr>
          <p:nvPr/>
        </p:nvGrpSpPr>
        <p:grpSpPr bwMode="auto">
          <a:xfrm>
            <a:off x="1371600" y="3962400"/>
            <a:ext cx="7685088" cy="1463675"/>
            <a:chOff x="816" y="2496"/>
            <a:chExt cx="4841" cy="922"/>
          </a:xfrm>
        </p:grpSpPr>
        <p:sp>
          <p:nvSpPr>
            <p:cNvPr id="12295" name="Rectangle 6"/>
            <p:cNvSpPr>
              <a:spLocks noChangeArrowheads="1"/>
            </p:cNvSpPr>
            <p:nvPr/>
          </p:nvSpPr>
          <p:spPr bwMode="auto">
            <a:xfrm>
              <a:off x="816" y="3168"/>
              <a:ext cx="4841" cy="250"/>
            </a:xfrm>
            <a:prstGeom prst="rect">
              <a:avLst/>
            </a:prstGeom>
            <a:noFill/>
            <a:ln w="9525">
              <a:noFill/>
              <a:miter lim="800000"/>
              <a:headEnd/>
              <a:tailEnd/>
            </a:ln>
          </p:spPr>
          <p:txBody>
            <a:bodyPr wrap="none" lIns="92075" tIns="46038" rIns="92075" bIns="46038">
              <a:spAutoFit/>
            </a:bodyPr>
            <a:lstStyle/>
            <a:p>
              <a:r>
                <a:rPr lang="en-US" sz="2000">
                  <a:solidFill>
                    <a:schemeClr val="hlink"/>
                  </a:solidFill>
                  <a:latin typeface="Arial Unicode MS" pitchFamily="34" charset="-128"/>
                </a:rPr>
                <a:t>72   105   44   32   72   101   97   116   104   101   114   46</a:t>
              </a:r>
            </a:p>
          </p:txBody>
        </p:sp>
        <p:sp>
          <p:nvSpPr>
            <p:cNvPr id="12296" name="Line 7"/>
            <p:cNvSpPr>
              <a:spLocks noChangeShapeType="1"/>
            </p:cNvSpPr>
            <p:nvPr/>
          </p:nvSpPr>
          <p:spPr bwMode="auto">
            <a:xfrm flipV="1">
              <a:off x="1056" y="2496"/>
              <a:ext cx="912" cy="624"/>
            </a:xfrm>
            <a:prstGeom prst="line">
              <a:avLst/>
            </a:prstGeom>
            <a:noFill/>
            <a:ln w="12700">
              <a:solidFill>
                <a:schemeClr val="accent1"/>
              </a:solidFill>
              <a:round/>
              <a:headEnd type="none" w="sm" len="sm"/>
              <a:tailEnd type="none" w="sm" len="sm"/>
            </a:ln>
          </p:spPr>
          <p:txBody>
            <a:bodyPr wrap="none" anchor="ctr"/>
            <a:lstStyle/>
            <a:p>
              <a:endParaRPr lang="en-IE"/>
            </a:p>
          </p:txBody>
        </p:sp>
        <p:sp>
          <p:nvSpPr>
            <p:cNvPr id="12297" name="Line 8"/>
            <p:cNvSpPr>
              <a:spLocks noChangeShapeType="1"/>
            </p:cNvSpPr>
            <p:nvPr/>
          </p:nvSpPr>
          <p:spPr bwMode="auto">
            <a:xfrm flipV="1">
              <a:off x="1728" y="2544"/>
              <a:ext cx="528" cy="576"/>
            </a:xfrm>
            <a:prstGeom prst="line">
              <a:avLst/>
            </a:prstGeom>
            <a:noFill/>
            <a:ln w="12700">
              <a:solidFill>
                <a:schemeClr val="accent1"/>
              </a:solidFill>
              <a:round/>
              <a:headEnd type="none" w="sm" len="sm"/>
              <a:tailEnd type="none" w="sm" len="sm"/>
            </a:ln>
          </p:spPr>
          <p:txBody>
            <a:bodyPr wrap="none" anchor="ctr"/>
            <a:lstStyle/>
            <a:p>
              <a:endParaRPr lang="en-IE"/>
            </a:p>
          </p:txBody>
        </p:sp>
        <p:sp>
          <p:nvSpPr>
            <p:cNvPr id="12298" name="Line 9"/>
            <p:cNvSpPr>
              <a:spLocks noChangeShapeType="1"/>
            </p:cNvSpPr>
            <p:nvPr/>
          </p:nvSpPr>
          <p:spPr bwMode="auto">
            <a:xfrm>
              <a:off x="3504" y="2496"/>
              <a:ext cx="240" cy="624"/>
            </a:xfrm>
            <a:prstGeom prst="line">
              <a:avLst/>
            </a:prstGeom>
            <a:noFill/>
            <a:ln w="12700">
              <a:solidFill>
                <a:schemeClr val="accent1"/>
              </a:solidFill>
              <a:round/>
              <a:headEnd type="none" w="sm" len="sm"/>
              <a:tailEnd type="none" w="sm" len="sm"/>
            </a:ln>
          </p:spPr>
          <p:txBody>
            <a:bodyPr wrap="none" anchor="ctr"/>
            <a:lstStyle/>
            <a:p>
              <a:endParaRPr lang="en-IE"/>
            </a:p>
          </p:txBody>
        </p:sp>
        <p:sp>
          <p:nvSpPr>
            <p:cNvPr id="12299" name="Line 10"/>
            <p:cNvSpPr>
              <a:spLocks noChangeShapeType="1"/>
            </p:cNvSpPr>
            <p:nvPr/>
          </p:nvSpPr>
          <p:spPr bwMode="auto">
            <a:xfrm>
              <a:off x="4032" y="2496"/>
              <a:ext cx="864" cy="672"/>
            </a:xfrm>
            <a:prstGeom prst="line">
              <a:avLst/>
            </a:prstGeom>
            <a:noFill/>
            <a:ln w="12700">
              <a:solidFill>
                <a:schemeClr val="accent1"/>
              </a:solidFill>
              <a:round/>
              <a:headEnd type="none" w="sm" len="sm"/>
              <a:tailEnd type="none" w="sm" len="sm"/>
            </a:ln>
          </p:spPr>
          <p:txBody>
            <a:bodyPr wrap="none" anchor="ctr"/>
            <a:lstStyle/>
            <a:p>
              <a:endParaRPr lang="en-IE"/>
            </a:p>
          </p:txBody>
        </p:sp>
        <p:sp>
          <p:nvSpPr>
            <p:cNvPr id="12300" name="Line 11"/>
            <p:cNvSpPr>
              <a:spLocks noChangeShapeType="1"/>
            </p:cNvSpPr>
            <p:nvPr/>
          </p:nvSpPr>
          <p:spPr bwMode="auto">
            <a:xfrm flipV="1">
              <a:off x="2400" y="2544"/>
              <a:ext cx="240" cy="576"/>
            </a:xfrm>
            <a:prstGeom prst="line">
              <a:avLst/>
            </a:prstGeom>
            <a:noFill/>
            <a:ln w="12700">
              <a:solidFill>
                <a:schemeClr val="accent1"/>
              </a:solidFill>
              <a:round/>
              <a:headEnd type="none" w="sm" len="sm"/>
              <a:tailEnd type="none" w="sm" len="sm"/>
            </a:ln>
          </p:spPr>
          <p:txBody>
            <a:bodyPr wrap="none" anchor="ctr"/>
            <a:lstStyle/>
            <a:p>
              <a:endParaRPr lang="en-IE"/>
            </a:p>
          </p:txBody>
        </p:sp>
        <p:sp>
          <p:nvSpPr>
            <p:cNvPr id="12301" name="Line 12"/>
            <p:cNvSpPr>
              <a:spLocks noChangeShapeType="1"/>
            </p:cNvSpPr>
            <p:nvPr/>
          </p:nvSpPr>
          <p:spPr bwMode="auto">
            <a:xfrm flipV="1">
              <a:off x="3024" y="2496"/>
              <a:ext cx="96" cy="672"/>
            </a:xfrm>
            <a:prstGeom prst="line">
              <a:avLst/>
            </a:prstGeom>
            <a:noFill/>
            <a:ln w="12700">
              <a:solidFill>
                <a:schemeClr val="accent1"/>
              </a:solidFill>
              <a:round/>
              <a:headEnd type="none" w="sm" len="sm"/>
              <a:tailEnd type="none" w="sm" len="sm"/>
            </a:ln>
          </p:spPr>
          <p:txBody>
            <a:bodyPr wrap="none" anchor="ctr"/>
            <a:lstStyle/>
            <a:p>
              <a:endParaRPr lang="en-IE"/>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24"/>
                                        </p:tgtEl>
                                        <p:attrNameLst>
                                          <p:attrName>style.visibility</p:attrName>
                                        </p:attrNameLst>
                                      </p:cBhvr>
                                      <p:to>
                                        <p:strVal val="visible"/>
                                      </p:to>
                                    </p:set>
                                    <p:anim calcmode="lin" valueType="num">
                                      <p:cBhvr additive="base">
                                        <p:cTn id="7" dur="500" fill="hold"/>
                                        <p:tgtEl>
                                          <p:spTgt spid="133124"/>
                                        </p:tgtEl>
                                        <p:attrNameLst>
                                          <p:attrName>ppt_x</p:attrName>
                                        </p:attrNameLst>
                                      </p:cBhvr>
                                      <p:tavLst>
                                        <p:tav tm="0">
                                          <p:val>
                                            <p:strVal val="#ppt_x"/>
                                          </p:val>
                                        </p:tav>
                                        <p:tav tm="100000">
                                          <p:val>
                                            <p:strVal val="#ppt_x"/>
                                          </p:val>
                                        </p:tav>
                                      </p:tavLst>
                                    </p:anim>
                                    <p:anim calcmode="lin" valueType="num">
                                      <p:cBhvr additive="base">
                                        <p:cTn id="8" dur="500" fill="hold"/>
                                        <p:tgtEl>
                                          <p:spTgt spid="1331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up)">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83143F6B-1009-4698-A19B-1302CA9F5507}" type="slidenum">
              <a:rPr lang="en-US" smtClean="0"/>
              <a:pPr/>
              <a:t>31</a:t>
            </a:fld>
            <a:endParaRPr lang="en-US" smtClean="0"/>
          </a:p>
        </p:txBody>
      </p:sp>
      <p:sp>
        <p:nvSpPr>
          <p:cNvPr id="13315" name="Rectangle 2"/>
          <p:cNvSpPr>
            <a:spLocks noGrp="1" noChangeArrowheads="1"/>
          </p:cNvSpPr>
          <p:nvPr>
            <p:ph type="title"/>
          </p:nvPr>
        </p:nvSpPr>
        <p:spPr/>
        <p:txBody>
          <a:bodyPr/>
          <a:lstStyle/>
          <a:p>
            <a:pPr eaLnBrk="1" hangingPunct="1"/>
            <a:r>
              <a:rPr lang="en-US" smtClean="0"/>
              <a:t>Binary Numbers</a:t>
            </a:r>
          </a:p>
        </p:txBody>
      </p:sp>
      <p:sp>
        <p:nvSpPr>
          <p:cNvPr id="13316" name="Rectangle 3"/>
          <p:cNvSpPr>
            <a:spLocks noGrp="1" noChangeArrowheads="1"/>
          </p:cNvSpPr>
          <p:nvPr>
            <p:ph type="body" idx="1"/>
          </p:nvPr>
        </p:nvSpPr>
        <p:spPr/>
        <p:txBody>
          <a:bodyPr/>
          <a:lstStyle/>
          <a:p>
            <a:pPr eaLnBrk="1" hangingPunct="1">
              <a:spcBef>
                <a:spcPct val="75000"/>
              </a:spcBef>
            </a:pPr>
            <a:r>
              <a:rPr lang="en-US" smtClean="0"/>
              <a:t>Once information is digitized, it is represented and stored in memory using the </a:t>
            </a:r>
            <a:r>
              <a:rPr lang="en-US" i="1" smtClean="0"/>
              <a:t>binary number system</a:t>
            </a:r>
          </a:p>
          <a:p>
            <a:pPr eaLnBrk="1" hangingPunct="1">
              <a:spcBef>
                <a:spcPct val="75000"/>
              </a:spcBef>
            </a:pPr>
            <a:r>
              <a:rPr lang="en-US" smtClean="0"/>
              <a:t>A single binary digit (0 or 1) is called a </a:t>
            </a:r>
            <a:r>
              <a:rPr lang="en-US" i="1" smtClean="0"/>
              <a:t>bit</a:t>
            </a:r>
          </a:p>
          <a:p>
            <a:pPr eaLnBrk="1" hangingPunct="1">
              <a:spcBef>
                <a:spcPct val="75000"/>
              </a:spcBef>
            </a:pPr>
            <a:r>
              <a:rPr lang="en-US" smtClean="0"/>
              <a:t>Devices that store and move information are cheaper and more reliable if they have to represent only two states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C5E88BD4-D3ED-4646-8CDE-BFA5BC9598D0}" type="slidenum">
              <a:rPr lang="en-US" smtClean="0"/>
              <a:pPr/>
              <a:t>32</a:t>
            </a:fld>
            <a:endParaRPr lang="en-US" smtClean="0"/>
          </a:p>
        </p:txBody>
      </p:sp>
      <p:sp>
        <p:nvSpPr>
          <p:cNvPr id="14339" name="Rectangle 2"/>
          <p:cNvSpPr>
            <a:spLocks noGrp="1" noChangeArrowheads="1"/>
          </p:cNvSpPr>
          <p:nvPr>
            <p:ph type="title"/>
          </p:nvPr>
        </p:nvSpPr>
        <p:spPr/>
        <p:txBody>
          <a:bodyPr/>
          <a:lstStyle/>
          <a:p>
            <a:pPr eaLnBrk="1" hangingPunct="1"/>
            <a:r>
              <a:rPr lang="en-US" smtClean="0"/>
              <a:t>Binary Numbers</a:t>
            </a:r>
          </a:p>
        </p:txBody>
      </p:sp>
      <p:sp>
        <p:nvSpPr>
          <p:cNvPr id="14340" name="Rectangle 3"/>
          <p:cNvSpPr>
            <a:spLocks noGrp="1" noChangeArrowheads="1"/>
          </p:cNvSpPr>
          <p:nvPr>
            <p:ph type="body" idx="1"/>
          </p:nvPr>
        </p:nvSpPr>
        <p:spPr/>
        <p:txBody>
          <a:bodyPr/>
          <a:lstStyle/>
          <a:p>
            <a:pPr eaLnBrk="1" hangingPunct="1">
              <a:spcBef>
                <a:spcPct val="75000"/>
              </a:spcBef>
            </a:pPr>
            <a:r>
              <a:rPr lang="en-US" smtClean="0"/>
              <a:t>A single bit can represent two possible states, like a light bulb that is either on (1) or off (0)</a:t>
            </a:r>
          </a:p>
          <a:p>
            <a:pPr eaLnBrk="1" hangingPunct="1">
              <a:spcBef>
                <a:spcPct val="75000"/>
              </a:spcBef>
            </a:pPr>
            <a:r>
              <a:rPr lang="en-US" smtClean="0"/>
              <a:t>Combinations of bits are used to store values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altLang="en-US"/>
              <a:t>Applications: Making the Computer Work for You</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B0A4AC1F-EEBE-488A-B5D3-009059AA5A07}" type="slidenum">
              <a:rPr lang="en-US" altLang="en-US"/>
              <a:pPr/>
              <a:t>33</a:t>
            </a:fld>
            <a:endParaRPr lang="en-US" altLang="en-US"/>
          </a:p>
        </p:txBody>
      </p:sp>
      <p:sp>
        <p:nvSpPr>
          <p:cNvPr id="24579" name="Rectangle 3"/>
          <p:cNvSpPr>
            <a:spLocks noGrp="1" noChangeArrowheads="1"/>
          </p:cNvSpPr>
          <p:nvPr>
            <p:ph sz="quarter" idx="1"/>
          </p:nvPr>
        </p:nvSpPr>
        <p:spPr/>
        <p:txBody>
          <a:bodyPr/>
          <a:lstStyle/>
          <a:p>
            <a:r>
              <a:rPr lang="en-US" altLang="en-US"/>
              <a:t>Productivity Tools</a:t>
            </a:r>
          </a:p>
          <a:p>
            <a:pPr lvl="1"/>
            <a:r>
              <a:rPr lang="en-US" altLang="en-US"/>
              <a:t>First designed for the business setting.</a:t>
            </a:r>
          </a:p>
          <a:p>
            <a:pPr lvl="1"/>
            <a:r>
              <a:rPr lang="en-US" altLang="en-US"/>
              <a:t>Targeted increased speed and accuracy for office workers.</a:t>
            </a:r>
          </a:p>
          <a:p>
            <a:pPr lvl="1"/>
            <a:r>
              <a:rPr lang="en-US" altLang="en-US"/>
              <a:t>Now used in homes, schools, and in offices.</a:t>
            </a:r>
          </a:p>
          <a:p>
            <a:pPr lvl="1"/>
            <a:endParaRPr lang="en-US" altLang="en-US" sz="700"/>
          </a:p>
          <a:p>
            <a:r>
              <a:rPr lang="en-US" altLang="en-US"/>
              <a:t>Four types are included in this category:</a:t>
            </a:r>
          </a:p>
          <a:p>
            <a:pPr lvl="1"/>
            <a:r>
              <a:rPr lang="en-US" altLang="en-US"/>
              <a:t>Word Processing; Electronic Spreadsheets; Database Management Systems; Presentation Graphics.</a:t>
            </a:r>
            <a:endParaRPr lang="en-US" altLang="en-US" sz="1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altLang="en-US"/>
              <a:t>Applications: Making the Computer Work for You</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7E9E1E82-6698-462B-ADBB-B5AE198C579B}" type="slidenum">
              <a:rPr lang="en-US" altLang="en-US"/>
              <a:pPr/>
              <a:t>34</a:t>
            </a:fld>
            <a:endParaRPr lang="en-US" altLang="en-US"/>
          </a:p>
        </p:txBody>
      </p:sp>
      <p:sp>
        <p:nvSpPr>
          <p:cNvPr id="25603" name="Rectangle 3"/>
          <p:cNvSpPr>
            <a:spLocks noGrp="1" noChangeArrowheads="1"/>
          </p:cNvSpPr>
          <p:nvPr>
            <p:ph sz="quarter" idx="1"/>
          </p:nvPr>
        </p:nvSpPr>
        <p:spPr/>
        <p:txBody>
          <a:bodyPr/>
          <a:lstStyle/>
          <a:p>
            <a:r>
              <a:rPr lang="en-US" altLang="en-US"/>
              <a:t>Word Processors</a:t>
            </a:r>
          </a:p>
          <a:p>
            <a:pPr lvl="1"/>
            <a:r>
              <a:rPr lang="en-US" altLang="en-US"/>
              <a:t>Most commonly used computer application programs on the market today.</a:t>
            </a:r>
          </a:p>
          <a:p>
            <a:pPr lvl="1"/>
            <a:r>
              <a:rPr lang="en-US" altLang="en-US"/>
              <a:t>Have replaced the typewriter in the creation of text documents.</a:t>
            </a:r>
          </a:p>
          <a:p>
            <a:pPr lvl="1"/>
            <a:r>
              <a:rPr lang="en-US" altLang="en-US"/>
              <a:t>Can be used to create:   (to name a few)</a:t>
            </a:r>
          </a:p>
          <a:p>
            <a:pPr lvl="2"/>
            <a:r>
              <a:rPr lang="en-US" altLang="en-US"/>
              <a:t>Letters</a:t>
            </a:r>
          </a:p>
          <a:p>
            <a:pPr lvl="2"/>
            <a:r>
              <a:rPr lang="en-US" altLang="en-US"/>
              <a:t>Reports</a:t>
            </a:r>
          </a:p>
          <a:p>
            <a:pPr lvl="2"/>
            <a:r>
              <a:rPr lang="en-US" altLang="en-US"/>
              <a:t>Essays</a:t>
            </a:r>
          </a:p>
          <a:p>
            <a:pPr lvl="2"/>
            <a:r>
              <a:rPr lang="en-US" altLang="en-US"/>
              <a:t>Brochures</a:t>
            </a:r>
          </a:p>
          <a:p>
            <a:pPr lvl="2"/>
            <a:r>
              <a:rPr lang="en-US" altLang="en-US"/>
              <a:t>Advertising copy</a:t>
            </a:r>
          </a:p>
          <a:p>
            <a:pPr lvl="2"/>
            <a:r>
              <a:rPr lang="en-US" altLang="en-US"/>
              <a:t>Books</a:t>
            </a:r>
          </a:p>
          <a:p>
            <a:pPr lvl="1"/>
            <a:endParaRPr lang="en-US" altLang="en-US"/>
          </a:p>
          <a:p>
            <a:pPr lvl="1"/>
            <a:endParaRPr lang="en-US" altLang="en-US" sz="700"/>
          </a:p>
          <a:p>
            <a:endParaRPr lang="en-US" altLang="en-US"/>
          </a:p>
          <a:p>
            <a:pPr lvl="1"/>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altLang="en-US"/>
              <a:t>Applications: Making the Computer Work for You</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62FC622C-CAA6-4CC2-A4B7-91CC0A36FEA7}" type="slidenum">
              <a:rPr lang="en-US" altLang="en-US"/>
              <a:pPr/>
              <a:t>35</a:t>
            </a:fld>
            <a:endParaRPr lang="en-US" altLang="en-US"/>
          </a:p>
        </p:txBody>
      </p:sp>
      <p:sp>
        <p:nvSpPr>
          <p:cNvPr id="30723" name="Rectangle 3"/>
          <p:cNvSpPr>
            <a:spLocks noGrp="1" noChangeArrowheads="1"/>
          </p:cNvSpPr>
          <p:nvPr>
            <p:ph sz="quarter" idx="1"/>
          </p:nvPr>
        </p:nvSpPr>
        <p:spPr/>
        <p:txBody>
          <a:bodyPr/>
          <a:lstStyle/>
          <a:p>
            <a:r>
              <a:rPr lang="en-US" altLang="en-US"/>
              <a:t>Electronic Spreadsheets</a:t>
            </a:r>
          </a:p>
          <a:p>
            <a:pPr lvl="1"/>
            <a:r>
              <a:rPr lang="en-US" altLang="en-US"/>
              <a:t>Allows you to enter numeric information and formulas into the computer in rows and columns.</a:t>
            </a:r>
          </a:p>
          <a:p>
            <a:pPr lvl="1"/>
            <a:r>
              <a:rPr lang="en-US" altLang="en-US"/>
              <a:t>Performs calculations and recalculations immediately.</a:t>
            </a:r>
          </a:p>
          <a:p>
            <a:pPr lvl="1"/>
            <a:r>
              <a:rPr lang="en-US" altLang="en-US"/>
              <a:t>Can be used for forecasting and what-if projections.</a:t>
            </a:r>
          </a:p>
          <a:p>
            <a:pPr lvl="1"/>
            <a:r>
              <a:rPr lang="en-US" altLang="en-US"/>
              <a:t>Most have graphing capabilities.</a:t>
            </a:r>
          </a:p>
          <a:p>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altLang="en-US"/>
              <a:t>Applications: Making the Computer Work for You</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E9168DFB-0425-4C12-8588-A37D44BD0FA1}" type="slidenum">
              <a:rPr lang="en-US" altLang="en-US"/>
              <a:pPr/>
              <a:t>36</a:t>
            </a:fld>
            <a:endParaRPr lang="en-US" altLang="en-US"/>
          </a:p>
        </p:txBody>
      </p:sp>
      <p:sp>
        <p:nvSpPr>
          <p:cNvPr id="26627" name="Rectangle 3"/>
          <p:cNvSpPr>
            <a:spLocks noGrp="1" noChangeArrowheads="1"/>
          </p:cNvSpPr>
          <p:nvPr>
            <p:ph sz="quarter" idx="1"/>
          </p:nvPr>
        </p:nvSpPr>
        <p:spPr/>
        <p:txBody>
          <a:bodyPr/>
          <a:lstStyle/>
          <a:p>
            <a:r>
              <a:rPr lang="en-US" altLang="en-US"/>
              <a:t>Database Management Systems (DBMS)</a:t>
            </a:r>
          </a:p>
          <a:p>
            <a:pPr lvl="1"/>
            <a:r>
              <a:rPr lang="en-US" altLang="en-US"/>
              <a:t>DBMS are the computer programs that are used to organize small to large amounts of information in a meaningful way.</a:t>
            </a:r>
          </a:p>
          <a:p>
            <a:pPr lvl="1"/>
            <a:r>
              <a:rPr lang="en-US" altLang="en-US"/>
              <a:t>Allows entry, updating, and retrieval of information in a meaningful format. </a:t>
            </a:r>
          </a:p>
          <a:p>
            <a:pPr lvl="2"/>
            <a:r>
              <a:rPr lang="en-US" altLang="en-US"/>
              <a:t>Can add information.</a:t>
            </a:r>
          </a:p>
          <a:p>
            <a:pPr lvl="2"/>
            <a:r>
              <a:rPr lang="en-US" altLang="en-US"/>
              <a:t>Modify information.</a:t>
            </a:r>
          </a:p>
          <a:p>
            <a:pPr lvl="2"/>
            <a:r>
              <a:rPr lang="en-US" altLang="en-US"/>
              <a:t>Delete information.</a:t>
            </a:r>
          </a:p>
          <a:p>
            <a:pPr lvl="2"/>
            <a:r>
              <a:rPr lang="en-US" altLang="en-US"/>
              <a:t>Print information in a variety of formats.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altLang="en-US"/>
              <a:t>Applications: Making the Computer Work for You</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43F13E68-8793-4AA0-873A-CAF14BF33258}" type="slidenum">
              <a:rPr lang="en-US" altLang="en-US"/>
              <a:pPr/>
              <a:t>37</a:t>
            </a:fld>
            <a:endParaRPr lang="en-US" altLang="en-US"/>
          </a:p>
        </p:txBody>
      </p:sp>
      <p:sp>
        <p:nvSpPr>
          <p:cNvPr id="27651" name="Rectangle 3"/>
          <p:cNvSpPr>
            <a:spLocks noGrp="1" noChangeArrowheads="1"/>
          </p:cNvSpPr>
          <p:nvPr>
            <p:ph sz="quarter" idx="1"/>
          </p:nvPr>
        </p:nvSpPr>
        <p:spPr/>
        <p:txBody>
          <a:bodyPr/>
          <a:lstStyle/>
          <a:p>
            <a:r>
              <a:rPr lang="en-US" altLang="en-US"/>
              <a:t>Presentation Graphics</a:t>
            </a:r>
          </a:p>
          <a:p>
            <a:pPr lvl="1"/>
            <a:r>
              <a:rPr lang="en-US" altLang="en-US"/>
              <a:t>A tool that combines the computer and a display system to  present multiple types of visual and audible information.</a:t>
            </a:r>
          </a:p>
          <a:p>
            <a:pPr lvl="2"/>
            <a:r>
              <a:rPr lang="en-US" altLang="en-US"/>
              <a:t>Text</a:t>
            </a:r>
          </a:p>
          <a:p>
            <a:pPr lvl="2"/>
            <a:r>
              <a:rPr lang="en-US" altLang="en-US"/>
              <a:t>Images and animation clips</a:t>
            </a:r>
          </a:p>
          <a:p>
            <a:pPr lvl="2"/>
            <a:r>
              <a:rPr lang="en-US" altLang="en-US"/>
              <a:t>Charts</a:t>
            </a:r>
          </a:p>
          <a:p>
            <a:pPr lvl="2"/>
            <a:r>
              <a:rPr lang="en-US" altLang="en-US"/>
              <a:t>Hyperlinks (text that can access pages on the WWW)</a:t>
            </a:r>
          </a:p>
          <a:p>
            <a:pPr lvl="1"/>
            <a:r>
              <a:rPr lang="en-US" altLang="en-US"/>
              <a:t>Can be viewed one-by-one or as a continuous slide show.</a:t>
            </a:r>
          </a:p>
          <a:p>
            <a:pPr lvl="1"/>
            <a:r>
              <a:rPr lang="en-US" altLang="en-US"/>
              <a:t>Animation can be added for affect (fade, dissolve, flash).</a:t>
            </a:r>
          </a:p>
          <a:p>
            <a:pPr lvl="1"/>
            <a:endParaRPr lang="en-US" altLang="en-US"/>
          </a:p>
          <a:p>
            <a:pPr lvl="1"/>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en-US" altLang="en-US"/>
              <a:t>Applications: Making the Computer Work for You</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ACCA480D-B1C3-49B0-A0CF-1956DD5269CE}" type="slidenum">
              <a:rPr lang="en-US" altLang="en-US"/>
              <a:pPr/>
              <a:t>38</a:t>
            </a:fld>
            <a:endParaRPr lang="en-US" altLang="en-US"/>
          </a:p>
        </p:txBody>
      </p:sp>
      <p:sp>
        <p:nvSpPr>
          <p:cNvPr id="31747" name="Rectangle 3"/>
          <p:cNvSpPr>
            <a:spLocks noGrp="1" noChangeArrowheads="1"/>
          </p:cNvSpPr>
          <p:nvPr>
            <p:ph sz="quarter" idx="1"/>
          </p:nvPr>
        </p:nvSpPr>
        <p:spPr/>
        <p:txBody>
          <a:bodyPr/>
          <a:lstStyle/>
          <a:p>
            <a:r>
              <a:rPr lang="en-US" altLang="en-US"/>
              <a:t>Computer Control</a:t>
            </a:r>
          </a:p>
          <a:p>
            <a:pPr lvl="1"/>
            <a:r>
              <a:rPr lang="en-US" altLang="en-US"/>
              <a:t>Tools used to make the computer run efficiently.</a:t>
            </a:r>
          </a:p>
          <a:p>
            <a:pPr lvl="1"/>
            <a:r>
              <a:rPr lang="en-US" altLang="en-US"/>
              <a:t>Used to make the computer perform certain tasks.</a:t>
            </a:r>
          </a:p>
          <a:p>
            <a:pPr lvl="1"/>
            <a:endParaRPr lang="en-US" altLang="en-US" sz="700"/>
          </a:p>
          <a:p>
            <a:r>
              <a:rPr lang="en-US" altLang="en-US"/>
              <a:t>Three types are listed in this category:</a:t>
            </a:r>
          </a:p>
          <a:p>
            <a:pPr lvl="1"/>
            <a:r>
              <a:rPr lang="en-US" altLang="en-US"/>
              <a:t>Programming Languages, Operating Systems, and Utilities.</a:t>
            </a:r>
            <a:endParaRPr lang="en-US" altLang="en-US" sz="1800"/>
          </a:p>
          <a:p>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r>
              <a:rPr lang="en-US" altLang="en-US"/>
              <a:t>Applications: Making the Computer Work for You</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27CC6F79-B2BB-45C3-928D-2CF68E1B9751}" type="slidenum">
              <a:rPr lang="en-US" altLang="en-US"/>
              <a:pPr/>
              <a:t>39</a:t>
            </a:fld>
            <a:endParaRPr lang="en-US" altLang="en-US"/>
          </a:p>
        </p:txBody>
      </p:sp>
      <p:sp>
        <p:nvSpPr>
          <p:cNvPr id="32771" name="Rectangle 3"/>
          <p:cNvSpPr>
            <a:spLocks noGrp="1" noChangeArrowheads="1"/>
          </p:cNvSpPr>
          <p:nvPr>
            <p:ph sz="quarter" idx="1"/>
          </p:nvPr>
        </p:nvSpPr>
        <p:spPr/>
        <p:txBody>
          <a:bodyPr/>
          <a:lstStyle/>
          <a:p>
            <a:r>
              <a:rPr lang="en-US" altLang="en-US"/>
              <a:t>Programming Languages</a:t>
            </a:r>
          </a:p>
          <a:p>
            <a:pPr lvl="1"/>
            <a:r>
              <a:rPr lang="en-US" altLang="en-US"/>
              <a:t>Each programming language has its own vocabulary and structural rules.</a:t>
            </a:r>
          </a:p>
          <a:p>
            <a:pPr lvl="1"/>
            <a:r>
              <a:rPr lang="en-US" altLang="en-US"/>
              <a:t>Programmers use these languages to construct programs containing lists of instructions for the computer to perform.</a:t>
            </a:r>
          </a:p>
          <a:p>
            <a:pPr lvl="1"/>
            <a:r>
              <a:rPr lang="en-US" altLang="en-US"/>
              <a:t>Popular languages include:</a:t>
            </a:r>
          </a:p>
          <a:p>
            <a:pPr lvl="2"/>
            <a:r>
              <a:rPr lang="en-US" altLang="en-US"/>
              <a:t>Ada</a:t>
            </a:r>
          </a:p>
          <a:p>
            <a:pPr lvl="2"/>
            <a:r>
              <a:rPr lang="en-US" altLang="en-US"/>
              <a:t>Java</a:t>
            </a:r>
          </a:p>
          <a:p>
            <a:pPr lvl="2"/>
            <a:r>
              <a:rPr lang="en-US" altLang="en-US"/>
              <a:t>Visual Basic</a:t>
            </a:r>
          </a:p>
          <a:p>
            <a:pPr lvl="2"/>
            <a:r>
              <a:rPr lang="en-US" altLang="en-US"/>
              <a:t>C++</a:t>
            </a:r>
          </a:p>
          <a:p>
            <a:pPr lvl="1"/>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Beyond the Computer Invasion</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lstStyle/>
          <a:p>
            <a:r>
              <a:rPr lang="en-US" altLang="en-US"/>
              <a:t>1-</a:t>
            </a:r>
            <a:fld id="{5EC210A1-7B97-4B7F-A3E8-0078314D93AD}" type="slidenum">
              <a:rPr lang="en-US" altLang="en-US"/>
              <a:pPr/>
              <a:t>4</a:t>
            </a:fld>
            <a:endParaRPr lang="en-US" altLang="en-US"/>
          </a:p>
        </p:txBody>
      </p:sp>
      <p:sp>
        <p:nvSpPr>
          <p:cNvPr id="7171" name="Rectangle 3"/>
          <p:cNvSpPr>
            <a:spLocks noGrp="1" noChangeArrowheads="1"/>
          </p:cNvSpPr>
          <p:nvPr>
            <p:ph sz="quarter" idx="1"/>
          </p:nvPr>
        </p:nvSpPr>
        <p:spPr/>
        <p:txBody>
          <a:bodyPr/>
          <a:lstStyle/>
          <a:p>
            <a:r>
              <a:rPr lang="en-US" altLang="en-US"/>
              <a:t>The reason why computers are pervasive is that they help us…</a:t>
            </a:r>
          </a:p>
          <a:p>
            <a:endParaRPr lang="en-US" altLang="en-US" sz="700"/>
          </a:p>
          <a:p>
            <a:pPr lvl="1"/>
            <a:r>
              <a:rPr lang="en-US" altLang="en-US"/>
              <a:t>perform tasks that are repetitive.</a:t>
            </a:r>
          </a:p>
          <a:p>
            <a:pPr lvl="1"/>
            <a:r>
              <a:rPr lang="en-US" altLang="en-US"/>
              <a:t>perform tasks that involve calculation or manipulation of numbers.</a:t>
            </a:r>
          </a:p>
          <a:p>
            <a:pPr lvl="1"/>
            <a:r>
              <a:rPr lang="en-US" altLang="en-US"/>
              <a:t>perform tasks that involve storage of large quantities of information.</a:t>
            </a:r>
          </a:p>
          <a:p>
            <a:pPr lvl="1"/>
            <a:endParaRPr lang="en-US"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altLang="en-US"/>
              <a:t>Applications: Making the Computer Work for You</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E2BE6BEC-A2B0-4BA5-BB8D-89D662A9F880}" type="slidenum">
              <a:rPr lang="en-US" altLang="en-US"/>
              <a:pPr/>
              <a:t>40</a:t>
            </a:fld>
            <a:endParaRPr lang="en-US" altLang="en-US"/>
          </a:p>
        </p:txBody>
      </p:sp>
      <p:sp>
        <p:nvSpPr>
          <p:cNvPr id="33795" name="Rectangle 3"/>
          <p:cNvSpPr>
            <a:spLocks noGrp="1" noChangeArrowheads="1"/>
          </p:cNvSpPr>
          <p:nvPr>
            <p:ph sz="quarter" idx="1"/>
          </p:nvPr>
        </p:nvSpPr>
        <p:spPr/>
        <p:txBody>
          <a:bodyPr/>
          <a:lstStyle/>
          <a:p>
            <a:r>
              <a:rPr lang="en-US" altLang="en-US"/>
              <a:t>Operating Systems</a:t>
            </a:r>
          </a:p>
          <a:p>
            <a:pPr lvl="1"/>
            <a:r>
              <a:rPr lang="en-US" altLang="en-US"/>
              <a:t>A collection of programs that manage and control all operations and coordinate all hardware components of the computer.</a:t>
            </a:r>
          </a:p>
          <a:p>
            <a:pPr lvl="1"/>
            <a:r>
              <a:rPr lang="en-US" altLang="en-US"/>
              <a:t>Some functions include:</a:t>
            </a:r>
          </a:p>
          <a:p>
            <a:pPr lvl="2"/>
            <a:r>
              <a:rPr lang="en-US" altLang="en-US"/>
              <a:t>Controlling the mouse pointer.</a:t>
            </a:r>
          </a:p>
          <a:p>
            <a:pPr lvl="2"/>
            <a:r>
              <a:rPr lang="en-US" altLang="en-US"/>
              <a:t>Sending data to the printer and screen.</a:t>
            </a:r>
          </a:p>
          <a:p>
            <a:pPr lvl="2"/>
            <a:r>
              <a:rPr lang="en-US" altLang="en-US"/>
              <a:t>Managing files.</a:t>
            </a:r>
          </a:p>
          <a:p>
            <a:pPr lvl="2"/>
            <a:r>
              <a:rPr lang="en-US" altLang="en-US"/>
              <a:t>Formatting disks.</a:t>
            </a:r>
          </a:p>
          <a:p>
            <a:pPr lvl="1"/>
            <a:r>
              <a:rPr lang="en-US" altLang="en-US"/>
              <a:t>Popular Operating Systems include Windows, Unix, MacOS, VMS, Linux, OS/2.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en-US" altLang="en-US"/>
              <a:t>Applications: Making the Computer Work for You</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D53695BC-ED11-4DE1-951D-8612DC20439E}" type="slidenum">
              <a:rPr lang="en-US" altLang="en-US"/>
              <a:pPr/>
              <a:t>41</a:t>
            </a:fld>
            <a:endParaRPr lang="en-US" altLang="en-US"/>
          </a:p>
        </p:txBody>
      </p:sp>
      <p:sp>
        <p:nvSpPr>
          <p:cNvPr id="34819" name="Rectangle 3"/>
          <p:cNvSpPr>
            <a:spLocks noGrp="1" noChangeArrowheads="1"/>
          </p:cNvSpPr>
          <p:nvPr>
            <p:ph sz="quarter" idx="1"/>
          </p:nvPr>
        </p:nvSpPr>
        <p:spPr/>
        <p:txBody>
          <a:bodyPr/>
          <a:lstStyle/>
          <a:p>
            <a:r>
              <a:rPr lang="en-US" altLang="en-US"/>
              <a:t>Utilities</a:t>
            </a:r>
          </a:p>
          <a:p>
            <a:pPr lvl="1"/>
            <a:r>
              <a:rPr lang="en-US" altLang="en-US"/>
              <a:t>Help to keep the computer running properly by:</a:t>
            </a:r>
          </a:p>
          <a:p>
            <a:pPr lvl="2"/>
            <a:r>
              <a:rPr lang="en-US" altLang="en-US"/>
              <a:t>Making adjustments in efficiency. </a:t>
            </a:r>
          </a:p>
          <a:p>
            <a:pPr lvl="3"/>
            <a:r>
              <a:rPr lang="en-US" altLang="en-US"/>
              <a:t>Faster operation.</a:t>
            </a:r>
          </a:p>
          <a:p>
            <a:pPr lvl="3"/>
            <a:r>
              <a:rPr lang="en-US" altLang="en-US"/>
              <a:t>More efficient memory and hard disk use.</a:t>
            </a:r>
          </a:p>
          <a:p>
            <a:pPr lvl="3"/>
            <a:r>
              <a:rPr lang="en-US" altLang="en-US"/>
              <a:t>Better communication connections.</a:t>
            </a:r>
          </a:p>
          <a:p>
            <a:pPr lvl="2"/>
            <a:r>
              <a:rPr lang="en-US" altLang="en-US"/>
              <a:t>Making repairs to damaged disks and files.</a:t>
            </a:r>
          </a:p>
          <a:p>
            <a:pPr lvl="2"/>
            <a:r>
              <a:rPr lang="en-US" altLang="en-US"/>
              <a:t>Identifying and eliminating viruses.</a:t>
            </a:r>
          </a:p>
          <a:p>
            <a:pPr lvl="1"/>
            <a:endParaRPr lang="en-US" altLang="en-US"/>
          </a:p>
          <a:p>
            <a:pPr lvl="1"/>
            <a:endParaRPr lang="en-US"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r>
              <a:rPr lang="en-US" altLang="en-US"/>
              <a:t>Applications: Making the Computer Work for You</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E13A8231-C88A-4848-9AD8-DB1CADF39091}" type="slidenum">
              <a:rPr lang="en-US" altLang="en-US"/>
              <a:pPr/>
              <a:t>42</a:t>
            </a:fld>
            <a:endParaRPr lang="en-US" altLang="en-US"/>
          </a:p>
        </p:txBody>
      </p:sp>
      <p:sp>
        <p:nvSpPr>
          <p:cNvPr id="35843" name="Rectangle 3"/>
          <p:cNvSpPr>
            <a:spLocks noGrp="1" noChangeArrowheads="1"/>
          </p:cNvSpPr>
          <p:nvPr>
            <p:ph sz="quarter" idx="1"/>
          </p:nvPr>
        </p:nvSpPr>
        <p:spPr/>
        <p:txBody>
          <a:bodyPr/>
          <a:lstStyle/>
          <a:p>
            <a:r>
              <a:rPr lang="en-US" altLang="en-US"/>
              <a:t>Internet and Web Tools</a:t>
            </a:r>
          </a:p>
          <a:p>
            <a:pPr lvl="1"/>
            <a:r>
              <a:rPr lang="en-US" altLang="en-US"/>
              <a:t>Tools used to make easy access of the Internet possible.</a:t>
            </a:r>
          </a:p>
          <a:p>
            <a:pPr lvl="1"/>
            <a:r>
              <a:rPr lang="en-US" altLang="en-US"/>
              <a:t>Tools used to create a web presence.</a:t>
            </a:r>
          </a:p>
          <a:p>
            <a:pPr lvl="1"/>
            <a:endParaRPr lang="en-US" altLang="en-US" sz="700"/>
          </a:p>
          <a:p>
            <a:r>
              <a:rPr lang="en-US" altLang="en-US"/>
              <a:t>Three tools are listed in this category:</a:t>
            </a:r>
          </a:p>
          <a:p>
            <a:pPr lvl="1"/>
            <a:r>
              <a:rPr lang="en-US" altLang="en-US"/>
              <a:t>Web Browsers, Search Services, Web Page Builders.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en-US" altLang="en-US"/>
              <a:t>Applications: Making the Computer Work for You</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27930B10-37A3-46BC-88AE-29BD875EA52D}" type="slidenum">
              <a:rPr lang="en-US" altLang="en-US"/>
              <a:pPr/>
              <a:t>43</a:t>
            </a:fld>
            <a:endParaRPr lang="en-US" altLang="en-US"/>
          </a:p>
        </p:txBody>
      </p:sp>
      <p:sp>
        <p:nvSpPr>
          <p:cNvPr id="36867" name="Rectangle 3"/>
          <p:cNvSpPr>
            <a:spLocks noGrp="1" noChangeArrowheads="1"/>
          </p:cNvSpPr>
          <p:nvPr>
            <p:ph sz="quarter" idx="1"/>
          </p:nvPr>
        </p:nvSpPr>
        <p:spPr/>
        <p:txBody>
          <a:bodyPr/>
          <a:lstStyle/>
          <a:p>
            <a:r>
              <a:rPr lang="en-US" altLang="en-US"/>
              <a:t>Web Browsers</a:t>
            </a:r>
          </a:p>
          <a:p>
            <a:pPr lvl="1"/>
            <a:r>
              <a:rPr lang="en-US" altLang="en-US"/>
              <a:t>Most commonly used tool to access the World Wide Web.</a:t>
            </a:r>
          </a:p>
          <a:p>
            <a:pPr lvl="1"/>
            <a:r>
              <a:rPr lang="en-US" altLang="en-US"/>
              <a:t>These programs allow web pages to be displayed on the computer screen that may include:</a:t>
            </a:r>
          </a:p>
          <a:p>
            <a:pPr lvl="2"/>
            <a:r>
              <a:rPr lang="en-US" altLang="en-US"/>
              <a:t>Text</a:t>
            </a:r>
          </a:p>
          <a:p>
            <a:pPr lvl="2"/>
            <a:r>
              <a:rPr lang="en-US" altLang="en-US"/>
              <a:t>Graphic images, animation and streamed video</a:t>
            </a:r>
          </a:p>
          <a:p>
            <a:pPr lvl="2"/>
            <a:r>
              <a:rPr lang="en-US" altLang="en-US"/>
              <a:t>Sound</a:t>
            </a:r>
          </a:p>
          <a:p>
            <a:pPr lvl="2"/>
            <a:r>
              <a:rPr lang="en-US" altLang="en-US"/>
              <a:t>Three-dimensional virtual reality environments</a:t>
            </a:r>
          </a:p>
          <a:p>
            <a:pPr lvl="1"/>
            <a:r>
              <a:rPr lang="en-US" altLang="en-US"/>
              <a:t>The two most widely used web browsers today include Microsoft Explorer and Netscape Navigator.</a:t>
            </a:r>
          </a:p>
          <a:p>
            <a:pPr lvl="2"/>
            <a:endParaRPr lang="en-US" altLang="en-US"/>
          </a:p>
          <a:p>
            <a:pPr lvl="2"/>
            <a:endParaRPr lang="en-US" altLang="en-US"/>
          </a:p>
          <a:p>
            <a:pPr lvl="2"/>
            <a:endParaRPr lang="en-US" altLang="en-US"/>
          </a:p>
          <a:p>
            <a:pPr lvl="1"/>
            <a:endParaRPr lang="en-US"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altLang="en-US"/>
              <a:t>Applications: Making the Computer Work for You</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4284ADD1-17C7-4777-B2F2-0906C67710F7}" type="slidenum">
              <a:rPr lang="en-US" altLang="en-US"/>
              <a:pPr/>
              <a:t>44</a:t>
            </a:fld>
            <a:endParaRPr lang="en-US" altLang="en-US"/>
          </a:p>
        </p:txBody>
      </p:sp>
      <p:sp>
        <p:nvSpPr>
          <p:cNvPr id="37891" name="Rectangle 3"/>
          <p:cNvSpPr>
            <a:spLocks noGrp="1" noChangeArrowheads="1"/>
          </p:cNvSpPr>
          <p:nvPr>
            <p:ph sz="quarter" idx="1"/>
          </p:nvPr>
        </p:nvSpPr>
        <p:spPr/>
        <p:txBody>
          <a:bodyPr/>
          <a:lstStyle/>
          <a:p>
            <a:r>
              <a:rPr lang="en-US" altLang="en-US"/>
              <a:t>Search Services</a:t>
            </a:r>
          </a:p>
          <a:p>
            <a:pPr lvl="1"/>
            <a:r>
              <a:rPr lang="en-US" altLang="en-US"/>
              <a:t>Tools used to help search for specific information on the WWW.</a:t>
            </a:r>
          </a:p>
          <a:p>
            <a:pPr lvl="1"/>
            <a:r>
              <a:rPr lang="en-US" altLang="en-US"/>
              <a:t>Many free search services exist on the WWW.</a:t>
            </a:r>
          </a:p>
          <a:p>
            <a:pPr lvl="2"/>
            <a:r>
              <a:rPr lang="en-US" altLang="en-US"/>
              <a:t>Type in a search criteria (key words to look for).</a:t>
            </a:r>
          </a:p>
          <a:p>
            <a:pPr lvl="2"/>
            <a:r>
              <a:rPr lang="en-US" altLang="en-US"/>
              <a:t>The search service will then locate pages on the web that contain that search criteria.</a:t>
            </a:r>
          </a:p>
          <a:p>
            <a:pPr lvl="1"/>
            <a:r>
              <a:rPr lang="en-US" altLang="en-US"/>
              <a:t>A few popular web search services include </a:t>
            </a:r>
            <a:r>
              <a:rPr lang="en-US" altLang="en-US">
                <a:hlinkClick r:id="rId3"/>
              </a:rPr>
              <a:t>HotBot</a:t>
            </a:r>
            <a:r>
              <a:rPr lang="en-US" altLang="en-US"/>
              <a:t>, </a:t>
            </a:r>
            <a:r>
              <a:rPr lang="en-US" altLang="en-US">
                <a:hlinkClick r:id="rId4"/>
              </a:rPr>
              <a:t>Alta Vista</a:t>
            </a:r>
            <a:r>
              <a:rPr lang="en-US" altLang="en-US"/>
              <a:t>, </a:t>
            </a:r>
            <a:r>
              <a:rPr lang="en-US" altLang="en-US">
                <a:hlinkClick r:id="rId5"/>
              </a:rPr>
              <a:t>Excite</a:t>
            </a:r>
            <a:r>
              <a:rPr lang="en-US" altLang="en-US"/>
              <a:t>, and </a:t>
            </a:r>
            <a:r>
              <a:rPr lang="en-US" altLang="en-US">
                <a:hlinkClick r:id="rId6"/>
              </a:rPr>
              <a:t>DogPile.</a:t>
            </a:r>
            <a:endParaRPr lang="en-US"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altLang="en-US"/>
              <a:t>Applications: Making the Computer Work for You</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normAutofit fontScale="92500"/>
          </a:bodyPr>
          <a:lstStyle/>
          <a:p>
            <a:r>
              <a:rPr lang="en-US" altLang="en-US"/>
              <a:t>1-</a:t>
            </a:r>
            <a:fld id="{F7D1EFEB-1620-4AB1-AFA7-950987447CE4}" type="slidenum">
              <a:rPr lang="en-US" altLang="en-US"/>
              <a:pPr/>
              <a:t>45</a:t>
            </a:fld>
            <a:endParaRPr lang="en-US" altLang="en-US"/>
          </a:p>
        </p:txBody>
      </p:sp>
      <p:sp>
        <p:nvSpPr>
          <p:cNvPr id="38915" name="Rectangle 3"/>
          <p:cNvSpPr>
            <a:spLocks noGrp="1" noChangeArrowheads="1"/>
          </p:cNvSpPr>
          <p:nvPr>
            <p:ph sz="quarter" idx="1"/>
          </p:nvPr>
        </p:nvSpPr>
        <p:spPr/>
        <p:txBody>
          <a:bodyPr/>
          <a:lstStyle/>
          <a:p>
            <a:r>
              <a:rPr lang="en-US" altLang="en-US"/>
              <a:t>Web Page Builders</a:t>
            </a:r>
          </a:p>
          <a:p>
            <a:pPr lvl="1"/>
            <a:r>
              <a:rPr lang="en-US" altLang="en-US"/>
              <a:t>Tools used to create web pages.</a:t>
            </a:r>
          </a:p>
          <a:p>
            <a:pPr lvl="1"/>
            <a:r>
              <a:rPr lang="en-US" altLang="en-US"/>
              <a:t>Some word processors and presentation programs include web page design capability.</a:t>
            </a:r>
          </a:p>
          <a:p>
            <a:pPr lvl="2"/>
            <a:r>
              <a:rPr lang="en-US" altLang="en-US"/>
              <a:t>Type in the document as you wish it to look on the WWW.</a:t>
            </a:r>
          </a:p>
          <a:p>
            <a:pPr lvl="2"/>
            <a:r>
              <a:rPr lang="en-US" altLang="en-US"/>
              <a:t>Have the word processing program save it in the HTML (special web document) format.</a:t>
            </a:r>
          </a:p>
          <a:p>
            <a:pPr lvl="1"/>
            <a:r>
              <a:rPr lang="en-US" altLang="en-US"/>
              <a:t>Stand-alone web page builders allow you to design more complex and sophisticated web sites.</a:t>
            </a:r>
          </a:p>
          <a:p>
            <a:pPr lvl="2"/>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What Is (and Isn’t) a Computer</a:t>
            </a:r>
          </a:p>
        </p:txBody>
      </p:sp>
      <p:sp>
        <p:nvSpPr>
          <p:cNvPr id="4" name="Footer Placeholder 4"/>
          <p:cNvSpPr>
            <a:spLocks noGrp="1"/>
          </p:cNvSpPr>
          <p:nvPr>
            <p:ph type="ftr" sz="quarter" idx="11"/>
          </p:nvPr>
        </p:nvSpPr>
        <p:spPr/>
        <p:txBody>
          <a:bodyPr/>
          <a:lstStyle/>
          <a:p>
            <a:r>
              <a:rPr lang="en-US" altLang="en-US"/>
              <a:t>The Computer Continuum</a:t>
            </a:r>
          </a:p>
        </p:txBody>
      </p:sp>
      <p:sp>
        <p:nvSpPr>
          <p:cNvPr id="5" name="Slide Number Placeholder 5"/>
          <p:cNvSpPr>
            <a:spLocks noGrp="1"/>
          </p:cNvSpPr>
          <p:nvPr>
            <p:ph type="sldNum" sz="quarter" idx="12"/>
          </p:nvPr>
        </p:nvSpPr>
        <p:spPr/>
        <p:txBody>
          <a:bodyPr/>
          <a:lstStyle/>
          <a:p>
            <a:r>
              <a:rPr lang="en-US" altLang="en-US"/>
              <a:t>1-</a:t>
            </a:r>
            <a:fld id="{E8E8D540-EFF1-4840-AF7B-5768DCF1D910}" type="slidenum">
              <a:rPr lang="en-US" altLang="en-US"/>
              <a:pPr/>
              <a:t>5</a:t>
            </a:fld>
            <a:endParaRPr lang="en-US" altLang="en-US"/>
          </a:p>
        </p:txBody>
      </p:sp>
      <p:sp>
        <p:nvSpPr>
          <p:cNvPr id="8195" name="Rectangle 3"/>
          <p:cNvSpPr>
            <a:spLocks noGrp="1" noChangeArrowheads="1"/>
          </p:cNvSpPr>
          <p:nvPr>
            <p:ph sz="quarter" idx="1"/>
          </p:nvPr>
        </p:nvSpPr>
        <p:spPr/>
        <p:txBody>
          <a:bodyPr/>
          <a:lstStyle/>
          <a:p>
            <a:r>
              <a:rPr lang="en-US" altLang="en-US" b="1" i="1"/>
              <a:t>Definition:</a:t>
            </a:r>
            <a:endParaRPr lang="en-US" altLang="en-US"/>
          </a:p>
          <a:p>
            <a:endParaRPr lang="en-US" altLang="en-US" sz="2000"/>
          </a:p>
          <a:p>
            <a:pPr lvl="1"/>
            <a:r>
              <a:rPr lang="en-US" altLang="en-US"/>
              <a:t>A </a:t>
            </a:r>
            <a:r>
              <a:rPr lang="en-US" altLang="en-US" b="1"/>
              <a:t>computer</a:t>
            </a:r>
            <a:r>
              <a:rPr lang="en-US" altLang="en-US"/>
              <a:t> is a device that takes data in one form, uses it, and produces a different form of information which is related to (but not the same as) the original data.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What Is (and Isn’t) a Computer</a:t>
            </a:r>
          </a:p>
        </p:txBody>
      </p:sp>
      <p:sp>
        <p:nvSpPr>
          <p:cNvPr id="5" name="Footer Placeholder 4"/>
          <p:cNvSpPr>
            <a:spLocks noGrp="1"/>
          </p:cNvSpPr>
          <p:nvPr>
            <p:ph type="ftr" sz="quarter" idx="11"/>
          </p:nvPr>
        </p:nvSpPr>
        <p:spPr/>
        <p:txBody>
          <a:bodyPr/>
          <a:lstStyle/>
          <a:p>
            <a:r>
              <a:rPr lang="en-US" altLang="en-US"/>
              <a:t>The Computer Continuum</a:t>
            </a:r>
          </a:p>
        </p:txBody>
      </p:sp>
      <p:sp>
        <p:nvSpPr>
          <p:cNvPr id="6" name="Slide Number Placeholder 5"/>
          <p:cNvSpPr>
            <a:spLocks noGrp="1"/>
          </p:cNvSpPr>
          <p:nvPr>
            <p:ph type="sldNum" sz="quarter" idx="12"/>
          </p:nvPr>
        </p:nvSpPr>
        <p:spPr/>
        <p:txBody>
          <a:bodyPr/>
          <a:lstStyle/>
          <a:p>
            <a:r>
              <a:rPr lang="en-US" altLang="en-US"/>
              <a:t>1-</a:t>
            </a:r>
            <a:fld id="{4643C7A1-224B-4FBB-886F-BE97404152B6}" type="slidenum">
              <a:rPr lang="en-US" altLang="en-US"/>
              <a:pPr/>
              <a:t>6</a:t>
            </a:fld>
            <a:endParaRPr lang="en-US" altLang="en-US"/>
          </a:p>
        </p:txBody>
      </p:sp>
      <p:sp>
        <p:nvSpPr>
          <p:cNvPr id="9219" name="Rectangle 3"/>
          <p:cNvSpPr>
            <a:spLocks noGrp="1" noChangeArrowheads="1"/>
          </p:cNvSpPr>
          <p:nvPr>
            <p:ph sz="quarter" idx="1"/>
          </p:nvPr>
        </p:nvSpPr>
        <p:spPr/>
        <p:txBody>
          <a:bodyPr/>
          <a:lstStyle/>
          <a:p>
            <a:r>
              <a:rPr lang="en-US" altLang="en-US"/>
              <a:t>The Abacus is not a computer by our definition.</a:t>
            </a:r>
            <a:endParaRPr lang="en-US" altLang="en-US" sz="2000"/>
          </a:p>
          <a:p>
            <a:endParaRPr lang="en-US" altLang="en-US" sz="1200"/>
          </a:p>
          <a:p>
            <a:pPr lvl="1"/>
            <a:r>
              <a:rPr lang="en-US" altLang="en-US"/>
              <a:t>It is an early calculation device that only holds numbers for the person using it.</a:t>
            </a:r>
          </a:p>
        </p:txBody>
      </p:sp>
      <p:pic>
        <p:nvPicPr>
          <p:cNvPr id="9220" name="Picture 4" descr="ABACUS"/>
          <p:cNvPicPr>
            <a:picLocks noChangeAspect="1" noChangeArrowheads="1"/>
          </p:cNvPicPr>
          <p:nvPr/>
        </p:nvPicPr>
        <p:blipFill>
          <a:blip r:embed="rId3" cstate="print"/>
          <a:srcRect/>
          <a:stretch>
            <a:fillRect/>
          </a:stretch>
        </p:blipFill>
        <p:spPr bwMode="auto">
          <a:xfrm>
            <a:off x="2895600" y="3810000"/>
            <a:ext cx="3886200" cy="18923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What Is (and Isn’t) a Computer</a:t>
            </a:r>
          </a:p>
        </p:txBody>
      </p:sp>
      <p:sp>
        <p:nvSpPr>
          <p:cNvPr id="5" name="Footer Placeholder 4"/>
          <p:cNvSpPr>
            <a:spLocks noGrp="1"/>
          </p:cNvSpPr>
          <p:nvPr>
            <p:ph type="ftr" sz="quarter" idx="11"/>
          </p:nvPr>
        </p:nvSpPr>
        <p:spPr/>
        <p:txBody>
          <a:bodyPr/>
          <a:lstStyle/>
          <a:p>
            <a:r>
              <a:rPr lang="en-US" altLang="en-US"/>
              <a:t>The Computer Continuum</a:t>
            </a:r>
          </a:p>
        </p:txBody>
      </p:sp>
      <p:sp>
        <p:nvSpPr>
          <p:cNvPr id="6" name="Slide Number Placeholder 5"/>
          <p:cNvSpPr>
            <a:spLocks noGrp="1"/>
          </p:cNvSpPr>
          <p:nvPr>
            <p:ph type="sldNum" sz="quarter" idx="12"/>
          </p:nvPr>
        </p:nvSpPr>
        <p:spPr/>
        <p:txBody>
          <a:bodyPr/>
          <a:lstStyle/>
          <a:p>
            <a:r>
              <a:rPr lang="en-US" altLang="en-US"/>
              <a:t>1-</a:t>
            </a:r>
            <a:fld id="{99942F92-6953-4C20-9A87-7EE6A5C98AB7}" type="slidenum">
              <a:rPr lang="en-US" altLang="en-US"/>
              <a:pPr/>
              <a:t>7</a:t>
            </a:fld>
            <a:endParaRPr lang="en-US" altLang="en-US"/>
          </a:p>
        </p:txBody>
      </p:sp>
      <p:sp>
        <p:nvSpPr>
          <p:cNvPr id="11267" name="Rectangle 3"/>
          <p:cNvSpPr>
            <a:spLocks noGrp="1" noChangeArrowheads="1"/>
          </p:cNvSpPr>
          <p:nvPr>
            <p:ph sz="quarter" idx="1"/>
          </p:nvPr>
        </p:nvSpPr>
        <p:spPr/>
        <p:txBody>
          <a:bodyPr/>
          <a:lstStyle/>
          <a:p>
            <a:r>
              <a:rPr lang="en-US" altLang="en-US"/>
              <a:t>Stonehenge is a computer by our definition.</a:t>
            </a:r>
            <a:endParaRPr lang="en-US" altLang="en-US" sz="1000"/>
          </a:p>
          <a:p>
            <a:endParaRPr lang="en-US" altLang="en-US" sz="700"/>
          </a:p>
          <a:p>
            <a:pPr lvl="1"/>
            <a:r>
              <a:rPr lang="en-US" altLang="en-US"/>
              <a:t>It takes the movement of the planets, sun and other heavenly bodies and provides information concerning eclipses and other astronomical events.</a:t>
            </a:r>
          </a:p>
        </p:txBody>
      </p:sp>
      <p:pic>
        <p:nvPicPr>
          <p:cNvPr id="11268" name="Picture 4" descr="!STONEAR"/>
          <p:cNvPicPr>
            <a:picLocks noChangeAspect="1" noChangeArrowheads="1"/>
          </p:cNvPicPr>
          <p:nvPr/>
        </p:nvPicPr>
        <p:blipFill>
          <a:blip r:embed="rId3" cstate="print"/>
          <a:srcRect/>
          <a:stretch>
            <a:fillRect/>
          </a:stretch>
        </p:blipFill>
        <p:spPr bwMode="auto">
          <a:xfrm>
            <a:off x="2286000" y="3810000"/>
            <a:ext cx="5257800" cy="240506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What Is (and Isn’t) a Computer</a:t>
            </a:r>
          </a:p>
        </p:txBody>
      </p:sp>
      <p:sp>
        <p:nvSpPr>
          <p:cNvPr id="5" name="Footer Placeholder 4"/>
          <p:cNvSpPr>
            <a:spLocks noGrp="1"/>
          </p:cNvSpPr>
          <p:nvPr>
            <p:ph type="ftr" sz="quarter" idx="11"/>
          </p:nvPr>
        </p:nvSpPr>
        <p:spPr/>
        <p:txBody>
          <a:bodyPr/>
          <a:lstStyle/>
          <a:p>
            <a:r>
              <a:rPr lang="en-US" altLang="en-US"/>
              <a:t>The Computer Continuum</a:t>
            </a:r>
          </a:p>
        </p:txBody>
      </p:sp>
      <p:sp>
        <p:nvSpPr>
          <p:cNvPr id="6" name="Slide Number Placeholder 5"/>
          <p:cNvSpPr>
            <a:spLocks noGrp="1"/>
          </p:cNvSpPr>
          <p:nvPr>
            <p:ph type="sldNum" sz="quarter" idx="12"/>
          </p:nvPr>
        </p:nvSpPr>
        <p:spPr/>
        <p:txBody>
          <a:bodyPr/>
          <a:lstStyle/>
          <a:p>
            <a:r>
              <a:rPr lang="en-US" altLang="en-US"/>
              <a:t>1-</a:t>
            </a:r>
            <a:fld id="{0FF78E97-D761-4F0F-A6D7-F6291731B60C}" type="slidenum">
              <a:rPr lang="en-US" altLang="en-US"/>
              <a:pPr/>
              <a:t>8</a:t>
            </a:fld>
            <a:endParaRPr lang="en-US" altLang="en-US"/>
          </a:p>
        </p:txBody>
      </p:sp>
      <p:sp>
        <p:nvSpPr>
          <p:cNvPr id="12291" name="Rectangle 3"/>
          <p:cNvSpPr>
            <a:spLocks noGrp="1" noChangeArrowheads="1"/>
          </p:cNvSpPr>
          <p:nvPr>
            <p:ph sz="quarter" idx="1"/>
          </p:nvPr>
        </p:nvSpPr>
        <p:spPr>
          <a:xfrm>
            <a:off x="1371600" y="1981200"/>
            <a:ext cx="3657600" cy="4114800"/>
          </a:xfrm>
        </p:spPr>
        <p:txBody>
          <a:bodyPr/>
          <a:lstStyle/>
          <a:p>
            <a:r>
              <a:rPr lang="en-US" altLang="en-US"/>
              <a:t>The bathroom scale is a computer by our definition.</a:t>
            </a:r>
            <a:endParaRPr lang="en-US" altLang="en-US" sz="1800"/>
          </a:p>
          <a:p>
            <a:endParaRPr lang="en-US" altLang="en-US" sz="700"/>
          </a:p>
          <a:p>
            <a:pPr lvl="1"/>
            <a:r>
              <a:rPr lang="en-US" altLang="en-US"/>
              <a:t>It takes in the amount of gravitational pull between a human body and the earth and provides us with the amount of pounds or kilograms.</a:t>
            </a:r>
          </a:p>
        </p:txBody>
      </p:sp>
      <p:pic>
        <p:nvPicPr>
          <p:cNvPr id="12293" name="Picture 5" descr="SCALE"/>
          <p:cNvPicPr>
            <a:picLocks noChangeAspect="1" noChangeArrowheads="1"/>
          </p:cNvPicPr>
          <p:nvPr/>
        </p:nvPicPr>
        <p:blipFill>
          <a:blip r:embed="rId3" cstate="print"/>
          <a:srcRect/>
          <a:stretch>
            <a:fillRect/>
          </a:stretch>
        </p:blipFill>
        <p:spPr bwMode="auto">
          <a:xfrm>
            <a:off x="5638800" y="1828800"/>
            <a:ext cx="2762250" cy="4171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What Is (and Isn’t) a Computer</a:t>
            </a:r>
          </a:p>
        </p:txBody>
      </p:sp>
      <p:sp>
        <p:nvSpPr>
          <p:cNvPr id="5" name="Footer Placeholder 4"/>
          <p:cNvSpPr>
            <a:spLocks noGrp="1"/>
          </p:cNvSpPr>
          <p:nvPr>
            <p:ph type="ftr" sz="quarter" idx="11"/>
          </p:nvPr>
        </p:nvSpPr>
        <p:spPr/>
        <p:txBody>
          <a:bodyPr/>
          <a:lstStyle/>
          <a:p>
            <a:r>
              <a:rPr lang="en-US" altLang="en-US"/>
              <a:t>The Computer Continuum</a:t>
            </a:r>
          </a:p>
        </p:txBody>
      </p:sp>
      <p:sp>
        <p:nvSpPr>
          <p:cNvPr id="6" name="Slide Number Placeholder 5"/>
          <p:cNvSpPr>
            <a:spLocks noGrp="1"/>
          </p:cNvSpPr>
          <p:nvPr>
            <p:ph type="sldNum" sz="quarter" idx="12"/>
          </p:nvPr>
        </p:nvSpPr>
        <p:spPr/>
        <p:txBody>
          <a:bodyPr/>
          <a:lstStyle/>
          <a:p>
            <a:r>
              <a:rPr lang="en-US" altLang="en-US"/>
              <a:t>1-</a:t>
            </a:r>
            <a:fld id="{AF9E5637-982C-4B1A-804E-91DA59297689}" type="slidenum">
              <a:rPr lang="en-US" altLang="en-US"/>
              <a:pPr/>
              <a:t>9</a:t>
            </a:fld>
            <a:endParaRPr lang="en-US" altLang="en-US"/>
          </a:p>
        </p:txBody>
      </p:sp>
      <p:sp>
        <p:nvSpPr>
          <p:cNvPr id="13315" name="Rectangle 3"/>
          <p:cNvSpPr>
            <a:spLocks noGrp="1" noChangeArrowheads="1"/>
          </p:cNvSpPr>
          <p:nvPr>
            <p:ph sz="quarter" idx="1"/>
          </p:nvPr>
        </p:nvSpPr>
        <p:spPr>
          <a:xfrm>
            <a:off x="1371600" y="1981200"/>
            <a:ext cx="3810000" cy="4114800"/>
          </a:xfrm>
        </p:spPr>
        <p:txBody>
          <a:bodyPr/>
          <a:lstStyle/>
          <a:p>
            <a:r>
              <a:rPr lang="en-US" altLang="en-US"/>
              <a:t>A calculator is a computer by our definition.</a:t>
            </a:r>
            <a:endParaRPr lang="en-US" altLang="en-US" sz="1800"/>
          </a:p>
          <a:p>
            <a:endParaRPr lang="en-US" altLang="en-US" sz="700"/>
          </a:p>
          <a:p>
            <a:pPr lvl="1"/>
            <a:r>
              <a:rPr lang="en-US" altLang="en-US"/>
              <a:t>They range from doing simple arithmetic to powerful models that produce graphic output.</a:t>
            </a:r>
            <a:endParaRPr lang="en-US" altLang="en-US" sz="1600"/>
          </a:p>
        </p:txBody>
      </p:sp>
      <p:pic>
        <p:nvPicPr>
          <p:cNvPr id="13317" name="Picture 5"/>
          <p:cNvPicPr>
            <a:picLocks noChangeAspect="1" noChangeArrowheads="1"/>
          </p:cNvPicPr>
          <p:nvPr/>
        </p:nvPicPr>
        <p:blipFill>
          <a:blip r:embed="rId3" cstate="print"/>
          <a:srcRect/>
          <a:stretch>
            <a:fillRect/>
          </a:stretch>
        </p:blipFill>
        <p:spPr bwMode="auto">
          <a:xfrm>
            <a:off x="6172200" y="1828800"/>
            <a:ext cx="2041525" cy="44196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170</TotalTime>
  <Words>2574</Words>
  <Application>Microsoft Office PowerPoint</Application>
  <PresentationFormat>On-screen Show (4:3)</PresentationFormat>
  <Paragraphs>554</Paragraphs>
  <Slides>45</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Times New Roman</vt:lpstr>
      <vt:lpstr>Arial</vt:lpstr>
      <vt:lpstr>Monotype Sorts</vt:lpstr>
      <vt:lpstr>Civic</vt:lpstr>
      <vt:lpstr>Chapter 1:  Computers: A First Look</vt:lpstr>
      <vt:lpstr>Computers: A First Look</vt:lpstr>
      <vt:lpstr>Beyond the Computer Invasion</vt:lpstr>
      <vt:lpstr>Beyond the Computer Invasion</vt:lpstr>
      <vt:lpstr>What Is (and Isn’t) a Computer</vt:lpstr>
      <vt:lpstr>What Is (and Isn’t) a Computer</vt:lpstr>
      <vt:lpstr>What Is (and Isn’t) a Computer</vt:lpstr>
      <vt:lpstr>What Is (and Isn’t) a Computer</vt:lpstr>
      <vt:lpstr>What Is (and Isn’t) a Computer</vt:lpstr>
      <vt:lpstr>What Is (and Isn’t) a Computer</vt:lpstr>
      <vt:lpstr>The Many Kinds of Computers</vt:lpstr>
      <vt:lpstr>The Many Kinds of Computers</vt:lpstr>
      <vt:lpstr>The Many Kinds of Computers</vt:lpstr>
      <vt:lpstr>The Many Kinds of Computers</vt:lpstr>
      <vt:lpstr>The General-Purpose Electronic Digital Computer</vt:lpstr>
      <vt:lpstr>The General-Purpose Electronic Digital Computer</vt:lpstr>
      <vt:lpstr>The General-Purpose Electronic Digital Computer</vt:lpstr>
      <vt:lpstr>The General-Purpose Electronic Digital Computer</vt:lpstr>
      <vt:lpstr>Binary Numbers</vt:lpstr>
      <vt:lpstr>Slide 20</vt:lpstr>
      <vt:lpstr>Slide 21</vt:lpstr>
      <vt:lpstr>Hardware and Software</vt:lpstr>
      <vt:lpstr>CPU and Main Memory</vt:lpstr>
      <vt:lpstr>Secondary Memory Devices</vt:lpstr>
      <vt:lpstr>Input / Output Devices</vt:lpstr>
      <vt:lpstr>Software Categories</vt:lpstr>
      <vt:lpstr>Analog vs. Digital</vt:lpstr>
      <vt:lpstr>Analog vs. Digital</vt:lpstr>
      <vt:lpstr>Digital Information</vt:lpstr>
      <vt:lpstr>Representing Text Digitally</vt:lpstr>
      <vt:lpstr>Binary Numbers</vt:lpstr>
      <vt:lpstr>Binary Numbers</vt:lpstr>
      <vt:lpstr>Applications: Making the Computer Work for You</vt:lpstr>
      <vt:lpstr>Applications: Making the Computer Work for You</vt:lpstr>
      <vt:lpstr>Applications: Making the Computer Work for You</vt:lpstr>
      <vt:lpstr>Applications: Making the Computer Work for You</vt:lpstr>
      <vt:lpstr>Applications: Making the Computer Work for You</vt:lpstr>
      <vt:lpstr>Applications: Making the Computer Work for You</vt:lpstr>
      <vt:lpstr>Applications: Making the Computer Work for You</vt:lpstr>
      <vt:lpstr>Applications: Making the Computer Work for You</vt:lpstr>
      <vt:lpstr>Applications: Making the Computer Work for You</vt:lpstr>
      <vt:lpstr>Applications: Making the Computer Work for You</vt:lpstr>
      <vt:lpstr>Applications: Making the Computer Work for You</vt:lpstr>
      <vt:lpstr>Applications: Making the Computer Work for You</vt:lpstr>
      <vt:lpstr>Applications: Making the Computer Work for You</vt:lpstr>
    </vt:vector>
  </TitlesOfParts>
  <Company>North Pole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Computers: A First Look</dc:title>
  <dc:creator>Santa Claus</dc:creator>
  <cp:lastModifiedBy>dpayne</cp:lastModifiedBy>
  <cp:revision>13</cp:revision>
  <cp:lastPrinted>2000-05-08T20:17:08Z</cp:lastPrinted>
  <dcterms:created xsi:type="dcterms:W3CDTF">2000-07-06T12:15:56Z</dcterms:created>
  <dcterms:modified xsi:type="dcterms:W3CDTF">2012-10-02T10:49:21Z</dcterms:modified>
</cp:coreProperties>
</file>