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26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7A5B4-B299-476F-BEFD-20A34FF24C69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3AF1C-F557-41E6-A6E4-006600E28A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9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A693B3E-5128-4BC8-A210-465EADC0EC73}" type="datetimeFigureOut">
              <a:rPr lang="en-IE" smtClean="0"/>
              <a:pPr/>
              <a:t>01/10/2012</a:t>
            </a:fld>
            <a:endParaRPr lang="en-I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23CAFF8-F3DC-4B9B-B242-94CB1437FF9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93B3E-5128-4BC8-A210-465EADC0EC73}" type="datetimeFigureOut">
              <a:rPr lang="en-IE" smtClean="0"/>
              <a:pPr/>
              <a:t>01/10/2012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CAFF8-F3DC-4B9B-B242-94CB1437FF9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A693B3E-5128-4BC8-A210-465EADC0EC73}" type="datetimeFigureOut">
              <a:rPr lang="en-IE" smtClean="0"/>
              <a:pPr/>
              <a:t>01/10/2012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3CAFF8-F3DC-4B9B-B242-94CB1437FF9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93B3E-5128-4BC8-A210-465EADC0EC73}" type="datetimeFigureOut">
              <a:rPr lang="en-IE" smtClean="0"/>
              <a:pPr/>
              <a:t>01/10/2012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CAFF8-F3DC-4B9B-B242-94CB1437FF9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A693B3E-5128-4BC8-A210-465EADC0EC73}" type="datetimeFigureOut">
              <a:rPr lang="en-IE" smtClean="0"/>
              <a:pPr/>
              <a:t>01/10/2012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23CAFF8-F3DC-4B9B-B242-94CB1437FF9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93B3E-5128-4BC8-A210-465EADC0EC73}" type="datetimeFigureOut">
              <a:rPr lang="en-IE" smtClean="0"/>
              <a:pPr/>
              <a:t>01/10/2012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CAFF8-F3DC-4B9B-B242-94CB1437FF9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93B3E-5128-4BC8-A210-465EADC0EC73}" type="datetimeFigureOut">
              <a:rPr lang="en-IE" smtClean="0"/>
              <a:pPr/>
              <a:t>01/10/2012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CAFF8-F3DC-4B9B-B242-94CB1437FF9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93B3E-5128-4BC8-A210-465EADC0EC73}" type="datetimeFigureOut">
              <a:rPr lang="en-IE" smtClean="0"/>
              <a:pPr/>
              <a:t>01/10/2012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CAFF8-F3DC-4B9B-B242-94CB1437FF9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A693B3E-5128-4BC8-A210-465EADC0EC73}" type="datetimeFigureOut">
              <a:rPr lang="en-IE" smtClean="0"/>
              <a:pPr/>
              <a:t>01/10/2012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CAFF8-F3DC-4B9B-B242-94CB1437FF9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93B3E-5128-4BC8-A210-465EADC0EC73}" type="datetimeFigureOut">
              <a:rPr lang="en-IE" smtClean="0"/>
              <a:pPr/>
              <a:t>01/10/2012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CAFF8-F3DC-4B9B-B242-94CB1437FF9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93B3E-5128-4BC8-A210-465EADC0EC73}" type="datetimeFigureOut">
              <a:rPr lang="en-IE" smtClean="0"/>
              <a:pPr/>
              <a:t>01/10/2012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CAFF8-F3DC-4B9B-B242-94CB1437FF9A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A693B3E-5128-4BC8-A210-465EADC0EC73}" type="datetimeFigureOut">
              <a:rPr lang="en-IE" smtClean="0"/>
              <a:pPr/>
              <a:t>01/10/2012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23CAFF8-F3DC-4B9B-B242-94CB1437FF9A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ean-council.europa.eu/thepresiden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rl.europa.eu/meps/en/performsearch.html?action=1&amp;webCountry=IE&amp;webTermId=7&amp;name=&amp;politicalGroup=&amp;bodyType=&amp;bodyValue=&amp;type=&amp;filter=" TargetMode="External"/><Relationship Id="rId2" Type="http://schemas.openxmlformats.org/officeDocument/2006/relationships/hyperlink" Target="http://www.europarl.europa.eu/news/e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curia.europa.eu/juris/recherche.jsf?language=en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commission_2010-2014/president/" TargetMode="External"/><Relationship Id="rId2" Type="http://schemas.openxmlformats.org/officeDocument/2006/relationships/hyperlink" Target="http://ec.europa.eu/commission_2010-2014/index_en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.europa.eu/commission_2010-2014/geoghegan-quinn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elandrepbrussles.be/home/inde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Major Actors 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5 main institutions</a:t>
            </a:r>
          </a:p>
          <a:p>
            <a:endParaRPr lang="en-IE" sz="2800" dirty="0" smtClean="0"/>
          </a:p>
          <a:p>
            <a:pPr lvl="1"/>
            <a:r>
              <a:rPr lang="en-IE" sz="2800" dirty="0" smtClean="0"/>
              <a:t>The European Commission </a:t>
            </a:r>
          </a:p>
          <a:p>
            <a:pPr lvl="1"/>
            <a:r>
              <a:rPr lang="en-IE" sz="2800" dirty="0" smtClean="0"/>
              <a:t>The Council of Ministers of the European Union </a:t>
            </a:r>
          </a:p>
          <a:p>
            <a:pPr lvl="1"/>
            <a:r>
              <a:rPr lang="en-IE" sz="2800" dirty="0" smtClean="0"/>
              <a:t>The European Council of Heads of State or Government </a:t>
            </a:r>
          </a:p>
          <a:p>
            <a:pPr lvl="1"/>
            <a:r>
              <a:rPr lang="en-IE" sz="2800" dirty="0" smtClean="0"/>
              <a:t>The European Parliament </a:t>
            </a:r>
          </a:p>
          <a:p>
            <a:pPr lvl="1"/>
            <a:r>
              <a:rPr lang="en-IE" sz="2800" dirty="0" smtClean="0"/>
              <a:t>The European Court of Justice 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16907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Council (5) 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860570"/>
              </p:ext>
            </p:extLst>
          </p:nvPr>
        </p:nvGraphicFramePr>
        <p:xfrm>
          <a:off x="1331640" y="1609720"/>
          <a:ext cx="4999117" cy="4846649"/>
        </p:xfrm>
        <a:graphic>
          <a:graphicData uri="http://schemas.openxmlformats.org/drawingml/2006/table">
            <a:tbl>
              <a:tblPr firstRow="1" firstCol="1" bandRow="1"/>
              <a:tblGrid>
                <a:gridCol w="1617788"/>
                <a:gridCol w="1126785"/>
                <a:gridCol w="1127272"/>
                <a:gridCol w="1127272"/>
              </a:tblGrid>
              <a:tr h="323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Member State</a:t>
                      </a:r>
                      <a:endParaRPr lang="en-I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Population (in millions / 2010)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Number of votes (</a:t>
                      </a:r>
                      <a:r>
                        <a:rPr lang="en-IE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until </a:t>
                      </a:r>
                      <a:r>
                        <a:rPr lang="en-IE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2014)</a:t>
                      </a:r>
                      <a:endParaRPr lang="en-I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Number of citizens per vote (in millions)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Germany 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82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France 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UK 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Italy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Spain 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1.7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Poland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Romania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Netherlands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Greece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Portugal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Belgium 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Czech Republic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Hungary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Sweden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Austria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Bulgaria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Denmark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Slovakia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Finland 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Ireland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0.6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Lithuania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0.4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Latvia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Slovenia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Estonia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0.3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Cyprus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0.2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Luxembourg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Malta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0.4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498.7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345</a:t>
                      </a:r>
                      <a:endParaRPr lang="en-I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I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81" marR="5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66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European Council (of Heads of State and / or government) 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From informal ‘fireside chats’ to institution (Lisbon Treaty) </a:t>
            </a:r>
          </a:p>
          <a:p>
            <a:r>
              <a:rPr lang="en-IE" dirty="0" smtClean="0"/>
              <a:t>Heads of State or government + Commission President </a:t>
            </a:r>
          </a:p>
          <a:p>
            <a:r>
              <a:rPr lang="en-IE" dirty="0" smtClean="0"/>
              <a:t>1</a:t>
            </a:r>
            <a:r>
              <a:rPr lang="en-IE" baseline="30000" dirty="0" smtClean="0"/>
              <a:t>st</a:t>
            </a:r>
            <a:r>
              <a:rPr lang="en-IE" dirty="0"/>
              <a:t> </a:t>
            </a:r>
            <a:r>
              <a:rPr lang="en-IE" dirty="0" smtClean="0"/>
              <a:t>President of European Council appointed in December 2009 : </a:t>
            </a:r>
            <a:r>
              <a:rPr lang="en-IE" dirty="0" smtClean="0">
                <a:solidFill>
                  <a:srgbClr val="C00000"/>
                </a:solidFill>
              </a:rPr>
              <a:t>Herman van Rompuy </a:t>
            </a:r>
          </a:p>
          <a:p>
            <a:r>
              <a:rPr lang="en-IE" dirty="0" smtClean="0">
                <a:hlinkClick r:id="rId2"/>
              </a:rPr>
              <a:t>http://european-council.europa.eu/thepresident</a:t>
            </a:r>
            <a:r>
              <a:rPr lang="en-IE" dirty="0" smtClean="0"/>
              <a:t> </a:t>
            </a:r>
          </a:p>
          <a:p>
            <a:r>
              <a:rPr lang="en-IE" dirty="0" smtClean="0"/>
              <a:t>Must meet four times a year – six is norm </a:t>
            </a:r>
          </a:p>
          <a:p>
            <a:r>
              <a:rPr lang="en-IE" dirty="0" smtClean="0"/>
              <a:t>Function: the European Council “</a:t>
            </a:r>
            <a:r>
              <a:rPr lang="en-IE" i="1" dirty="0" smtClean="0"/>
              <a:t>shall provide the Union with the necessary impetus for its development and shall define its general policy direction and priorities</a:t>
            </a:r>
            <a:r>
              <a:rPr lang="en-IE" dirty="0" smtClean="0"/>
              <a:t>” (Treaties) </a:t>
            </a:r>
          </a:p>
        </p:txBody>
      </p:sp>
    </p:spTree>
    <p:extLst>
      <p:ext uri="{BB962C8B-B14F-4D97-AF65-F5344CB8AC3E}">
        <p14:creationId xmlns:p14="http://schemas.microsoft.com/office/powerpoint/2010/main" val="214440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European Council (2)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Major agenda-setter in the EU </a:t>
            </a:r>
          </a:p>
          <a:p>
            <a:r>
              <a:rPr lang="en-IE" dirty="0" smtClean="0"/>
              <a:t>Nominates President of the European Commission and board members of ECB </a:t>
            </a:r>
          </a:p>
          <a:p>
            <a:r>
              <a:rPr lang="en-IE" dirty="0" smtClean="0"/>
              <a:t>European Council President is elected</a:t>
            </a:r>
            <a:r>
              <a:rPr lang="en-IE" dirty="0"/>
              <a:t> </a:t>
            </a:r>
            <a:r>
              <a:rPr lang="en-IE" dirty="0" smtClean="0"/>
              <a:t>for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2 ½ years </a:t>
            </a:r>
            <a:r>
              <a:rPr lang="en-IE" dirty="0" smtClean="0"/>
              <a:t>(renewable once) </a:t>
            </a:r>
          </a:p>
          <a:p>
            <a:r>
              <a:rPr lang="en-IE" dirty="0" smtClean="0"/>
              <a:t>Herman van Rompuy describes himself as </a:t>
            </a:r>
          </a:p>
          <a:p>
            <a:r>
              <a:rPr lang="en-IE" dirty="0" smtClean="0"/>
              <a:t>More of a </a:t>
            </a:r>
            <a:r>
              <a:rPr lang="en-IE" dirty="0" smtClean="0">
                <a:solidFill>
                  <a:srgbClr val="C00000"/>
                </a:solidFill>
              </a:rPr>
              <a:t>chairman</a:t>
            </a:r>
            <a:r>
              <a:rPr lang="en-IE" dirty="0" smtClean="0"/>
              <a:t>, less a president </a:t>
            </a:r>
          </a:p>
          <a:p>
            <a:r>
              <a:rPr lang="en-IE" dirty="0" smtClean="0"/>
              <a:t>More a </a:t>
            </a:r>
            <a:r>
              <a:rPr lang="en-IE" dirty="0" smtClean="0">
                <a:solidFill>
                  <a:srgbClr val="C00000"/>
                </a:solidFill>
              </a:rPr>
              <a:t>facilitator</a:t>
            </a:r>
            <a:r>
              <a:rPr lang="en-IE" dirty="0" smtClean="0"/>
              <a:t>, less a dictator </a:t>
            </a:r>
          </a:p>
          <a:p>
            <a:r>
              <a:rPr lang="en-IE" dirty="0" smtClean="0"/>
              <a:t>Future president to be elected by all EU citizens? </a:t>
            </a:r>
          </a:p>
        </p:txBody>
      </p:sp>
    </p:spTree>
    <p:extLst>
      <p:ext uri="{BB962C8B-B14F-4D97-AF65-F5344CB8AC3E}">
        <p14:creationId xmlns:p14="http://schemas.microsoft.com/office/powerpoint/2010/main" val="256736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European Parliament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Only </a:t>
            </a:r>
            <a:r>
              <a:rPr lang="en-IE" dirty="0" smtClean="0">
                <a:solidFill>
                  <a:srgbClr val="C00000"/>
                </a:solidFill>
              </a:rPr>
              <a:t>directly-elected multi-national parliament </a:t>
            </a:r>
            <a:r>
              <a:rPr lang="en-IE" dirty="0" smtClean="0"/>
              <a:t>in the world </a:t>
            </a:r>
          </a:p>
          <a:p>
            <a:r>
              <a:rPr lang="en-IE" dirty="0" smtClean="0"/>
              <a:t>A instrument towards a federal Europe? </a:t>
            </a:r>
          </a:p>
          <a:p>
            <a:r>
              <a:rPr lang="en-IE" dirty="0" smtClean="0"/>
              <a:t>A compensation for loss of national-level parliamentary power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Democratic legitimacy </a:t>
            </a:r>
            <a:r>
              <a:rPr lang="en-IE" dirty="0" smtClean="0"/>
              <a:t>: represents the Union’s citizens </a:t>
            </a:r>
          </a:p>
          <a:p>
            <a:r>
              <a:rPr lang="en-IE" dirty="0" smtClean="0"/>
              <a:t>The “</a:t>
            </a:r>
            <a:r>
              <a:rPr lang="en-IE" dirty="0" smtClean="0">
                <a:solidFill>
                  <a:srgbClr val="C00000"/>
                </a:solidFill>
              </a:rPr>
              <a:t>voice of the people of Europe</a:t>
            </a:r>
            <a:r>
              <a:rPr lang="en-IE" dirty="0" smtClean="0"/>
              <a:t>”</a:t>
            </a:r>
          </a:p>
          <a:p>
            <a:r>
              <a:rPr lang="en-IE" dirty="0" smtClean="0"/>
              <a:t>Image problems: </a:t>
            </a:r>
          </a:p>
          <a:p>
            <a:pPr lvl="1"/>
            <a:r>
              <a:rPr lang="en-IE" dirty="0" smtClean="0"/>
              <a:t>‘gravy train’, </a:t>
            </a:r>
            <a:r>
              <a:rPr lang="en-IE" dirty="0" err="1" smtClean="0"/>
              <a:t>etc</a:t>
            </a:r>
            <a:endParaRPr lang="en-IE" dirty="0" smtClean="0"/>
          </a:p>
          <a:p>
            <a:pPr lvl="1"/>
            <a:r>
              <a:rPr lang="en-IE" dirty="0" smtClean="0"/>
              <a:t>‘expensive talking-shop’?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3244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EP (2)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dirty="0" smtClean="0"/>
              <a:t>The </a:t>
            </a:r>
            <a:r>
              <a:rPr lang="en-IE" dirty="0" smtClean="0">
                <a:solidFill>
                  <a:srgbClr val="C00000"/>
                </a:solidFill>
              </a:rPr>
              <a:t>European Parliament </a:t>
            </a:r>
          </a:p>
          <a:p>
            <a:r>
              <a:rPr lang="en-IE" dirty="0" smtClean="0"/>
              <a:t>Is a political and legal equal to the Council of Ministers</a:t>
            </a:r>
          </a:p>
          <a:p>
            <a:r>
              <a:rPr lang="en-IE" dirty="0" smtClean="0"/>
              <a:t>Elects the President of the Commission</a:t>
            </a:r>
          </a:p>
          <a:p>
            <a:r>
              <a:rPr lang="en-IE" dirty="0" smtClean="0"/>
              <a:t>Confirms and can dismiss the Commission as a whole</a:t>
            </a:r>
          </a:p>
          <a:p>
            <a:r>
              <a:rPr lang="en-IE" dirty="0" smtClean="0"/>
              <a:t>Has its own President: Martin </a:t>
            </a:r>
            <a:r>
              <a:rPr lang="en-IE" dirty="0" smtClean="0">
                <a:solidFill>
                  <a:srgbClr val="C00000"/>
                </a:solidFill>
              </a:rPr>
              <a:t>Schultz</a:t>
            </a:r>
            <a:r>
              <a:rPr lang="en-IE" dirty="0" smtClean="0"/>
              <a:t> (Germ) </a:t>
            </a:r>
          </a:p>
          <a:p>
            <a:r>
              <a:rPr lang="en-IE" dirty="0" smtClean="0"/>
              <a:t>Has </a:t>
            </a:r>
            <a:r>
              <a:rPr lang="en-IE" dirty="0">
                <a:solidFill>
                  <a:srgbClr val="C00000"/>
                </a:solidFill>
              </a:rPr>
              <a:t>751 MEPs </a:t>
            </a:r>
            <a:r>
              <a:rPr lang="en-IE" dirty="0" smtClean="0"/>
              <a:t>from over 150 national parties</a:t>
            </a:r>
          </a:p>
          <a:p>
            <a:r>
              <a:rPr lang="en-IE" dirty="0" smtClean="0"/>
              <a:t>Is a </a:t>
            </a:r>
            <a:r>
              <a:rPr lang="en-IE" dirty="0" smtClean="0">
                <a:solidFill>
                  <a:srgbClr val="C00000"/>
                </a:solidFill>
              </a:rPr>
              <a:t>pluralist</a:t>
            </a:r>
            <a:r>
              <a:rPr lang="en-IE" dirty="0" smtClean="0"/>
              <a:t> organization </a:t>
            </a:r>
          </a:p>
          <a:p>
            <a:r>
              <a:rPr lang="en-IE" dirty="0" smtClean="0"/>
              <a:t>Is </a:t>
            </a:r>
            <a:r>
              <a:rPr lang="en-IE" dirty="0" smtClean="0">
                <a:solidFill>
                  <a:srgbClr val="C00000"/>
                </a:solidFill>
              </a:rPr>
              <a:t>independent</a:t>
            </a:r>
            <a:r>
              <a:rPr lang="en-IE" dirty="0" smtClean="0"/>
              <a:t> of any executive</a:t>
            </a:r>
          </a:p>
          <a:p>
            <a:r>
              <a:rPr lang="en-IE" dirty="0" smtClean="0"/>
              <a:t>Has seen its powers reinforced with each treaty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9041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EP (3)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4 main areas of responsibility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Legislative</a:t>
            </a:r>
          </a:p>
          <a:p>
            <a:pPr lvl="1"/>
            <a:r>
              <a:rPr lang="en-IE" dirty="0" smtClean="0"/>
              <a:t>Co-decides nearly all legislation with Council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Budgetary </a:t>
            </a:r>
          </a:p>
          <a:p>
            <a:pPr lvl="1"/>
            <a:r>
              <a:rPr lang="en-IE" dirty="0" smtClean="0"/>
              <a:t>Passes EU budget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Scrutiny</a:t>
            </a:r>
          </a:p>
          <a:p>
            <a:pPr lvl="1"/>
            <a:r>
              <a:rPr lang="en-IE" dirty="0" smtClean="0"/>
              <a:t>Scrutinizes the work of the Commission and other EU institutions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Appointments   </a:t>
            </a:r>
          </a:p>
          <a:p>
            <a:pPr lvl="1"/>
            <a:r>
              <a:rPr lang="en-IE" dirty="0" smtClean="0"/>
              <a:t>Approves the appointment of the Commission </a:t>
            </a:r>
          </a:p>
          <a:p>
            <a:pPr lvl="1"/>
            <a:r>
              <a:rPr lang="en-IE" dirty="0" smtClean="0"/>
              <a:t>Can dismiss the entire Commission in a vote of no-confidence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8954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EP (4)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751</a:t>
            </a:r>
            <a:r>
              <a:rPr lang="en-IE" dirty="0" smtClean="0"/>
              <a:t> MEPs elected for a term of 5 years </a:t>
            </a:r>
          </a:p>
          <a:p>
            <a:r>
              <a:rPr lang="en-IE" dirty="0" smtClean="0"/>
              <a:t>Minimum of 6 and maximum of </a:t>
            </a:r>
            <a:r>
              <a:rPr lang="en-IE" dirty="0" smtClean="0">
                <a:solidFill>
                  <a:srgbClr val="C00000"/>
                </a:solidFill>
              </a:rPr>
              <a:t>96</a:t>
            </a:r>
            <a:r>
              <a:rPr lang="en-IE" dirty="0" smtClean="0"/>
              <a:t> according to size of member state population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Malta</a:t>
            </a:r>
            <a:r>
              <a:rPr lang="en-IE" dirty="0" smtClean="0"/>
              <a:t> = 6 MEPs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Germany</a:t>
            </a:r>
            <a:r>
              <a:rPr lang="en-IE" dirty="0" smtClean="0"/>
              <a:t> = 96 </a:t>
            </a:r>
          </a:p>
          <a:p>
            <a:r>
              <a:rPr lang="en-IE" dirty="0" smtClean="0"/>
              <a:t>MEPs sit in </a:t>
            </a:r>
            <a:r>
              <a:rPr lang="en-IE" dirty="0" smtClean="0">
                <a:solidFill>
                  <a:srgbClr val="C00000"/>
                </a:solidFill>
              </a:rPr>
              <a:t>7 political groups </a:t>
            </a:r>
            <a:r>
              <a:rPr lang="en-IE" dirty="0" smtClean="0"/>
              <a:t>not along national lines </a:t>
            </a:r>
          </a:p>
          <a:p>
            <a:r>
              <a:rPr lang="en-IE" dirty="0" smtClean="0"/>
              <a:t>Leaders of each political group + EP President = Conference of Presidents = set EP agenda </a:t>
            </a:r>
          </a:p>
          <a:p>
            <a:r>
              <a:rPr lang="en-IE" dirty="0" smtClean="0"/>
              <a:t>Standing Committees carry out most of the work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9427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EP (5) – Ireland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12</a:t>
            </a:r>
            <a:r>
              <a:rPr lang="en-IE" dirty="0" smtClean="0"/>
              <a:t> Irish MEPs (Labour, FF, FG, Socialist Party, Independent)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4 constituencies</a:t>
            </a:r>
            <a:r>
              <a:rPr lang="en-IE" dirty="0" smtClean="0"/>
              <a:t>: Dublin – East – North-West – South </a:t>
            </a:r>
          </a:p>
          <a:p>
            <a:r>
              <a:rPr lang="en-IE" dirty="0" smtClean="0"/>
              <a:t>Irish MEPs take their seats in the following groups: </a:t>
            </a:r>
          </a:p>
          <a:p>
            <a:pPr lvl="1"/>
            <a:r>
              <a:rPr lang="en-IE" dirty="0" smtClean="0">
                <a:solidFill>
                  <a:srgbClr val="C00000"/>
                </a:solidFill>
              </a:rPr>
              <a:t>S&amp;D</a:t>
            </a:r>
            <a:r>
              <a:rPr lang="en-IE" dirty="0" smtClean="0"/>
              <a:t> Progressive Alliance of Socialists and Democrats in the European Union </a:t>
            </a:r>
          </a:p>
          <a:p>
            <a:pPr lvl="1"/>
            <a:r>
              <a:rPr lang="en-IE" dirty="0" smtClean="0">
                <a:solidFill>
                  <a:srgbClr val="C00000"/>
                </a:solidFill>
              </a:rPr>
              <a:t>ALDE</a:t>
            </a:r>
            <a:r>
              <a:rPr lang="en-IE" dirty="0" smtClean="0"/>
              <a:t>: Alliance of Liberals and Democrats for Europe </a:t>
            </a:r>
          </a:p>
          <a:p>
            <a:pPr lvl="1"/>
            <a:r>
              <a:rPr lang="en-IE" dirty="0" smtClean="0">
                <a:solidFill>
                  <a:srgbClr val="C00000"/>
                </a:solidFill>
              </a:rPr>
              <a:t>EPP</a:t>
            </a:r>
            <a:r>
              <a:rPr lang="en-IE" dirty="0" smtClean="0"/>
              <a:t>: European People’s Party</a:t>
            </a:r>
          </a:p>
          <a:p>
            <a:pPr lvl="1"/>
            <a:r>
              <a:rPr lang="en-IE" dirty="0" smtClean="0">
                <a:solidFill>
                  <a:srgbClr val="C00000"/>
                </a:solidFill>
              </a:rPr>
              <a:t>EUL-NGL</a:t>
            </a:r>
            <a:r>
              <a:rPr lang="en-IE" dirty="0" smtClean="0"/>
              <a:t>: European United Left – Nordic Green Left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9959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EP (6)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The Irish MEPs are </a:t>
            </a:r>
          </a:p>
          <a:p>
            <a:pPr lvl="1"/>
            <a:r>
              <a:rPr lang="en-IE" dirty="0" smtClean="0"/>
              <a:t>Liam Aylward – </a:t>
            </a:r>
            <a:r>
              <a:rPr lang="en-IE" dirty="0" smtClean="0">
                <a:solidFill>
                  <a:srgbClr val="00B050"/>
                </a:solidFill>
              </a:rPr>
              <a:t>FF</a:t>
            </a:r>
            <a:r>
              <a:rPr lang="en-IE" dirty="0" smtClean="0"/>
              <a:t> – ALDE</a:t>
            </a:r>
          </a:p>
          <a:p>
            <a:pPr lvl="1"/>
            <a:r>
              <a:rPr lang="en-IE" dirty="0" smtClean="0"/>
              <a:t>Nessa Childers – </a:t>
            </a:r>
            <a:r>
              <a:rPr lang="en-IE" dirty="0" smtClean="0">
                <a:solidFill>
                  <a:srgbClr val="FF0000"/>
                </a:solidFill>
              </a:rPr>
              <a:t>Labour</a:t>
            </a:r>
            <a:r>
              <a:rPr lang="en-IE" dirty="0" smtClean="0"/>
              <a:t> – S&amp;D </a:t>
            </a:r>
          </a:p>
          <a:p>
            <a:pPr lvl="1"/>
            <a:r>
              <a:rPr lang="en-IE" dirty="0" smtClean="0"/>
              <a:t>Brian Crowley – </a:t>
            </a:r>
            <a:r>
              <a:rPr lang="en-IE" dirty="0" smtClean="0">
                <a:solidFill>
                  <a:srgbClr val="00B050"/>
                </a:solidFill>
              </a:rPr>
              <a:t>FF</a:t>
            </a:r>
            <a:r>
              <a:rPr lang="en-IE" dirty="0" smtClean="0"/>
              <a:t> – ALDE </a:t>
            </a:r>
          </a:p>
          <a:p>
            <a:pPr lvl="1"/>
            <a:r>
              <a:rPr lang="en-IE" dirty="0" smtClean="0"/>
              <a:t>Emer Costello – </a:t>
            </a:r>
            <a:r>
              <a:rPr lang="en-IE" dirty="0" smtClean="0">
                <a:solidFill>
                  <a:srgbClr val="FF0000"/>
                </a:solidFill>
              </a:rPr>
              <a:t>Labour</a:t>
            </a:r>
            <a:r>
              <a:rPr lang="en-IE" dirty="0" smtClean="0"/>
              <a:t> – S&amp;D</a:t>
            </a:r>
          </a:p>
          <a:p>
            <a:pPr lvl="1"/>
            <a:r>
              <a:rPr lang="en-IE" dirty="0" smtClean="0"/>
              <a:t>Pat ‘the Cope’ Gallagher – </a:t>
            </a:r>
            <a:r>
              <a:rPr lang="en-IE" dirty="0" smtClean="0">
                <a:solidFill>
                  <a:srgbClr val="00B050"/>
                </a:solidFill>
              </a:rPr>
              <a:t>FF</a:t>
            </a:r>
            <a:r>
              <a:rPr lang="en-IE" dirty="0" smtClean="0"/>
              <a:t> – ALDE </a:t>
            </a:r>
          </a:p>
          <a:p>
            <a:pPr lvl="1"/>
            <a:r>
              <a:rPr lang="en-IE" dirty="0" smtClean="0"/>
              <a:t>Marian Harkin – </a:t>
            </a:r>
            <a:r>
              <a:rPr lang="en-IE" dirty="0" smtClean="0">
                <a:solidFill>
                  <a:srgbClr val="002060"/>
                </a:solidFill>
              </a:rPr>
              <a:t>Independent</a:t>
            </a:r>
            <a:r>
              <a:rPr lang="en-IE" dirty="0" smtClean="0"/>
              <a:t> – ALDE </a:t>
            </a:r>
          </a:p>
          <a:p>
            <a:pPr lvl="1"/>
            <a:r>
              <a:rPr lang="en-IE" dirty="0" smtClean="0"/>
              <a:t>Jim Higgins – </a:t>
            </a:r>
            <a:r>
              <a:rPr lang="en-IE" dirty="0" smtClean="0">
                <a:solidFill>
                  <a:srgbClr val="0070C0"/>
                </a:solidFill>
              </a:rPr>
              <a:t>FG</a:t>
            </a:r>
            <a:r>
              <a:rPr lang="en-IE" dirty="0" smtClean="0"/>
              <a:t> – EPP </a:t>
            </a:r>
          </a:p>
          <a:p>
            <a:pPr lvl="1"/>
            <a:r>
              <a:rPr lang="en-IE" dirty="0" smtClean="0"/>
              <a:t>Sean Kelly – </a:t>
            </a:r>
            <a:r>
              <a:rPr lang="en-IE" dirty="0" smtClean="0">
                <a:solidFill>
                  <a:srgbClr val="0070C0"/>
                </a:solidFill>
              </a:rPr>
              <a:t>FG</a:t>
            </a:r>
            <a:r>
              <a:rPr lang="en-IE" dirty="0" smtClean="0"/>
              <a:t> – EPP </a:t>
            </a:r>
          </a:p>
          <a:p>
            <a:pPr lvl="1"/>
            <a:r>
              <a:rPr lang="en-IE" dirty="0" smtClean="0"/>
              <a:t>Mairead McGuiness – </a:t>
            </a:r>
            <a:r>
              <a:rPr lang="en-IE" dirty="0" smtClean="0">
                <a:solidFill>
                  <a:srgbClr val="0070C0"/>
                </a:solidFill>
              </a:rPr>
              <a:t>FG</a:t>
            </a:r>
            <a:r>
              <a:rPr lang="en-IE" dirty="0" smtClean="0"/>
              <a:t> – EPP </a:t>
            </a:r>
          </a:p>
          <a:p>
            <a:pPr lvl="1"/>
            <a:r>
              <a:rPr lang="en-IE" dirty="0" smtClean="0"/>
              <a:t>Gay Mitchell – </a:t>
            </a:r>
            <a:r>
              <a:rPr lang="en-IE" dirty="0" smtClean="0">
                <a:solidFill>
                  <a:srgbClr val="0070C0"/>
                </a:solidFill>
              </a:rPr>
              <a:t>FG</a:t>
            </a:r>
            <a:r>
              <a:rPr lang="en-IE" dirty="0" smtClean="0"/>
              <a:t> – EPP </a:t>
            </a:r>
          </a:p>
          <a:p>
            <a:pPr lvl="1"/>
            <a:r>
              <a:rPr lang="en-IE" dirty="0" smtClean="0"/>
              <a:t>Paul Murphy – </a:t>
            </a:r>
            <a:r>
              <a:rPr lang="en-IE" dirty="0" smtClean="0">
                <a:solidFill>
                  <a:srgbClr val="C00000"/>
                </a:solidFill>
              </a:rPr>
              <a:t>Socialist Party </a:t>
            </a:r>
            <a:r>
              <a:rPr lang="en-IE" dirty="0" smtClean="0"/>
              <a:t>– EUL-NGL </a:t>
            </a:r>
          </a:p>
          <a:p>
            <a:pPr lvl="1"/>
            <a:r>
              <a:rPr lang="en-IE" dirty="0" smtClean="0"/>
              <a:t>Phil Prendergast – </a:t>
            </a:r>
            <a:r>
              <a:rPr lang="en-IE" dirty="0" smtClean="0">
                <a:solidFill>
                  <a:srgbClr val="FF0000"/>
                </a:solidFill>
              </a:rPr>
              <a:t>Lab</a:t>
            </a:r>
            <a:r>
              <a:rPr lang="en-IE" dirty="0" smtClean="0"/>
              <a:t> – S&amp;D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3117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EP (7)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The EP suffers from a number of problems: </a:t>
            </a:r>
          </a:p>
          <a:p>
            <a:r>
              <a:rPr lang="en-IE" dirty="0" smtClean="0"/>
              <a:t>It does not initiate legislation </a:t>
            </a:r>
          </a:p>
          <a:p>
            <a:r>
              <a:rPr lang="en-IE" dirty="0" smtClean="0"/>
              <a:t>Its budgetary powers do not extend to taxation</a:t>
            </a:r>
          </a:p>
          <a:p>
            <a:r>
              <a:rPr lang="en-IE" dirty="0" smtClean="0"/>
              <a:t>It is dogged by image problems</a:t>
            </a:r>
          </a:p>
          <a:p>
            <a:r>
              <a:rPr lang="en-IE" dirty="0" smtClean="0"/>
              <a:t>It has clumsy and costly ‘housekeeping arrangements’ with 2 Parliament buildings in </a:t>
            </a:r>
            <a:r>
              <a:rPr lang="en-IE" dirty="0" smtClean="0">
                <a:solidFill>
                  <a:srgbClr val="C00000"/>
                </a:solidFill>
              </a:rPr>
              <a:t>Brussels</a:t>
            </a:r>
            <a:r>
              <a:rPr lang="en-IE" dirty="0" smtClean="0"/>
              <a:t> (3 weeks out of 4) and </a:t>
            </a:r>
            <a:r>
              <a:rPr lang="en-IE" dirty="0" smtClean="0">
                <a:solidFill>
                  <a:srgbClr val="C00000"/>
                </a:solidFill>
              </a:rPr>
              <a:t>Strasbourg</a:t>
            </a:r>
            <a:r>
              <a:rPr lang="en-IE" dirty="0" smtClean="0"/>
              <a:t> (1 week per month) </a:t>
            </a:r>
          </a:p>
          <a:p>
            <a:r>
              <a:rPr lang="en-IE" dirty="0" smtClean="0"/>
              <a:t>Its debates take place in a </a:t>
            </a:r>
            <a:r>
              <a:rPr lang="en-IE" dirty="0" smtClean="0">
                <a:solidFill>
                  <a:srgbClr val="C00000"/>
                </a:solidFill>
              </a:rPr>
              <a:t>multitude of languages</a:t>
            </a:r>
            <a:r>
              <a:rPr lang="en-IE" dirty="0" smtClean="0"/>
              <a:t>  - lack ‘cut and thrust’ of national debates </a:t>
            </a:r>
          </a:p>
        </p:txBody>
      </p:sp>
    </p:spTree>
    <p:extLst>
      <p:ext uri="{BB962C8B-B14F-4D97-AF65-F5344CB8AC3E}">
        <p14:creationId xmlns:p14="http://schemas.microsoft.com/office/powerpoint/2010/main" val="384242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European Commission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27</a:t>
            </a:r>
            <a:r>
              <a:rPr lang="en-IE" dirty="0" smtClean="0"/>
              <a:t> Commissioners </a:t>
            </a:r>
          </a:p>
          <a:p>
            <a:r>
              <a:rPr lang="en-IE" dirty="0" smtClean="0"/>
              <a:t>President: Jose-Manuel </a:t>
            </a:r>
            <a:r>
              <a:rPr lang="en-IE" dirty="0" smtClean="0">
                <a:solidFill>
                  <a:srgbClr val="C00000"/>
                </a:solidFill>
              </a:rPr>
              <a:t>Barroso</a:t>
            </a:r>
            <a:r>
              <a:rPr lang="en-IE" dirty="0" smtClean="0"/>
              <a:t> (Portugal)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Tasks </a:t>
            </a:r>
          </a:p>
          <a:p>
            <a:pPr lvl="1"/>
            <a:r>
              <a:rPr lang="en-IE" dirty="0"/>
              <a:t>Represents the general interests of the </a:t>
            </a:r>
            <a:r>
              <a:rPr lang="en-IE" dirty="0" smtClean="0"/>
              <a:t>Union</a:t>
            </a:r>
          </a:p>
          <a:p>
            <a:pPr lvl="1"/>
            <a:r>
              <a:rPr lang="en-IE" dirty="0" smtClean="0"/>
              <a:t>Acts </a:t>
            </a:r>
            <a:r>
              <a:rPr lang="en-IE" dirty="0"/>
              <a:t>as guardian of the Treaties </a:t>
            </a:r>
          </a:p>
          <a:p>
            <a:pPr lvl="1"/>
            <a:r>
              <a:rPr lang="en-IE" dirty="0"/>
              <a:t>Ensures correct application of EU legislation </a:t>
            </a:r>
          </a:p>
          <a:p>
            <a:pPr lvl="1"/>
            <a:r>
              <a:rPr lang="en-IE" dirty="0"/>
              <a:t>Negotiates international trade of cooperation agreements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Powers  </a:t>
            </a:r>
          </a:p>
          <a:p>
            <a:pPr lvl="1"/>
            <a:r>
              <a:rPr lang="en-IE" dirty="0" smtClean="0"/>
              <a:t>Exclusive right to propose policy </a:t>
            </a:r>
          </a:p>
          <a:p>
            <a:pPr lvl="1"/>
            <a:r>
              <a:rPr lang="en-IE" dirty="0" smtClean="0"/>
              <a:t>Takes the lead in international trade talks</a:t>
            </a:r>
          </a:p>
          <a:p>
            <a:pPr lvl="1"/>
            <a:r>
              <a:rPr lang="en-IE" dirty="0" smtClean="0"/>
              <a:t>Ensures compliance with EU law</a:t>
            </a:r>
          </a:p>
          <a:p>
            <a:pPr lvl="1"/>
            <a:r>
              <a:rPr lang="en-IE" dirty="0" smtClean="0"/>
              <a:t>Has a right of censure over member states 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9748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EP (8)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dirty="0" smtClean="0"/>
              <a:t>The EP’s legitimacy is undermined by the </a:t>
            </a:r>
            <a:r>
              <a:rPr lang="en-IE" dirty="0" smtClean="0">
                <a:solidFill>
                  <a:srgbClr val="C00000"/>
                </a:solidFill>
              </a:rPr>
              <a:t>low and falling turn out</a:t>
            </a:r>
            <a:r>
              <a:rPr lang="en-IE" dirty="0" smtClean="0"/>
              <a:t> for its elections</a:t>
            </a:r>
          </a:p>
          <a:p>
            <a:r>
              <a:rPr lang="en-IE" dirty="0" smtClean="0"/>
              <a:t>EP’s future role is tied up with largest questions of </a:t>
            </a:r>
            <a:r>
              <a:rPr lang="en-IE" dirty="0" smtClean="0">
                <a:solidFill>
                  <a:srgbClr val="C00000"/>
                </a:solidFill>
              </a:rPr>
              <a:t>democracy</a:t>
            </a:r>
            <a:r>
              <a:rPr lang="en-IE" dirty="0" smtClean="0"/>
              <a:t> and power within the EU </a:t>
            </a:r>
          </a:p>
          <a:p>
            <a:r>
              <a:rPr lang="en-IE" dirty="0" smtClean="0"/>
              <a:t>2009: 43% participation across all member states and below 30% in six member states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2800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http://</a:t>
            </a:r>
            <a:r>
              <a:rPr lang="en-IE" sz="2800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www.europarl.europa.eu/news/en</a:t>
            </a:r>
            <a:endParaRPr lang="en-IE" sz="2800" u="sng" dirty="0" smtClean="0">
              <a:solidFill>
                <a:srgbClr val="0000FF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2400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http://www.europarl.europa.eu/meps/en/performsearch.html?action=1&amp;webCountry=IE&amp;webTermId=7&amp;name=&amp;politicalGroup=&amp;bodyType=&amp;bodyValue=&amp;type=&amp;filter=</a:t>
            </a:r>
            <a:endParaRPr lang="en-IE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22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European Court of Justic</a:t>
            </a:r>
            <a:r>
              <a:rPr lang="en-IE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sz="2400" dirty="0" smtClean="0"/>
              <a:t>ECJ is based in </a:t>
            </a:r>
            <a:r>
              <a:rPr lang="en-IE" sz="2400" dirty="0" smtClean="0">
                <a:solidFill>
                  <a:srgbClr val="C00000"/>
                </a:solidFill>
              </a:rPr>
              <a:t>Luxembourg </a:t>
            </a:r>
          </a:p>
          <a:p>
            <a:r>
              <a:rPr lang="en-IE" sz="2400" dirty="0" smtClean="0">
                <a:solidFill>
                  <a:srgbClr val="C00000"/>
                </a:solidFill>
              </a:rPr>
              <a:t>27 judges </a:t>
            </a:r>
            <a:r>
              <a:rPr lang="en-IE" sz="2400" dirty="0" smtClean="0"/>
              <a:t>+ 8 Advocates-General </a:t>
            </a:r>
          </a:p>
          <a:p>
            <a:r>
              <a:rPr lang="en-IE" sz="2400" dirty="0" smtClean="0"/>
              <a:t>It ensures that, in the interpretation and application of the Treaties, </a:t>
            </a:r>
            <a:r>
              <a:rPr lang="en-IE" sz="2400" dirty="0"/>
              <a:t>the law is </a:t>
            </a:r>
            <a:r>
              <a:rPr lang="en-IE" sz="2400" dirty="0" smtClean="0"/>
              <a:t>observed</a:t>
            </a:r>
          </a:p>
          <a:p>
            <a:r>
              <a:rPr lang="en-IE" sz="2400" dirty="0" smtClean="0"/>
              <a:t>It is the final arbiter in legal disputes between EU institutions and between EU institutions and member states</a:t>
            </a:r>
          </a:p>
          <a:p>
            <a:r>
              <a:rPr lang="en-IE" sz="2400" dirty="0" smtClean="0"/>
              <a:t>It ensures that the EU institutions do not exceed the powers given to them </a:t>
            </a:r>
          </a:p>
          <a:p>
            <a:r>
              <a:rPr lang="en-IE" sz="2400" dirty="0" smtClean="0"/>
              <a:t> It can impose fines on member states  for breaches of EU law </a:t>
            </a:r>
          </a:p>
          <a:p>
            <a:r>
              <a:rPr lang="en-IE" sz="2400" u="sng" dirty="0">
                <a:hlinkClick r:id="rId2"/>
              </a:rPr>
              <a:t>http://curia.europa.eu/juris/recherche.jsf?language=en</a:t>
            </a:r>
            <a:endParaRPr lang="en-IE" sz="2400" dirty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7258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Other institutions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The </a:t>
            </a:r>
            <a:r>
              <a:rPr lang="en-IE" dirty="0" smtClean="0">
                <a:solidFill>
                  <a:srgbClr val="C00000"/>
                </a:solidFill>
              </a:rPr>
              <a:t>ECB</a:t>
            </a:r>
            <a:r>
              <a:rPr lang="en-IE" dirty="0" smtClean="0"/>
              <a:t> (</a:t>
            </a:r>
            <a:r>
              <a:rPr lang="en-IE" dirty="0" smtClean="0">
                <a:solidFill>
                  <a:srgbClr val="C00000"/>
                </a:solidFill>
              </a:rPr>
              <a:t>European Central Bank</a:t>
            </a:r>
            <a:r>
              <a:rPr lang="en-IE" dirty="0" smtClean="0"/>
              <a:t>) is based in Frankfurt </a:t>
            </a:r>
          </a:p>
          <a:p>
            <a:pPr lvl="1"/>
            <a:r>
              <a:rPr lang="en-IE" dirty="0" smtClean="0"/>
              <a:t>It formulates the EU’s monetary policy </a:t>
            </a:r>
          </a:p>
          <a:p>
            <a:pPr lvl="1"/>
            <a:r>
              <a:rPr lang="en-IE" dirty="0" smtClean="0"/>
              <a:t>It ensures monetary stability</a:t>
            </a:r>
          </a:p>
          <a:p>
            <a:pPr lvl="1"/>
            <a:r>
              <a:rPr lang="en-IE" dirty="0" smtClean="0"/>
              <a:t>It sets interest rates </a:t>
            </a:r>
          </a:p>
          <a:p>
            <a:pPr lvl="1"/>
            <a:r>
              <a:rPr lang="en-IE" dirty="0" smtClean="0"/>
              <a:t>It manages the Euro </a:t>
            </a:r>
          </a:p>
          <a:p>
            <a:r>
              <a:rPr lang="en-IE" dirty="0" smtClean="0"/>
              <a:t>The </a:t>
            </a:r>
            <a:r>
              <a:rPr lang="en-IE" dirty="0" smtClean="0">
                <a:solidFill>
                  <a:srgbClr val="C00000"/>
                </a:solidFill>
              </a:rPr>
              <a:t>European Court of Auditors </a:t>
            </a:r>
          </a:p>
          <a:p>
            <a:pPr lvl="1"/>
            <a:r>
              <a:rPr lang="en-IE" dirty="0" smtClean="0"/>
              <a:t>It scrutinizes the EU’s budget and financial accounts </a:t>
            </a:r>
          </a:p>
          <a:p>
            <a:pPr lvl="1"/>
            <a:r>
              <a:rPr lang="en-IE" dirty="0" smtClean="0"/>
              <a:t>It acts as the ‘financial conscience’ of the EU </a:t>
            </a:r>
          </a:p>
          <a:p>
            <a:pPr lvl="1"/>
            <a:r>
              <a:rPr lang="en-IE" dirty="0" smtClean="0"/>
              <a:t>It has 27 members nominated by national governments </a:t>
            </a:r>
          </a:p>
          <a:p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17303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institutions matter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EU’s institutions help illustrate: </a:t>
            </a:r>
          </a:p>
          <a:p>
            <a:r>
              <a:rPr lang="en-IE" dirty="0" smtClean="0"/>
              <a:t>The extent to which the European Union is an experiment in motion </a:t>
            </a:r>
          </a:p>
          <a:p>
            <a:r>
              <a:rPr lang="en-IE" dirty="0" smtClean="0"/>
              <a:t>The importance of power-sharing and consensus </a:t>
            </a:r>
          </a:p>
          <a:p>
            <a:r>
              <a:rPr lang="en-IE" dirty="0" smtClean="0"/>
              <a:t>The capacity of the EU’s structures to cope with the Union’s expanding size and scope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Discussion question</a:t>
            </a:r>
            <a:r>
              <a:rPr lang="en-IE" dirty="0" smtClean="0"/>
              <a:t>: </a:t>
            </a:r>
          </a:p>
          <a:p>
            <a:r>
              <a:rPr lang="en-IE" dirty="0" smtClean="0"/>
              <a:t>What EU institution is most powerful and why?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6317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Organization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2 separate bodies </a:t>
            </a:r>
          </a:p>
          <a:p>
            <a:pPr lvl="1"/>
            <a:r>
              <a:rPr lang="en-IE" dirty="0" smtClean="0"/>
              <a:t>The College of 27 Commissioners </a:t>
            </a:r>
          </a:p>
          <a:p>
            <a:pPr lvl="1"/>
            <a:r>
              <a:rPr lang="en-IE" dirty="0" smtClean="0"/>
              <a:t>The administrative commission (the Commission Civil Service – based in Brussels) </a:t>
            </a:r>
          </a:p>
          <a:p>
            <a:r>
              <a:rPr lang="en-IE" dirty="0" smtClean="0"/>
              <a:t>The College of Commissioners = the powerhouse of the Commission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President </a:t>
            </a:r>
          </a:p>
          <a:p>
            <a:pPr lvl="1"/>
            <a:r>
              <a:rPr lang="en-IE" dirty="0" smtClean="0"/>
              <a:t>Is elected by EP </a:t>
            </a:r>
          </a:p>
          <a:p>
            <a:pPr lvl="1"/>
            <a:r>
              <a:rPr lang="en-IE" dirty="0" smtClean="0"/>
              <a:t>Distributes portfolios (policy responsibilities)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Vice-President</a:t>
            </a:r>
            <a:r>
              <a:rPr lang="en-IE" dirty="0" smtClean="0"/>
              <a:t> is the EU’s </a:t>
            </a:r>
            <a:r>
              <a:rPr lang="en-IE" dirty="0" smtClean="0">
                <a:solidFill>
                  <a:srgbClr val="C00000"/>
                </a:solidFill>
              </a:rPr>
              <a:t>High Representative</a:t>
            </a:r>
            <a:r>
              <a:rPr lang="en-IE" dirty="0" smtClean="0"/>
              <a:t> for foreign policy </a:t>
            </a:r>
          </a:p>
          <a:p>
            <a:r>
              <a:rPr lang="en-IE" dirty="0" smtClean="0"/>
              <a:t>Vice-President = </a:t>
            </a:r>
            <a:r>
              <a:rPr lang="en-IE" dirty="0" smtClean="0">
                <a:solidFill>
                  <a:srgbClr val="C00000"/>
                </a:solidFill>
              </a:rPr>
              <a:t>Catherine Ashton </a:t>
            </a:r>
            <a:endParaRPr lang="en-I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30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Organization (2)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5-year</a:t>
            </a:r>
            <a:r>
              <a:rPr lang="en-IE" dirty="0" smtClean="0"/>
              <a:t> term (similar to EP’s term): 2009 - 2014</a:t>
            </a:r>
          </a:p>
          <a:p>
            <a:r>
              <a:rPr lang="en-IE" dirty="0" smtClean="0"/>
              <a:t>Commission has to be approved by EP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Portfolio allocation</a:t>
            </a:r>
            <a:r>
              <a:rPr lang="en-IE" dirty="0" smtClean="0"/>
              <a:t>: controversial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Collegiality</a:t>
            </a:r>
            <a:r>
              <a:rPr lang="en-IE" dirty="0" smtClean="0"/>
              <a:t> principle </a:t>
            </a:r>
            <a:endParaRPr lang="en-IE" dirty="0"/>
          </a:p>
          <a:p>
            <a:r>
              <a:rPr lang="en-IE" dirty="0" smtClean="0">
                <a:solidFill>
                  <a:srgbClr val="C00000"/>
                </a:solidFill>
              </a:rPr>
              <a:t>Size</a:t>
            </a:r>
            <a:r>
              <a:rPr lang="en-IE" dirty="0" smtClean="0"/>
              <a:t> / Lisbon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Staff</a:t>
            </a:r>
            <a:r>
              <a:rPr lang="en-IE" dirty="0" smtClean="0"/>
              <a:t>: each Commissioner has a staff (Cabinet) of 7 officials / advisers </a:t>
            </a:r>
          </a:p>
          <a:p>
            <a:pPr lvl="1"/>
            <a:r>
              <a:rPr lang="en-IE" dirty="0" smtClean="0"/>
              <a:t>Must not be of the same nationality as the Commissioner </a:t>
            </a:r>
          </a:p>
          <a:p>
            <a:pPr lvl="1"/>
            <a:r>
              <a:rPr lang="en-IE" dirty="0" smtClean="0"/>
              <a:t>40% of staff are female </a:t>
            </a:r>
          </a:p>
          <a:p>
            <a:r>
              <a:rPr lang="en-IE" dirty="0" smtClean="0"/>
              <a:t>Commissioners are expected to be </a:t>
            </a:r>
            <a:r>
              <a:rPr lang="en-IE" dirty="0" smtClean="0">
                <a:solidFill>
                  <a:srgbClr val="C00000"/>
                </a:solidFill>
              </a:rPr>
              <a:t>independent</a:t>
            </a:r>
            <a:r>
              <a:rPr lang="en-IE" dirty="0" smtClean="0"/>
              <a:t> from their country of origin</a:t>
            </a:r>
          </a:p>
          <a:p>
            <a:r>
              <a:rPr lang="en-IE" dirty="0" smtClean="0"/>
              <a:t>Each Commissioner is responsible for one or more DGs (Directorate-Generals) relating to their portfolios  </a:t>
            </a:r>
          </a:p>
          <a:p>
            <a:endParaRPr lang="en-IE" dirty="0" smtClean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13084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Organization (3)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Not as large as people think (28,000 approx.) </a:t>
            </a:r>
          </a:p>
          <a:p>
            <a:r>
              <a:rPr lang="en-IE" dirty="0" smtClean="0"/>
              <a:t>2014: European Election = new EP = new Commission </a:t>
            </a:r>
          </a:p>
          <a:p>
            <a:r>
              <a:rPr lang="en-IE" dirty="0" smtClean="0"/>
              <a:t>Irish Commissioner: </a:t>
            </a:r>
            <a:r>
              <a:rPr lang="en-IE" dirty="0" smtClean="0">
                <a:solidFill>
                  <a:srgbClr val="C00000"/>
                </a:solidFill>
              </a:rPr>
              <a:t>Maire Geoghegan-Quinn</a:t>
            </a:r>
          </a:p>
          <a:p>
            <a:r>
              <a:rPr lang="en-IE" dirty="0">
                <a:hlinkClick r:id="rId2"/>
              </a:rPr>
              <a:t>http://</a:t>
            </a:r>
            <a:r>
              <a:rPr lang="en-IE" dirty="0" smtClean="0">
                <a:hlinkClick r:id="rId2"/>
              </a:rPr>
              <a:t>ec.europa.eu/commission_2010-2014/index_en.htm</a:t>
            </a:r>
            <a:endParaRPr lang="en-IE" dirty="0" smtClean="0"/>
          </a:p>
          <a:p>
            <a:r>
              <a:rPr lang="en-IE" dirty="0">
                <a:hlinkClick r:id="rId3"/>
              </a:rPr>
              <a:t>http://ec.europa.eu/commission_2010-2014/president</a:t>
            </a:r>
            <a:r>
              <a:rPr lang="en-IE" dirty="0" smtClean="0">
                <a:hlinkClick r:id="rId3"/>
              </a:rPr>
              <a:t>/</a:t>
            </a:r>
            <a:endParaRPr lang="en-IE" dirty="0" smtClean="0"/>
          </a:p>
          <a:p>
            <a:r>
              <a:rPr lang="en-IE" dirty="0">
                <a:hlinkClick r:id="rId4"/>
              </a:rPr>
              <a:t>http://ec.europa.eu/commission_2010-2014/geoghegan-quinn/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4343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Council of ministers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Main decision-making body of EU </a:t>
            </a:r>
          </a:p>
          <a:p>
            <a:r>
              <a:rPr lang="en-IE" dirty="0" smtClean="0"/>
              <a:t>Treaties state that: </a:t>
            </a:r>
          </a:p>
          <a:p>
            <a:r>
              <a:rPr lang="en-IE" dirty="0" smtClean="0"/>
              <a:t>It shall consist of “</a:t>
            </a:r>
            <a:r>
              <a:rPr lang="en-IE" i="1" dirty="0" smtClean="0">
                <a:solidFill>
                  <a:srgbClr val="C00000"/>
                </a:solidFill>
              </a:rPr>
              <a:t>a representative of each member state at ministerial level, who may commit the government of the member state in question and cast its vote</a:t>
            </a:r>
            <a:r>
              <a:rPr lang="en-IE" dirty="0" smtClean="0"/>
              <a:t>” </a:t>
            </a:r>
          </a:p>
          <a:p>
            <a:r>
              <a:rPr lang="en-IE" dirty="0" smtClean="0"/>
              <a:t>And that it “</a:t>
            </a:r>
            <a:r>
              <a:rPr lang="en-IE" i="1" dirty="0" smtClean="0">
                <a:solidFill>
                  <a:srgbClr val="C00000"/>
                </a:solidFill>
              </a:rPr>
              <a:t>shall, jointly with the European Parliament, exercise legislative and budgetary function</a:t>
            </a:r>
            <a:r>
              <a:rPr lang="en-IE" dirty="0" smtClean="0"/>
              <a:t>” and </a:t>
            </a:r>
          </a:p>
          <a:p>
            <a:r>
              <a:rPr lang="en-IE" dirty="0" smtClean="0"/>
              <a:t>“</a:t>
            </a:r>
            <a:r>
              <a:rPr lang="en-IE" i="1" dirty="0" smtClean="0">
                <a:solidFill>
                  <a:srgbClr val="C00000"/>
                </a:solidFill>
              </a:rPr>
              <a:t>carry out policy-making and co-ordinating functions</a:t>
            </a:r>
            <a:r>
              <a:rPr lang="en-IE" dirty="0" smtClean="0"/>
              <a:t>”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8112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Council (2)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The </a:t>
            </a:r>
            <a:r>
              <a:rPr lang="en-IE" dirty="0" smtClean="0">
                <a:solidFill>
                  <a:srgbClr val="C00000"/>
                </a:solidFill>
              </a:rPr>
              <a:t>Council </a:t>
            </a:r>
          </a:p>
          <a:p>
            <a:r>
              <a:rPr lang="en-IE" dirty="0" smtClean="0"/>
              <a:t>Represents the </a:t>
            </a:r>
            <a:r>
              <a:rPr lang="en-IE" dirty="0" smtClean="0">
                <a:solidFill>
                  <a:srgbClr val="C00000"/>
                </a:solidFill>
              </a:rPr>
              <a:t>interests of the member states</a:t>
            </a:r>
            <a:r>
              <a:rPr lang="en-IE" dirty="0" smtClean="0"/>
              <a:t> through their national government ministers</a:t>
            </a:r>
          </a:p>
          <a:p>
            <a:r>
              <a:rPr lang="en-IE" dirty="0" smtClean="0"/>
              <a:t>Meets in </a:t>
            </a:r>
            <a:r>
              <a:rPr lang="en-IE" dirty="0" smtClean="0">
                <a:solidFill>
                  <a:srgbClr val="C00000"/>
                </a:solidFill>
              </a:rPr>
              <a:t>10 different configurations </a:t>
            </a:r>
            <a:r>
              <a:rPr lang="en-IE" dirty="0" smtClean="0"/>
              <a:t>(agriculture, environment, etc.)</a:t>
            </a:r>
          </a:p>
          <a:p>
            <a:r>
              <a:rPr lang="en-IE" dirty="0" smtClean="0"/>
              <a:t>Has a </a:t>
            </a:r>
            <a:r>
              <a:rPr lang="en-IE" dirty="0" smtClean="0">
                <a:solidFill>
                  <a:srgbClr val="C00000"/>
                </a:solidFill>
              </a:rPr>
              <a:t>secretariat</a:t>
            </a:r>
            <a:r>
              <a:rPr lang="en-IE" dirty="0" smtClean="0"/>
              <a:t> of 2,500 officials </a:t>
            </a:r>
          </a:p>
          <a:p>
            <a:r>
              <a:rPr lang="en-IE" dirty="0" smtClean="0"/>
              <a:t>Has a complex system of voting </a:t>
            </a:r>
          </a:p>
          <a:p>
            <a:r>
              <a:rPr lang="en-IE" dirty="0" smtClean="0"/>
              <a:t>Is assisted by the Committee of Permanent Representatives (</a:t>
            </a:r>
            <a:r>
              <a:rPr lang="en-IE" dirty="0" smtClean="0">
                <a:solidFill>
                  <a:srgbClr val="C00000"/>
                </a:solidFill>
              </a:rPr>
              <a:t>Coreper</a:t>
            </a:r>
            <a:r>
              <a:rPr lang="en-IE" dirty="0" smtClean="0"/>
              <a:t>)</a:t>
            </a:r>
          </a:p>
          <a:p>
            <a:pPr lvl="1"/>
            <a:r>
              <a:rPr lang="en-IE" dirty="0" smtClean="0"/>
              <a:t>Permanent Representatives have ambassadorial status </a:t>
            </a:r>
          </a:p>
          <a:p>
            <a:pPr lvl="1"/>
            <a:r>
              <a:rPr lang="en-IE" dirty="0" smtClean="0">
                <a:solidFill>
                  <a:srgbClr val="C00000"/>
                </a:solidFill>
              </a:rPr>
              <a:t>Rory Montgomery </a:t>
            </a:r>
            <a:r>
              <a:rPr lang="en-IE" dirty="0" smtClean="0"/>
              <a:t>is Ireland’s Permanent Representative – based in Brussels </a:t>
            </a:r>
          </a:p>
          <a:p>
            <a:pPr lvl="1"/>
            <a:r>
              <a:rPr lang="en-IE" dirty="0" smtClean="0">
                <a:hlinkClick r:id="rId2"/>
              </a:rPr>
              <a:t>http://www.irelandrepbrussles.be/home/index</a:t>
            </a:r>
            <a:endParaRPr lang="en-IE" dirty="0" smtClean="0"/>
          </a:p>
          <a:p>
            <a:pPr lvl="1"/>
            <a:endParaRPr lang="en-IE" dirty="0" smtClean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96758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Council (3)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/>
              <a:t>C</a:t>
            </a:r>
            <a:r>
              <a:rPr lang="en-IE" dirty="0" smtClean="0"/>
              <a:t>ouncil Presidency rotates every </a:t>
            </a:r>
            <a:r>
              <a:rPr lang="en-IE" dirty="0" smtClean="0">
                <a:solidFill>
                  <a:srgbClr val="C00000"/>
                </a:solidFill>
              </a:rPr>
              <a:t>6 months </a:t>
            </a:r>
          </a:p>
          <a:p>
            <a:r>
              <a:rPr lang="en-IE" dirty="0" smtClean="0"/>
              <a:t>Presidency = </a:t>
            </a:r>
            <a:r>
              <a:rPr lang="en-IE" dirty="0" smtClean="0">
                <a:solidFill>
                  <a:srgbClr val="C00000"/>
                </a:solidFill>
              </a:rPr>
              <a:t>chair of Council meetings </a:t>
            </a:r>
          </a:p>
          <a:p>
            <a:r>
              <a:rPr lang="en-IE" dirty="0" smtClean="0"/>
              <a:t>No special powers but</a:t>
            </a:r>
          </a:p>
          <a:p>
            <a:r>
              <a:rPr lang="en-IE" dirty="0" smtClean="0"/>
              <a:t>Places the country in the </a:t>
            </a:r>
            <a:r>
              <a:rPr lang="en-IE" dirty="0" smtClean="0">
                <a:solidFill>
                  <a:srgbClr val="C00000"/>
                </a:solidFill>
              </a:rPr>
              <a:t>media spotlight </a:t>
            </a:r>
          </a:p>
          <a:p>
            <a:r>
              <a:rPr lang="en-IE" dirty="0" smtClean="0"/>
              <a:t>Can give the country added influence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Time-consuming</a:t>
            </a:r>
            <a:r>
              <a:rPr lang="en-IE" dirty="0" smtClean="0"/>
              <a:t>, </a:t>
            </a:r>
            <a:r>
              <a:rPr lang="en-IE" dirty="0" smtClean="0">
                <a:solidFill>
                  <a:srgbClr val="C00000"/>
                </a:solidFill>
              </a:rPr>
              <a:t>costly</a:t>
            </a:r>
            <a:r>
              <a:rPr lang="en-IE" dirty="0" smtClean="0"/>
              <a:t>, daunting </a:t>
            </a:r>
          </a:p>
          <a:p>
            <a:r>
              <a:rPr lang="en-IE" dirty="0" smtClean="0"/>
              <a:t>Agenda dictated by events (limited scope for action)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Denmark</a:t>
            </a:r>
            <a:r>
              <a:rPr lang="en-IE" dirty="0" smtClean="0"/>
              <a:t>: 1 January – 30 June 2012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Cyprus</a:t>
            </a:r>
            <a:r>
              <a:rPr lang="en-IE" dirty="0" smtClean="0"/>
              <a:t>: 1 July 2012 – 31 December 2012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Ireland</a:t>
            </a:r>
            <a:r>
              <a:rPr lang="en-IE" dirty="0" smtClean="0"/>
              <a:t>: 1 January – 30 June 2013 </a:t>
            </a:r>
          </a:p>
          <a:p>
            <a:endParaRPr lang="en-IE" dirty="0" smtClean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9719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Council (4)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A </a:t>
            </a:r>
            <a:r>
              <a:rPr lang="en-IE" dirty="0" smtClean="0">
                <a:solidFill>
                  <a:srgbClr val="C00000"/>
                </a:solidFill>
              </a:rPr>
              <a:t>complex voting system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Unanimity</a:t>
            </a:r>
            <a:r>
              <a:rPr lang="en-IE" dirty="0" smtClean="0"/>
              <a:t> required for some policy areas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Consensus</a:t>
            </a:r>
            <a:r>
              <a:rPr lang="en-IE" dirty="0" smtClean="0"/>
              <a:t> preferred in other areas but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Qualified Majority Voting </a:t>
            </a:r>
            <a:r>
              <a:rPr lang="en-IE" dirty="0" smtClean="0"/>
              <a:t>may be necessary </a:t>
            </a:r>
          </a:p>
          <a:p>
            <a:r>
              <a:rPr lang="en-IE" dirty="0" smtClean="0"/>
              <a:t>QMV = votes allocated to each member state according to population size</a:t>
            </a:r>
          </a:p>
          <a:p>
            <a:r>
              <a:rPr lang="en-IE" dirty="0" smtClean="0"/>
              <a:t>Current = </a:t>
            </a:r>
            <a:r>
              <a:rPr lang="en-IE" dirty="0" smtClean="0">
                <a:solidFill>
                  <a:srgbClr val="C00000"/>
                </a:solidFill>
              </a:rPr>
              <a:t>triple majority</a:t>
            </a:r>
          </a:p>
          <a:p>
            <a:pPr lvl="1"/>
            <a:r>
              <a:rPr lang="en-IE" dirty="0" smtClean="0"/>
              <a:t>Requisite </a:t>
            </a:r>
            <a:r>
              <a:rPr lang="en-IE" dirty="0"/>
              <a:t>number of weighted </a:t>
            </a:r>
            <a:r>
              <a:rPr lang="en-IE" dirty="0" smtClean="0"/>
              <a:t>votes needed (255 = 74%) +  positive votes from a majority (51%) of member states + at least 62 % of the Union’s population</a:t>
            </a:r>
          </a:p>
          <a:p>
            <a:r>
              <a:rPr lang="en-IE" dirty="0" smtClean="0"/>
              <a:t>2014: </a:t>
            </a:r>
            <a:r>
              <a:rPr lang="en-IE" dirty="0" smtClean="0">
                <a:solidFill>
                  <a:srgbClr val="C00000"/>
                </a:solidFill>
              </a:rPr>
              <a:t>double majority </a:t>
            </a:r>
          </a:p>
          <a:p>
            <a:pPr lvl="1"/>
            <a:r>
              <a:rPr lang="en-IE" dirty="0" smtClean="0"/>
              <a:t>55 % of member states + 65 % of EU’s population  </a:t>
            </a:r>
          </a:p>
          <a:p>
            <a:pPr lvl="1"/>
            <a:endParaRPr lang="en-IE" dirty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19848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344</TotalTime>
  <Words>1621</Words>
  <Application>Microsoft Office PowerPoint</Application>
  <PresentationFormat>On-screen Show (4:3)</PresentationFormat>
  <Paragraphs>318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Opulent</vt:lpstr>
      <vt:lpstr>Major Actors </vt:lpstr>
      <vt:lpstr>The European Commission </vt:lpstr>
      <vt:lpstr>Organization </vt:lpstr>
      <vt:lpstr>Organization (2) </vt:lpstr>
      <vt:lpstr>Organization (3) </vt:lpstr>
      <vt:lpstr>Council of ministers </vt:lpstr>
      <vt:lpstr>Council (2) </vt:lpstr>
      <vt:lpstr>Council (3) </vt:lpstr>
      <vt:lpstr>Council (4) </vt:lpstr>
      <vt:lpstr>Council (5) </vt:lpstr>
      <vt:lpstr>European Council (of Heads of State and / or government)  </vt:lpstr>
      <vt:lpstr>European Council (2) </vt:lpstr>
      <vt:lpstr>European Parliament </vt:lpstr>
      <vt:lpstr>EP (2) </vt:lpstr>
      <vt:lpstr>EP (3) </vt:lpstr>
      <vt:lpstr>EP (4) </vt:lpstr>
      <vt:lpstr>EP (5) – Ireland </vt:lpstr>
      <vt:lpstr>EP (6) </vt:lpstr>
      <vt:lpstr>EP (7) </vt:lpstr>
      <vt:lpstr>EP (8) </vt:lpstr>
      <vt:lpstr>European Court of Justice</vt:lpstr>
      <vt:lpstr>Other institutions </vt:lpstr>
      <vt:lpstr>Why institutions matter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</dc:creator>
  <cp:lastModifiedBy>sittadmin</cp:lastModifiedBy>
  <cp:revision>34</cp:revision>
  <dcterms:created xsi:type="dcterms:W3CDTF">2012-02-12T13:00:09Z</dcterms:created>
  <dcterms:modified xsi:type="dcterms:W3CDTF">2012-10-01T11:05:49Z</dcterms:modified>
</cp:coreProperties>
</file>