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3156C81-4609-4DDB-B074-EF170860B9C0}" type="datetimeFigureOut">
              <a:rPr lang="en-IE" smtClean="0"/>
              <a:t>02/10/2013</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3FB2A1ED-A167-4005-8629-35C3CC5539D3}" type="slidenum">
              <a:rPr lang="en-IE" smtClean="0"/>
              <a:t>‹#›</a:t>
            </a:fld>
            <a:endParaRPr lang="en-I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3156C81-4609-4DDB-B074-EF170860B9C0}" type="datetimeFigureOut">
              <a:rPr lang="en-IE" smtClean="0"/>
              <a:t>02/10/2013</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3FB2A1ED-A167-4005-8629-35C3CC5539D3}" type="slidenum">
              <a:rPr lang="en-IE" smtClean="0"/>
              <a:t>‹#›</a:t>
            </a:fld>
            <a:endParaRPr lang="en-I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3156C81-4609-4DDB-B074-EF170860B9C0}" type="datetimeFigureOut">
              <a:rPr lang="en-IE" smtClean="0"/>
              <a:t>02/10/2013</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3FB2A1ED-A167-4005-8629-35C3CC5539D3}" type="slidenum">
              <a:rPr lang="en-IE" smtClean="0"/>
              <a:t>‹#›</a:t>
            </a:fld>
            <a:endParaRPr lang="en-I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3156C81-4609-4DDB-B074-EF170860B9C0}" type="datetimeFigureOut">
              <a:rPr lang="en-IE" smtClean="0"/>
              <a:t>02/10/2013</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3FB2A1ED-A167-4005-8629-35C3CC5539D3}" type="slidenum">
              <a:rPr lang="en-IE" smtClean="0"/>
              <a:t>‹#›</a:t>
            </a:fld>
            <a:endParaRPr lang="en-I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3156C81-4609-4DDB-B074-EF170860B9C0}" type="datetimeFigureOut">
              <a:rPr lang="en-IE" smtClean="0"/>
              <a:t>02/10/2013</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3FB2A1ED-A167-4005-8629-35C3CC5539D3}" type="slidenum">
              <a:rPr lang="en-IE" smtClean="0"/>
              <a:t>‹#›</a:t>
            </a:fld>
            <a:endParaRPr lang="en-I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3156C81-4609-4DDB-B074-EF170860B9C0}" type="datetimeFigureOut">
              <a:rPr lang="en-IE" smtClean="0"/>
              <a:t>02/10/2013</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3FB2A1ED-A167-4005-8629-35C3CC5539D3}" type="slidenum">
              <a:rPr lang="en-IE" smtClean="0"/>
              <a:t>‹#›</a:t>
            </a:fld>
            <a:endParaRPr lang="en-I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3156C81-4609-4DDB-B074-EF170860B9C0}" type="datetimeFigureOut">
              <a:rPr lang="en-IE" smtClean="0"/>
              <a:t>02/10/2013</a:t>
            </a:fld>
            <a:endParaRPr lang="en-IE"/>
          </a:p>
        </p:txBody>
      </p:sp>
      <p:sp>
        <p:nvSpPr>
          <p:cNvPr id="8" name="Footer Placeholder 7"/>
          <p:cNvSpPr>
            <a:spLocks noGrp="1"/>
          </p:cNvSpPr>
          <p:nvPr>
            <p:ph type="ftr" sz="quarter" idx="11"/>
          </p:nvPr>
        </p:nvSpPr>
        <p:spPr/>
        <p:txBody>
          <a:bodyPr/>
          <a:lstStyle/>
          <a:p>
            <a:endParaRPr lang="en-IE"/>
          </a:p>
        </p:txBody>
      </p:sp>
      <p:sp>
        <p:nvSpPr>
          <p:cNvPr id="9" name="Slide Number Placeholder 8"/>
          <p:cNvSpPr>
            <a:spLocks noGrp="1"/>
          </p:cNvSpPr>
          <p:nvPr>
            <p:ph type="sldNum" sz="quarter" idx="12"/>
          </p:nvPr>
        </p:nvSpPr>
        <p:spPr/>
        <p:txBody>
          <a:bodyPr/>
          <a:lstStyle/>
          <a:p>
            <a:fld id="{3FB2A1ED-A167-4005-8629-35C3CC5539D3}" type="slidenum">
              <a:rPr lang="en-IE" smtClean="0"/>
              <a:t>‹#›</a:t>
            </a:fld>
            <a:endParaRPr lang="en-I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3156C81-4609-4DDB-B074-EF170860B9C0}" type="datetimeFigureOut">
              <a:rPr lang="en-IE" smtClean="0"/>
              <a:t>02/10/2013</a:t>
            </a:fld>
            <a:endParaRPr lang="en-IE"/>
          </a:p>
        </p:txBody>
      </p:sp>
      <p:sp>
        <p:nvSpPr>
          <p:cNvPr id="4" name="Footer Placeholder 3"/>
          <p:cNvSpPr>
            <a:spLocks noGrp="1"/>
          </p:cNvSpPr>
          <p:nvPr>
            <p:ph type="ftr" sz="quarter" idx="11"/>
          </p:nvPr>
        </p:nvSpPr>
        <p:spPr/>
        <p:txBody>
          <a:bodyPr/>
          <a:lstStyle/>
          <a:p>
            <a:endParaRPr lang="en-IE"/>
          </a:p>
        </p:txBody>
      </p:sp>
      <p:sp>
        <p:nvSpPr>
          <p:cNvPr id="5" name="Slide Number Placeholder 4"/>
          <p:cNvSpPr>
            <a:spLocks noGrp="1"/>
          </p:cNvSpPr>
          <p:nvPr>
            <p:ph type="sldNum" sz="quarter" idx="12"/>
          </p:nvPr>
        </p:nvSpPr>
        <p:spPr/>
        <p:txBody>
          <a:bodyPr/>
          <a:lstStyle/>
          <a:p>
            <a:fld id="{3FB2A1ED-A167-4005-8629-35C3CC5539D3}" type="slidenum">
              <a:rPr lang="en-IE" smtClean="0"/>
              <a:t>‹#›</a:t>
            </a:fld>
            <a:endParaRPr lang="en-I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156C81-4609-4DDB-B074-EF170860B9C0}" type="datetimeFigureOut">
              <a:rPr lang="en-IE" smtClean="0"/>
              <a:t>02/10/2013</a:t>
            </a:fld>
            <a:endParaRPr lang="en-IE"/>
          </a:p>
        </p:txBody>
      </p:sp>
      <p:sp>
        <p:nvSpPr>
          <p:cNvPr id="3" name="Footer Placeholder 2"/>
          <p:cNvSpPr>
            <a:spLocks noGrp="1"/>
          </p:cNvSpPr>
          <p:nvPr>
            <p:ph type="ftr" sz="quarter" idx="11"/>
          </p:nvPr>
        </p:nvSpPr>
        <p:spPr/>
        <p:txBody>
          <a:bodyPr/>
          <a:lstStyle/>
          <a:p>
            <a:endParaRPr lang="en-IE"/>
          </a:p>
        </p:txBody>
      </p:sp>
      <p:sp>
        <p:nvSpPr>
          <p:cNvPr id="4" name="Slide Number Placeholder 3"/>
          <p:cNvSpPr>
            <a:spLocks noGrp="1"/>
          </p:cNvSpPr>
          <p:nvPr>
            <p:ph type="sldNum" sz="quarter" idx="12"/>
          </p:nvPr>
        </p:nvSpPr>
        <p:spPr/>
        <p:txBody>
          <a:bodyPr/>
          <a:lstStyle/>
          <a:p>
            <a:fld id="{3FB2A1ED-A167-4005-8629-35C3CC5539D3}" type="slidenum">
              <a:rPr lang="en-IE" smtClean="0"/>
              <a:t>‹#›</a:t>
            </a:fld>
            <a:endParaRPr lang="en-I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3156C81-4609-4DDB-B074-EF170860B9C0}" type="datetimeFigureOut">
              <a:rPr lang="en-IE" smtClean="0"/>
              <a:t>02/10/2013</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3FB2A1ED-A167-4005-8629-35C3CC5539D3}" type="slidenum">
              <a:rPr lang="en-IE" smtClean="0"/>
              <a:t>‹#›</a:t>
            </a:fld>
            <a:endParaRPr lang="en-IE"/>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C3156C81-4609-4DDB-B074-EF170860B9C0}" type="datetimeFigureOut">
              <a:rPr lang="en-IE" smtClean="0"/>
              <a:t>02/10/2013</a:t>
            </a:fld>
            <a:endParaRPr lang="en-IE"/>
          </a:p>
        </p:txBody>
      </p:sp>
      <p:sp>
        <p:nvSpPr>
          <p:cNvPr id="9" name="Slide Number Placeholder 8"/>
          <p:cNvSpPr>
            <a:spLocks noGrp="1"/>
          </p:cNvSpPr>
          <p:nvPr>
            <p:ph type="sldNum" sz="quarter" idx="11"/>
          </p:nvPr>
        </p:nvSpPr>
        <p:spPr/>
        <p:txBody>
          <a:bodyPr/>
          <a:lstStyle/>
          <a:p>
            <a:fld id="{3FB2A1ED-A167-4005-8629-35C3CC5539D3}" type="slidenum">
              <a:rPr lang="en-IE" smtClean="0"/>
              <a:t>‹#›</a:t>
            </a:fld>
            <a:endParaRPr lang="en-IE"/>
          </a:p>
        </p:txBody>
      </p:sp>
      <p:sp>
        <p:nvSpPr>
          <p:cNvPr id="10" name="Footer Placeholder 9"/>
          <p:cNvSpPr>
            <a:spLocks noGrp="1"/>
          </p:cNvSpPr>
          <p:nvPr>
            <p:ph type="ftr" sz="quarter" idx="12"/>
          </p:nvPr>
        </p:nvSpPr>
        <p:spPr/>
        <p:txBody>
          <a:bodyPr/>
          <a:lstStyle/>
          <a:p>
            <a:endParaRPr lang="en-I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3FB2A1ED-A167-4005-8629-35C3CC5539D3}" type="slidenum">
              <a:rPr lang="en-IE" smtClean="0"/>
              <a:t>‹#›</a:t>
            </a:fld>
            <a:endParaRPr lang="en-IE"/>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IE"/>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C3156C81-4609-4DDB-B074-EF170860B9C0}" type="datetimeFigureOut">
              <a:rPr lang="en-IE" smtClean="0"/>
              <a:t>02/10/2013</a:t>
            </a:fld>
            <a:endParaRPr lang="en-IE"/>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IE" dirty="0" smtClean="0"/>
              <a:t>European Studies Glossary </a:t>
            </a:r>
            <a:endParaRPr lang="en-IE" dirty="0"/>
          </a:p>
        </p:txBody>
      </p:sp>
      <p:sp>
        <p:nvSpPr>
          <p:cNvPr id="5" name="Content Placeholder 4"/>
          <p:cNvSpPr>
            <a:spLocks noGrp="1"/>
          </p:cNvSpPr>
          <p:nvPr>
            <p:ph idx="1"/>
          </p:nvPr>
        </p:nvSpPr>
        <p:spPr/>
        <p:txBody>
          <a:bodyPr/>
          <a:lstStyle/>
          <a:p>
            <a:r>
              <a:rPr lang="en-IE" b="1" dirty="0" smtClean="0">
                <a:solidFill>
                  <a:srgbClr val="0070C0"/>
                </a:solidFill>
              </a:rPr>
              <a:t>Accession</a:t>
            </a:r>
            <a:r>
              <a:rPr lang="en-IE" dirty="0" smtClean="0"/>
              <a:t>: The process whereby a country joins the EU and becomes a member state </a:t>
            </a:r>
          </a:p>
          <a:p>
            <a:r>
              <a:rPr lang="en-IE" b="1" dirty="0" smtClean="0">
                <a:solidFill>
                  <a:srgbClr val="0070C0"/>
                </a:solidFill>
              </a:rPr>
              <a:t>Acquis Communautaire</a:t>
            </a:r>
            <a:r>
              <a:rPr lang="en-IE" dirty="0" smtClean="0"/>
              <a:t>: the rights and obligations derived from the EU treaties, laws, and Court rulings. In principle, new member states joining the EU must accept the entire </a:t>
            </a:r>
            <a:r>
              <a:rPr lang="en-IE" i="1" dirty="0" smtClean="0">
                <a:solidFill>
                  <a:srgbClr val="0070C0"/>
                </a:solidFill>
              </a:rPr>
              <a:t>acquis</a:t>
            </a:r>
            <a:r>
              <a:rPr lang="en-IE" dirty="0" smtClean="0"/>
              <a:t>.</a:t>
            </a:r>
          </a:p>
          <a:p>
            <a:r>
              <a:rPr lang="en-IE" b="1" dirty="0" smtClean="0">
                <a:solidFill>
                  <a:srgbClr val="0070C0"/>
                </a:solidFill>
              </a:rPr>
              <a:t>Candidate countries</a:t>
            </a:r>
            <a:r>
              <a:rPr lang="en-IE" dirty="0" smtClean="0"/>
              <a:t>: refers  to countries whose application is confirmed by the EU but are not yet members. </a:t>
            </a:r>
          </a:p>
          <a:p>
            <a:r>
              <a:rPr lang="en-IE" b="1" dirty="0" smtClean="0">
                <a:solidFill>
                  <a:srgbClr val="0070C0"/>
                </a:solidFill>
              </a:rPr>
              <a:t>Co-decision procedure</a:t>
            </a:r>
            <a:r>
              <a:rPr lang="en-IE" dirty="0" smtClean="0"/>
              <a:t>: under this decision-making procedure the European Parliament formally shares legal responsibility for legislation with the Council of Ministers. </a:t>
            </a:r>
          </a:p>
          <a:p>
            <a:r>
              <a:rPr lang="en-IE" b="1" dirty="0" smtClean="0">
                <a:solidFill>
                  <a:srgbClr val="0070C0"/>
                </a:solidFill>
              </a:rPr>
              <a:t>Cohesion policy</a:t>
            </a:r>
            <a:r>
              <a:rPr lang="en-IE" dirty="0" smtClean="0"/>
              <a:t>: introduced after the first enlargement in 1973, its aim has been to reduce inequality among regions and compensate for the costs of economic integration. </a:t>
            </a:r>
            <a:endParaRPr lang="en-IE" dirty="0"/>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74193" y="476672"/>
            <a:ext cx="1584176" cy="1054197"/>
          </a:xfrm>
          <a:prstGeom prst="rect">
            <a:avLst/>
          </a:prstGeom>
        </p:spPr>
      </p:pic>
    </p:spTree>
    <p:extLst>
      <p:ext uri="{BB962C8B-B14F-4D97-AF65-F5344CB8AC3E}">
        <p14:creationId xmlns:p14="http://schemas.microsoft.com/office/powerpoint/2010/main" val="28295926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Glossary 2. </a:t>
            </a:r>
            <a:endParaRPr lang="en-IE" dirty="0"/>
          </a:p>
        </p:txBody>
      </p:sp>
      <p:sp>
        <p:nvSpPr>
          <p:cNvPr id="3" name="Content Placeholder 2"/>
          <p:cNvSpPr>
            <a:spLocks noGrp="1"/>
          </p:cNvSpPr>
          <p:nvPr>
            <p:ph idx="1"/>
          </p:nvPr>
        </p:nvSpPr>
        <p:spPr/>
        <p:txBody>
          <a:bodyPr/>
          <a:lstStyle/>
          <a:p>
            <a:r>
              <a:rPr lang="en-IE" b="1" dirty="0" smtClean="0">
                <a:solidFill>
                  <a:srgbClr val="0070C0"/>
                </a:solidFill>
              </a:rPr>
              <a:t>Coreper</a:t>
            </a:r>
            <a:r>
              <a:rPr lang="en-IE" dirty="0" smtClean="0"/>
              <a:t>: The Committee of Permanent Representatives is the most important preparatory committee of the Council. </a:t>
            </a:r>
            <a:r>
              <a:rPr lang="en-IE" dirty="0" smtClean="0">
                <a:solidFill>
                  <a:srgbClr val="0070C0"/>
                </a:solidFill>
              </a:rPr>
              <a:t>Coreper</a:t>
            </a:r>
            <a:r>
              <a:rPr lang="en-IE" dirty="0" smtClean="0"/>
              <a:t> is composed of heads of the Permanent Representation (EU ambassadors) and their supporting delegations maintained by each member state in Brussels. </a:t>
            </a:r>
          </a:p>
          <a:p>
            <a:r>
              <a:rPr lang="en-IE" b="1" dirty="0" smtClean="0">
                <a:solidFill>
                  <a:srgbClr val="0070C0"/>
                </a:solidFill>
              </a:rPr>
              <a:t>Democratic Deficit</a:t>
            </a:r>
            <a:r>
              <a:rPr lang="en-IE" dirty="0" smtClean="0"/>
              <a:t>: refers broadly to the belied that the EU lacks sufficient democratic control. Neither the Commission, which proposes legislation, nor the Council, which enacts it, is directly accountable to the public or national parliaments. </a:t>
            </a:r>
          </a:p>
          <a:p>
            <a:r>
              <a:rPr lang="en-IE" b="1" dirty="0" smtClean="0">
                <a:solidFill>
                  <a:srgbClr val="0070C0"/>
                </a:solidFill>
              </a:rPr>
              <a:t>Directive</a:t>
            </a:r>
            <a:r>
              <a:rPr lang="en-IE" dirty="0" smtClean="0"/>
              <a:t>: the most common form of EU legislation. It stipulates the ends to be achieved but allows each member state to choose the form and method for achieving that end. </a:t>
            </a:r>
          </a:p>
          <a:p>
            <a:endParaRPr lang="en-IE"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74193" y="476672"/>
            <a:ext cx="1584176" cy="1054197"/>
          </a:xfrm>
          <a:prstGeom prst="rect">
            <a:avLst/>
          </a:prstGeom>
        </p:spPr>
      </p:pic>
    </p:spTree>
    <p:extLst>
      <p:ext uri="{BB962C8B-B14F-4D97-AF65-F5344CB8AC3E}">
        <p14:creationId xmlns:p14="http://schemas.microsoft.com/office/powerpoint/2010/main" val="34674285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Glossary 3. </a:t>
            </a:r>
            <a:endParaRPr lang="en-IE" dirty="0"/>
          </a:p>
        </p:txBody>
      </p:sp>
      <p:sp>
        <p:nvSpPr>
          <p:cNvPr id="3" name="Content Placeholder 2"/>
          <p:cNvSpPr>
            <a:spLocks noGrp="1"/>
          </p:cNvSpPr>
          <p:nvPr>
            <p:ph idx="1"/>
          </p:nvPr>
        </p:nvSpPr>
        <p:spPr/>
        <p:txBody>
          <a:bodyPr/>
          <a:lstStyle/>
          <a:p>
            <a:r>
              <a:rPr lang="en-IE" b="1" dirty="0" smtClean="0">
                <a:solidFill>
                  <a:srgbClr val="0070C0"/>
                </a:solidFill>
              </a:rPr>
              <a:t>Qualified Majority Voting</a:t>
            </a:r>
            <a:r>
              <a:rPr lang="en-IE" dirty="0" smtClean="0"/>
              <a:t>: QMV is the most commonly used voting method in the Council of Ministers. Under this system, each member state is granted a number of votes roughly proportional to its population. </a:t>
            </a:r>
          </a:p>
          <a:p>
            <a:r>
              <a:rPr lang="en-IE" b="1" dirty="0" smtClean="0">
                <a:solidFill>
                  <a:srgbClr val="0070C0"/>
                </a:solidFill>
              </a:rPr>
              <a:t>Schengen Agreement</a:t>
            </a:r>
            <a:r>
              <a:rPr lang="en-IE" dirty="0" smtClean="0"/>
              <a:t>: an agreement stipulating the gradual abolition of controls at borders . 26 states have signed the agreement, including non-EU countries such as Norway, Switzerland, and Iceland. The UK and Ireland have not signed. </a:t>
            </a:r>
          </a:p>
          <a:p>
            <a:r>
              <a:rPr lang="en-IE" b="1" dirty="0" smtClean="0">
                <a:solidFill>
                  <a:srgbClr val="0070C0"/>
                </a:solidFill>
              </a:rPr>
              <a:t>Sovereignty</a:t>
            </a:r>
            <a:r>
              <a:rPr lang="en-IE" dirty="0" smtClean="0"/>
              <a:t>: refers to the ultimate authority over people and territory. </a:t>
            </a:r>
          </a:p>
          <a:p>
            <a:r>
              <a:rPr lang="en-IE" b="1" dirty="0" smtClean="0">
                <a:solidFill>
                  <a:srgbClr val="0070C0"/>
                </a:solidFill>
              </a:rPr>
              <a:t>Subsidiarity</a:t>
            </a:r>
            <a:r>
              <a:rPr lang="en-IE" dirty="0" smtClean="0"/>
              <a:t>: the idea that action should be taken at the most efficient level of governance, but as close to the citizens as possible. </a:t>
            </a:r>
            <a:endParaRPr lang="en-IE"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74193" y="476672"/>
            <a:ext cx="1584176" cy="1054197"/>
          </a:xfrm>
          <a:prstGeom prst="rect">
            <a:avLst/>
          </a:prstGeom>
        </p:spPr>
      </p:pic>
    </p:spTree>
    <p:extLst>
      <p:ext uri="{BB962C8B-B14F-4D97-AF65-F5344CB8AC3E}">
        <p14:creationId xmlns:p14="http://schemas.microsoft.com/office/powerpoint/2010/main" val="9018142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Glossary 4. </a:t>
            </a:r>
            <a:endParaRPr lang="en-IE" dirty="0"/>
          </a:p>
        </p:txBody>
      </p:sp>
      <p:sp>
        <p:nvSpPr>
          <p:cNvPr id="3" name="Content Placeholder 2"/>
          <p:cNvSpPr>
            <a:spLocks noGrp="1"/>
          </p:cNvSpPr>
          <p:nvPr>
            <p:ph idx="1"/>
          </p:nvPr>
        </p:nvSpPr>
        <p:spPr/>
        <p:txBody>
          <a:bodyPr/>
          <a:lstStyle/>
          <a:p>
            <a:r>
              <a:rPr lang="en-IE" b="1" dirty="0" smtClean="0">
                <a:solidFill>
                  <a:srgbClr val="0070C0"/>
                </a:solidFill>
              </a:rPr>
              <a:t>Supranationalism</a:t>
            </a:r>
            <a:r>
              <a:rPr lang="en-IE" dirty="0" smtClean="0"/>
              <a:t>: above states or nations. Supranationalism means that decision are made by a process or institution which is largely independent of national governments, for instance the European Commission. </a:t>
            </a:r>
          </a:p>
          <a:p>
            <a:r>
              <a:rPr lang="en-IE" b="1" dirty="0" smtClean="0">
                <a:solidFill>
                  <a:srgbClr val="0070C0"/>
                </a:solidFill>
              </a:rPr>
              <a:t>Transparency</a:t>
            </a:r>
            <a:r>
              <a:rPr lang="en-IE" dirty="0" smtClean="0"/>
              <a:t>: the process of making EU documents and decision-making processes more open and accessible to the  public. </a:t>
            </a:r>
            <a:endParaRPr lang="en-IE"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74193" y="476672"/>
            <a:ext cx="1584176" cy="1054197"/>
          </a:xfrm>
          <a:prstGeom prst="rect">
            <a:avLst/>
          </a:prstGeom>
        </p:spPr>
      </p:pic>
    </p:spTree>
    <p:extLst>
      <p:ext uri="{BB962C8B-B14F-4D97-AF65-F5344CB8AC3E}">
        <p14:creationId xmlns:p14="http://schemas.microsoft.com/office/powerpoint/2010/main" val="196097185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20</TotalTime>
  <Words>415</Words>
  <Application>Microsoft Office PowerPoint</Application>
  <PresentationFormat>On-screen Show (4:3)</PresentationFormat>
  <Paragraphs>18</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Adjacency</vt:lpstr>
      <vt:lpstr>European Studies Glossary </vt:lpstr>
      <vt:lpstr>Glossary 2. </vt:lpstr>
      <vt:lpstr>Glossary 3. </vt:lpstr>
      <vt:lpstr>Glossary 4. </vt:lpstr>
    </vt:vector>
  </TitlesOfParts>
  <Company>Institute of Technology Tallaght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European Studies Glossary </dc:title>
  <dc:creator>sittadmin</dc:creator>
  <cp:lastModifiedBy>sittadmin</cp:lastModifiedBy>
  <cp:revision>4</cp:revision>
  <dcterms:created xsi:type="dcterms:W3CDTF">2013-10-02T12:54:36Z</dcterms:created>
  <dcterms:modified xsi:type="dcterms:W3CDTF">2013-10-02T13:15:16Z</dcterms:modified>
</cp:coreProperties>
</file>