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77E182CA-25CF-4688-80B3-CA8072244632}">
          <p14:sldIdLst>
            <p14:sldId id="256"/>
            <p14:sldId id="257"/>
            <p14:sldId id="259"/>
            <p14:sldId id="258"/>
            <p14:sldId id="260"/>
            <p14:sldId id="261"/>
          </p14:sldIdLst>
        </p14:section>
        <p14:section name="Untitled Section" id="{23835276-9825-4F56-872B-BB4F5B94C0F1}">
          <p14:sldIdLst>
            <p14:sldId id="262"/>
            <p14:sldId id="263"/>
            <p14:sldId id="264"/>
            <p14:sldId id="265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6991F1C-0F8F-456E-9363-288D58949F64}" type="datetimeFigureOut">
              <a:rPr lang="en-IE" smtClean="0"/>
              <a:pPr/>
              <a:t>26/09/2013</a:t>
            </a:fld>
            <a:endParaRPr lang="en-IE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IE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BE6C9EA-7E91-4C08-A761-52CF1792408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991F1C-0F8F-456E-9363-288D58949F64}" type="datetimeFigureOut">
              <a:rPr lang="en-IE" smtClean="0"/>
              <a:pPr/>
              <a:t>26/09/2013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E6C9EA-7E91-4C08-A761-52CF1792408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6991F1C-0F8F-456E-9363-288D58949F64}" type="datetimeFigureOut">
              <a:rPr lang="en-IE" smtClean="0"/>
              <a:pPr/>
              <a:t>26/09/2013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BE6C9EA-7E91-4C08-A761-52CF1792408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991F1C-0F8F-456E-9363-288D58949F64}" type="datetimeFigureOut">
              <a:rPr lang="en-IE" smtClean="0"/>
              <a:pPr/>
              <a:t>26/09/2013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E6C9EA-7E91-4C08-A761-52CF1792408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6991F1C-0F8F-456E-9363-288D58949F64}" type="datetimeFigureOut">
              <a:rPr lang="en-IE" smtClean="0"/>
              <a:pPr/>
              <a:t>26/09/2013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BE6C9EA-7E91-4C08-A761-52CF1792408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991F1C-0F8F-456E-9363-288D58949F64}" type="datetimeFigureOut">
              <a:rPr lang="en-IE" smtClean="0"/>
              <a:pPr/>
              <a:t>26/09/2013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E6C9EA-7E91-4C08-A761-52CF1792408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991F1C-0F8F-456E-9363-288D58949F64}" type="datetimeFigureOut">
              <a:rPr lang="en-IE" smtClean="0"/>
              <a:pPr/>
              <a:t>26/09/2013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E6C9EA-7E91-4C08-A761-52CF1792408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991F1C-0F8F-456E-9363-288D58949F64}" type="datetimeFigureOut">
              <a:rPr lang="en-IE" smtClean="0"/>
              <a:pPr/>
              <a:t>26/09/2013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E6C9EA-7E91-4C08-A761-52CF1792408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6991F1C-0F8F-456E-9363-288D58949F64}" type="datetimeFigureOut">
              <a:rPr lang="en-IE" smtClean="0"/>
              <a:pPr/>
              <a:t>26/09/2013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E6C9EA-7E91-4C08-A761-52CF1792408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991F1C-0F8F-456E-9363-288D58949F64}" type="datetimeFigureOut">
              <a:rPr lang="en-IE" smtClean="0"/>
              <a:pPr/>
              <a:t>26/09/2013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E6C9EA-7E91-4C08-A761-52CF1792408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991F1C-0F8F-456E-9363-288D58949F64}" type="datetimeFigureOut">
              <a:rPr lang="en-IE" smtClean="0"/>
              <a:pPr/>
              <a:t>26/09/2013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E6C9EA-7E91-4C08-A761-52CF1792408F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6991F1C-0F8F-456E-9363-288D58949F64}" type="datetimeFigureOut">
              <a:rPr lang="en-IE" smtClean="0"/>
              <a:pPr/>
              <a:t>26/09/2013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IE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BE6C9EA-7E91-4C08-A761-52CF1792408F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rishtimes.com/news/crime-and-law/call-on-irish-authorities-over-human-trafficking-1.1540212" TargetMode="Externa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EU- Historical Perspective 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628800"/>
            <a:ext cx="7239000" cy="4846320"/>
          </a:xfrm>
        </p:spPr>
        <p:txBody>
          <a:bodyPr>
            <a:normAutofit/>
          </a:bodyPr>
          <a:lstStyle/>
          <a:p>
            <a:r>
              <a:rPr lang="en-IE" sz="2400" dirty="0" smtClean="0"/>
              <a:t>Jean Monnet 1888 – 1979 </a:t>
            </a:r>
          </a:p>
          <a:p>
            <a:r>
              <a:rPr lang="en-IE" sz="2400" dirty="0" smtClean="0"/>
              <a:t>Economist and diplomat</a:t>
            </a:r>
          </a:p>
          <a:p>
            <a:r>
              <a:rPr lang="en-IE" sz="2400" dirty="0" smtClean="0"/>
              <a:t>Deputy Secretary General of the League of Nations (1919-1923) </a:t>
            </a:r>
          </a:p>
          <a:p>
            <a:r>
              <a:rPr lang="en-IE" sz="2400" dirty="0" smtClean="0"/>
              <a:t>1945: Commissaire au Plan:  headed first plan to modernize France’s economy post WWII</a:t>
            </a:r>
          </a:p>
          <a:p>
            <a:r>
              <a:rPr lang="en-IE" sz="2400" dirty="0" smtClean="0"/>
              <a:t>1949: Devised Schuman Plan for European Coal and Steel Community </a:t>
            </a:r>
          </a:p>
          <a:p>
            <a:r>
              <a:rPr lang="en-IE" sz="2400" dirty="0" smtClean="0"/>
              <a:t>1952: 1</a:t>
            </a:r>
            <a:r>
              <a:rPr lang="en-IE" sz="2400" baseline="30000" dirty="0" smtClean="0"/>
              <a:t>st</a:t>
            </a:r>
            <a:r>
              <a:rPr lang="en-IE" sz="2400" dirty="0" smtClean="0"/>
              <a:t> President of ECSC </a:t>
            </a:r>
          </a:p>
          <a:p>
            <a:r>
              <a:rPr lang="en-IE" sz="2400" dirty="0" smtClean="0"/>
              <a:t>The ‘Father of United Europe’ </a:t>
            </a:r>
          </a:p>
          <a:p>
            <a:endParaRPr lang="en-IE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9824" y="260648"/>
            <a:ext cx="1584176" cy="10541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4248" y="1557681"/>
            <a:ext cx="2195736" cy="172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583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 bipolar world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dirty="0" smtClean="0"/>
              <a:t>USSR rejected offer of Marshall plan aid </a:t>
            </a:r>
          </a:p>
          <a:p>
            <a:r>
              <a:rPr lang="en-IE" dirty="0" smtClean="0"/>
              <a:t>5 March 1946, Fulton, Missouri: Winston Churchill’s </a:t>
            </a:r>
            <a:r>
              <a:rPr lang="en-IE" dirty="0" smtClean="0">
                <a:solidFill>
                  <a:srgbClr val="FF0000"/>
                </a:solidFill>
              </a:rPr>
              <a:t>Iron Curtain </a:t>
            </a:r>
            <a:r>
              <a:rPr lang="en-IE" dirty="0" smtClean="0"/>
              <a:t>speech </a:t>
            </a:r>
          </a:p>
          <a:p>
            <a:pPr lvl="1"/>
            <a:r>
              <a:rPr lang="en-IE" dirty="0" smtClean="0"/>
              <a:t>“From </a:t>
            </a:r>
            <a:r>
              <a:rPr lang="en-IE" dirty="0"/>
              <a:t>Stettin in the Baltic to Trieste in the Adriatic, an iron curtain has descended across the Continent” </a:t>
            </a:r>
            <a:r>
              <a:rPr lang="en-IE" u="sng" dirty="0"/>
              <a:t>http://history1900s.about.com/od/churchillwinston/a/Iron-Curtain.htm</a:t>
            </a:r>
            <a:endParaRPr lang="en-IE" u="sng" dirty="0" smtClean="0"/>
          </a:p>
          <a:p>
            <a:r>
              <a:rPr lang="en-IE" dirty="0" smtClean="0"/>
              <a:t>De facto partition of Europe:  </a:t>
            </a:r>
          </a:p>
          <a:p>
            <a:pPr lvl="1"/>
            <a:r>
              <a:rPr lang="en-IE" dirty="0"/>
              <a:t>April </a:t>
            </a:r>
            <a:r>
              <a:rPr lang="en-IE" dirty="0">
                <a:solidFill>
                  <a:srgbClr val="002060"/>
                </a:solidFill>
              </a:rPr>
              <a:t>1949</a:t>
            </a:r>
            <a:r>
              <a:rPr lang="en-IE" dirty="0"/>
              <a:t>: Washington Agreements create </a:t>
            </a:r>
            <a:r>
              <a:rPr lang="en-IE" dirty="0">
                <a:solidFill>
                  <a:srgbClr val="FF0000"/>
                </a:solidFill>
              </a:rPr>
              <a:t>Federal Republic of Germany </a:t>
            </a:r>
          </a:p>
          <a:p>
            <a:pPr lvl="1"/>
            <a:r>
              <a:rPr lang="en-IE" dirty="0"/>
              <a:t>7 October </a:t>
            </a:r>
            <a:r>
              <a:rPr lang="en-IE" dirty="0">
                <a:solidFill>
                  <a:srgbClr val="002060"/>
                </a:solidFill>
              </a:rPr>
              <a:t>1949</a:t>
            </a:r>
            <a:r>
              <a:rPr lang="en-IE" dirty="0"/>
              <a:t>:  Creation of </a:t>
            </a:r>
            <a:r>
              <a:rPr lang="en-IE" dirty="0">
                <a:solidFill>
                  <a:srgbClr val="FF0000"/>
                </a:solidFill>
              </a:rPr>
              <a:t>German Democratic Republic</a:t>
            </a:r>
            <a:r>
              <a:rPr lang="en-IE" dirty="0"/>
              <a:t> in former Soviet occupation zone </a:t>
            </a:r>
          </a:p>
          <a:p>
            <a:endParaRPr lang="en-IE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4672" y="404664"/>
            <a:ext cx="1584176" cy="105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310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OEEC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>
                <a:solidFill>
                  <a:srgbClr val="FF0000"/>
                </a:solidFill>
              </a:rPr>
              <a:t>1948</a:t>
            </a:r>
            <a:r>
              <a:rPr lang="en-IE" dirty="0" smtClean="0"/>
              <a:t>: European countries set up the Organization for European Economic Co-operation to share out Marshall Plan aid </a:t>
            </a:r>
          </a:p>
          <a:p>
            <a:r>
              <a:rPr lang="en-IE" dirty="0" smtClean="0"/>
              <a:t>1948 –1952: $13 billion of American aid go to: </a:t>
            </a:r>
          </a:p>
          <a:p>
            <a:pPr lvl="1"/>
            <a:r>
              <a:rPr lang="en-IE" dirty="0" smtClean="0"/>
              <a:t>UK: 3.2 billion</a:t>
            </a:r>
          </a:p>
          <a:p>
            <a:pPr lvl="1"/>
            <a:r>
              <a:rPr lang="en-IE" dirty="0" smtClean="0"/>
              <a:t>France: 2.7 billion</a:t>
            </a:r>
          </a:p>
          <a:p>
            <a:pPr lvl="1"/>
            <a:r>
              <a:rPr lang="en-IE" dirty="0" smtClean="0"/>
              <a:t>Germany: 1.4 billion </a:t>
            </a:r>
          </a:p>
          <a:p>
            <a:pPr lvl="1"/>
            <a:r>
              <a:rPr lang="en-IE" b="1" dirty="0" smtClean="0">
                <a:solidFill>
                  <a:srgbClr val="FF0000"/>
                </a:solidFill>
              </a:rPr>
              <a:t>Ireland: 133 million</a:t>
            </a:r>
            <a:endParaRPr lang="en-IE" dirty="0" smtClean="0"/>
          </a:p>
          <a:p>
            <a:r>
              <a:rPr lang="en-IE" dirty="0" smtClean="0"/>
              <a:t>Marshall Plan ends late 1951 </a:t>
            </a:r>
          </a:p>
          <a:p>
            <a:r>
              <a:rPr lang="en-IE" dirty="0" smtClean="0"/>
              <a:t>European economic recovery is well under way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4672" y="404664"/>
            <a:ext cx="1584176" cy="105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223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ERP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1800" dirty="0" smtClean="0"/>
              <a:t>“</a:t>
            </a:r>
            <a:r>
              <a:rPr lang="en-IE" sz="1800" dirty="0"/>
              <a:t>It gave a new impetus to reconstruction in Western Europe and made a decisive contribution to the renewal of the transport system, the modernization of industrial and agricultural equipment, the resumption of normal production, the raising of productivity, and the facilitating of intra-European </a:t>
            </a:r>
            <a:r>
              <a:rPr lang="en-IE" sz="1800" dirty="0" smtClean="0"/>
              <a:t>trade” (</a:t>
            </a:r>
            <a:r>
              <a:rPr lang="en-IE" sz="1400" dirty="0"/>
              <a:t>Herman Van der Wee, </a:t>
            </a:r>
            <a:r>
              <a:rPr lang="en-IE" sz="1400" i="1" dirty="0"/>
              <a:t>Prosperity and Upheaval: The World Economy, 1945-1980</a:t>
            </a:r>
            <a:r>
              <a:rPr lang="en-IE" sz="1400" dirty="0"/>
              <a:t> (1984</a:t>
            </a:r>
            <a:r>
              <a:rPr lang="en-IE" sz="1800" dirty="0" smtClean="0"/>
              <a:t>)</a:t>
            </a:r>
          </a:p>
          <a:p>
            <a:endParaRPr lang="en-IE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4672" y="404664"/>
            <a:ext cx="1584176" cy="10541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3572066"/>
            <a:ext cx="2553841" cy="30232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3501008"/>
            <a:ext cx="2246672" cy="309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703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Marshall Plan Map </a:t>
            </a:r>
            <a:endParaRPr lang="en-I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7570" y="1609725"/>
            <a:ext cx="6378259" cy="484663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4672" y="404664"/>
            <a:ext cx="1584176" cy="105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404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Political unity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E" sz="2400" dirty="0" smtClean="0"/>
              <a:t>Deeply scarred by war, Europe seeks political unity </a:t>
            </a:r>
          </a:p>
          <a:p>
            <a:r>
              <a:rPr lang="en-IE" sz="2400" dirty="0" smtClean="0"/>
              <a:t>Most political parties attracted by European project</a:t>
            </a:r>
          </a:p>
          <a:p>
            <a:pPr lvl="1"/>
            <a:r>
              <a:rPr lang="en-IE" sz="2100" dirty="0" smtClean="0"/>
              <a:t>Calls for a democratic European Union </a:t>
            </a:r>
          </a:p>
          <a:p>
            <a:pPr lvl="1"/>
            <a:r>
              <a:rPr lang="en-IE" sz="2100" dirty="0" smtClean="0"/>
              <a:t>Renunciation of old national rivalry</a:t>
            </a:r>
          </a:p>
          <a:p>
            <a:pPr lvl="1"/>
            <a:r>
              <a:rPr lang="en-IE" sz="2100" dirty="0" smtClean="0"/>
              <a:t>“United States of Europe”</a:t>
            </a:r>
          </a:p>
          <a:p>
            <a:pPr marL="292608" lvl="1" indent="0">
              <a:buNone/>
            </a:pPr>
            <a:endParaRPr lang="en-IE" sz="2100" dirty="0" smtClean="0"/>
          </a:p>
          <a:p>
            <a:r>
              <a:rPr lang="en-IE" sz="2400" dirty="0" smtClean="0">
                <a:solidFill>
                  <a:srgbClr val="002060"/>
                </a:solidFill>
              </a:rPr>
              <a:t>1949</a:t>
            </a:r>
            <a:r>
              <a:rPr lang="en-IE" sz="2400" dirty="0" smtClean="0"/>
              <a:t>: Creation of the </a:t>
            </a:r>
            <a:r>
              <a:rPr lang="en-IE" sz="2400" dirty="0" smtClean="0">
                <a:solidFill>
                  <a:srgbClr val="FF0000"/>
                </a:solidFill>
              </a:rPr>
              <a:t>Council of Europe </a:t>
            </a:r>
            <a:r>
              <a:rPr lang="en-IE" sz="2400" dirty="0" smtClean="0"/>
              <a:t>= a forum for political and socio-cultural cooperation </a:t>
            </a:r>
          </a:p>
          <a:p>
            <a:pPr lvl="1"/>
            <a:r>
              <a:rPr lang="en-IE" sz="2100" dirty="0" smtClean="0"/>
              <a:t>Initially 10 democratic countries from Western and Northern Europe + Greece and Turkey + Germany in 1951: now </a:t>
            </a:r>
            <a:r>
              <a:rPr lang="en-IE" sz="2100" dirty="0" smtClean="0">
                <a:solidFill>
                  <a:srgbClr val="FF0000"/>
                </a:solidFill>
              </a:rPr>
              <a:t>47 </a:t>
            </a:r>
            <a:r>
              <a:rPr lang="en-IE" sz="2100" dirty="0" smtClean="0"/>
              <a:t>countries and </a:t>
            </a:r>
            <a:r>
              <a:rPr lang="en-IE" sz="2100" dirty="0" smtClean="0">
                <a:solidFill>
                  <a:srgbClr val="FF0000"/>
                </a:solidFill>
              </a:rPr>
              <a:t>820</a:t>
            </a:r>
            <a:r>
              <a:rPr lang="en-IE" sz="2100" dirty="0" smtClean="0"/>
              <a:t> million citizens </a:t>
            </a:r>
          </a:p>
          <a:p>
            <a:pPr lvl="1"/>
            <a:r>
              <a:rPr lang="en-IE" sz="2100" dirty="0" smtClean="0"/>
              <a:t>Headquarters: </a:t>
            </a:r>
            <a:r>
              <a:rPr lang="en-IE" sz="2100" dirty="0" smtClean="0">
                <a:solidFill>
                  <a:srgbClr val="FF0000"/>
                </a:solidFill>
              </a:rPr>
              <a:t>Strasbourg</a:t>
            </a:r>
          </a:p>
          <a:p>
            <a:pPr lvl="1"/>
            <a:r>
              <a:rPr lang="en-IE" sz="2100" dirty="0" smtClean="0">
                <a:solidFill>
                  <a:srgbClr val="FF0000"/>
                </a:solidFill>
              </a:rPr>
              <a:t>Not a European Union institution </a:t>
            </a:r>
          </a:p>
          <a:p>
            <a:r>
              <a:rPr lang="en-IE" sz="2400" dirty="0" smtClean="0"/>
              <a:t>November </a:t>
            </a:r>
            <a:r>
              <a:rPr lang="en-IE" sz="2400" dirty="0" smtClean="0">
                <a:solidFill>
                  <a:srgbClr val="002060"/>
                </a:solidFill>
              </a:rPr>
              <a:t>1950</a:t>
            </a:r>
            <a:r>
              <a:rPr lang="en-IE" sz="2400" dirty="0" smtClean="0"/>
              <a:t>: European Convention on Human Rights  = beginnings of Europe-wide justice </a:t>
            </a:r>
          </a:p>
          <a:p>
            <a:r>
              <a:rPr lang="en-IE" sz="2400" dirty="0" smtClean="0"/>
              <a:t>European Court of Human Rights: </a:t>
            </a:r>
            <a:r>
              <a:rPr lang="en-IE" sz="2400" dirty="0" smtClean="0">
                <a:solidFill>
                  <a:srgbClr val="FF0000"/>
                </a:solidFill>
              </a:rPr>
              <a:t>Strasbourg </a:t>
            </a:r>
          </a:p>
          <a:p>
            <a:endParaRPr lang="en-IE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4672" y="404664"/>
            <a:ext cx="1584176" cy="105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794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800" dirty="0" smtClean="0"/>
              <a:t>Council of Europe </a:t>
            </a:r>
            <a:br>
              <a:rPr lang="en-IE" sz="2800" dirty="0" smtClean="0"/>
            </a:br>
            <a:r>
              <a:rPr lang="en-IE" sz="2800" dirty="0" smtClean="0"/>
              <a:t>European Court of Human Rights </a:t>
            </a:r>
            <a:endParaRPr lang="en-IE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772816"/>
            <a:ext cx="2371429" cy="192381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4672" y="404664"/>
            <a:ext cx="1584176" cy="10541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4149080"/>
            <a:ext cx="3638702" cy="13681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16016" y="5147900"/>
            <a:ext cx="2118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i="1" dirty="0"/>
              <a:t>www.echr.coe.int/</a:t>
            </a:r>
            <a:endParaRPr lang="en-IE" dirty="0"/>
          </a:p>
        </p:txBody>
      </p:sp>
      <p:sp>
        <p:nvSpPr>
          <p:cNvPr id="9" name="TextBox 8"/>
          <p:cNvSpPr txBox="1"/>
          <p:nvPr/>
        </p:nvSpPr>
        <p:spPr>
          <a:xfrm>
            <a:off x="3500783" y="3356992"/>
            <a:ext cx="2271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http://hub.coe.int/</a:t>
            </a:r>
          </a:p>
        </p:txBody>
      </p:sp>
      <p:sp>
        <p:nvSpPr>
          <p:cNvPr id="3" name="Rectangle 2"/>
          <p:cNvSpPr/>
          <p:nvPr/>
        </p:nvSpPr>
        <p:spPr>
          <a:xfrm>
            <a:off x="539552" y="57332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E" dirty="0">
                <a:hlinkClick r:id="rId5"/>
              </a:rPr>
              <a:t>http://www.irishtimes.com/news/crime-and-law/call-on-irish-authorities-over-human-trafficking-1.1540212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78741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Coal and steel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sz="2400" dirty="0" smtClean="0">
                <a:solidFill>
                  <a:srgbClr val="FF0000"/>
                </a:solidFill>
              </a:rPr>
              <a:t>1948 – 1949</a:t>
            </a:r>
            <a:r>
              <a:rPr lang="en-IE" sz="2400" dirty="0" smtClean="0"/>
              <a:t>: Saarland question (France v. Germany) </a:t>
            </a:r>
          </a:p>
          <a:p>
            <a:r>
              <a:rPr lang="en-IE" sz="2400" dirty="0" smtClean="0"/>
              <a:t>Collective action </a:t>
            </a:r>
          </a:p>
          <a:p>
            <a:r>
              <a:rPr lang="en-IE" sz="2400" dirty="0" smtClean="0">
                <a:solidFill>
                  <a:srgbClr val="FF0000"/>
                </a:solidFill>
              </a:rPr>
              <a:t>9 May 1950</a:t>
            </a:r>
            <a:r>
              <a:rPr lang="en-IE" sz="2400" dirty="0" smtClean="0"/>
              <a:t>: Monnet / </a:t>
            </a:r>
            <a:r>
              <a:rPr lang="en-IE" sz="2400" dirty="0" smtClean="0">
                <a:solidFill>
                  <a:srgbClr val="FF0000"/>
                </a:solidFill>
              </a:rPr>
              <a:t>Schuman Plan </a:t>
            </a:r>
            <a:r>
              <a:rPr lang="en-IE" sz="2400" dirty="0" smtClean="0"/>
              <a:t>for pooling of coal and steel production and sales </a:t>
            </a:r>
          </a:p>
          <a:p>
            <a:r>
              <a:rPr lang="en-IE" sz="2400" dirty="0" smtClean="0"/>
              <a:t>Plan anchors Germany to the West </a:t>
            </a:r>
          </a:p>
          <a:p>
            <a:r>
              <a:rPr lang="en-IE" sz="2400" dirty="0" smtClean="0"/>
              <a:t>Co-operation leads to integration </a:t>
            </a:r>
          </a:p>
          <a:p>
            <a:r>
              <a:rPr lang="en-IE" sz="2400" dirty="0" smtClean="0">
                <a:solidFill>
                  <a:srgbClr val="FF0000"/>
                </a:solidFill>
              </a:rPr>
              <a:t>18 April 1951</a:t>
            </a:r>
            <a:r>
              <a:rPr lang="en-IE" sz="2400" dirty="0" smtClean="0"/>
              <a:t>: Treaty of Paris sets up European Coal and Steel Community </a:t>
            </a:r>
          </a:p>
          <a:p>
            <a:r>
              <a:rPr lang="en-IE" sz="2400" dirty="0" smtClean="0">
                <a:solidFill>
                  <a:srgbClr val="FF0000"/>
                </a:solidFill>
              </a:rPr>
              <a:t>6 countries </a:t>
            </a:r>
            <a:r>
              <a:rPr lang="en-IE" sz="2400" dirty="0" smtClean="0"/>
              <a:t>sign the Treaty: France, Germany, Belgium, the Netherlands, Italy and Luxembourg</a:t>
            </a:r>
          </a:p>
          <a:p>
            <a:r>
              <a:rPr lang="en-IE" sz="2400" dirty="0" smtClean="0"/>
              <a:t>Resistance and opposition (UK, Communists)  </a:t>
            </a:r>
            <a:endParaRPr lang="en-IE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4672" y="404664"/>
            <a:ext cx="1584176" cy="105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857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ECSC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The ECSC</a:t>
            </a:r>
          </a:p>
          <a:p>
            <a:pPr lvl="1"/>
            <a:r>
              <a:rPr lang="en-IE" dirty="0" smtClean="0"/>
              <a:t>Is based in Luxembourg </a:t>
            </a:r>
          </a:p>
          <a:p>
            <a:pPr lvl="1"/>
            <a:r>
              <a:rPr lang="en-IE" dirty="0" smtClean="0"/>
              <a:t>Headed by a 9-man High Authority </a:t>
            </a:r>
          </a:p>
          <a:p>
            <a:pPr lvl="1"/>
            <a:r>
              <a:rPr lang="en-IE" dirty="0" smtClean="0"/>
              <a:t>Independent of the member states </a:t>
            </a:r>
          </a:p>
          <a:p>
            <a:pPr lvl="1"/>
            <a:r>
              <a:rPr lang="en-IE" dirty="0" smtClean="0"/>
              <a:t>Presided by Jean Monnet </a:t>
            </a:r>
          </a:p>
          <a:p>
            <a:pPr lvl="1"/>
            <a:endParaRPr lang="en-IE" dirty="0" smtClean="0"/>
          </a:p>
          <a:p>
            <a:pPr lvl="1"/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4672" y="404664"/>
            <a:ext cx="1584176" cy="10541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4548046"/>
            <a:ext cx="2238095" cy="15238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3833761"/>
            <a:ext cx="2047619" cy="22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122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Difficult beginnings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400" dirty="0" smtClean="0"/>
              <a:t>Progress is initially slow – Monnet resigns </a:t>
            </a:r>
          </a:p>
          <a:p>
            <a:r>
              <a:rPr lang="en-IE" sz="2400" dirty="0" smtClean="0"/>
              <a:t>1955: Messina Conference  </a:t>
            </a:r>
          </a:p>
          <a:p>
            <a:r>
              <a:rPr lang="en-IE" sz="2400" dirty="0" smtClean="0"/>
              <a:t>2 major European projects: </a:t>
            </a:r>
          </a:p>
          <a:p>
            <a:pPr lvl="1"/>
            <a:r>
              <a:rPr lang="en-IE" sz="2000" dirty="0" smtClean="0">
                <a:solidFill>
                  <a:srgbClr val="FF0000"/>
                </a:solidFill>
              </a:rPr>
              <a:t>Common Market </a:t>
            </a:r>
            <a:r>
              <a:rPr lang="en-IE" sz="2000" dirty="0" smtClean="0"/>
              <a:t>(European Economic Community or EEC) = customs union, abolition of tariff barriers, gradual opening of frontiers to movement of capital and labour </a:t>
            </a:r>
          </a:p>
          <a:p>
            <a:pPr lvl="1"/>
            <a:r>
              <a:rPr lang="en-IE" sz="2000" dirty="0" smtClean="0">
                <a:solidFill>
                  <a:srgbClr val="FF0000"/>
                </a:solidFill>
              </a:rPr>
              <a:t>Euratom</a:t>
            </a:r>
            <a:r>
              <a:rPr lang="en-IE" sz="2000" dirty="0" smtClean="0"/>
              <a:t>: access to nuclear energy</a:t>
            </a:r>
          </a:p>
          <a:p>
            <a:r>
              <a:rPr lang="en-IE" sz="2400" dirty="0">
                <a:solidFill>
                  <a:srgbClr val="FF0000"/>
                </a:solidFill>
              </a:rPr>
              <a:t>25 March 1957 </a:t>
            </a:r>
            <a:r>
              <a:rPr lang="en-IE" sz="2400" dirty="0"/>
              <a:t>: Treaties of Rome </a:t>
            </a:r>
            <a:endParaRPr lang="en-IE" sz="2400" dirty="0" smtClean="0"/>
          </a:p>
          <a:p>
            <a:r>
              <a:rPr lang="en-IE" sz="2400" dirty="0" smtClean="0"/>
              <a:t>UK proposes European Free Trade Association </a:t>
            </a:r>
          </a:p>
          <a:p>
            <a:r>
              <a:rPr lang="en-IE" sz="2400" dirty="0" smtClean="0">
                <a:solidFill>
                  <a:srgbClr val="FF0000"/>
                </a:solidFill>
              </a:rPr>
              <a:t>EFTA</a:t>
            </a:r>
            <a:r>
              <a:rPr lang="en-IE" sz="2400" dirty="0" smtClean="0"/>
              <a:t>: UK, Sweden, Denmark, Norway, Switzerland, Austria and Portugal sign EFTA Treaty in November 1959 – Finland joins in 1961 </a:t>
            </a:r>
          </a:p>
          <a:p>
            <a:endParaRPr lang="en-IE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4672" y="404664"/>
            <a:ext cx="1584176" cy="105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895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Common Market – EEC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400" dirty="0" smtClean="0">
                <a:solidFill>
                  <a:srgbClr val="FF0000"/>
                </a:solidFill>
              </a:rPr>
              <a:t>1 Jan.1958</a:t>
            </a:r>
            <a:r>
              <a:rPr lang="en-IE" sz="2400" dirty="0" smtClean="0"/>
              <a:t>: Common Market comes into force </a:t>
            </a:r>
          </a:p>
          <a:p>
            <a:r>
              <a:rPr lang="en-IE" sz="2400" dirty="0" smtClean="0"/>
              <a:t>Some opposition from France’s General de Gaulle </a:t>
            </a:r>
          </a:p>
          <a:p>
            <a:r>
              <a:rPr lang="en-IE" sz="2400" dirty="0" smtClean="0"/>
              <a:t>British government opens negotiations to join in 1960s (Conservatives under Harold McMillan) </a:t>
            </a:r>
          </a:p>
          <a:p>
            <a:r>
              <a:rPr lang="en-IE" sz="2400" dirty="0" smtClean="0">
                <a:solidFill>
                  <a:srgbClr val="FF0000"/>
                </a:solidFill>
              </a:rPr>
              <a:t>French veto </a:t>
            </a:r>
            <a:r>
              <a:rPr lang="en-IE" sz="2400" dirty="0" smtClean="0"/>
              <a:t>in 1963 and 1967 </a:t>
            </a:r>
          </a:p>
          <a:p>
            <a:r>
              <a:rPr lang="en-IE" sz="2400" dirty="0" smtClean="0">
                <a:solidFill>
                  <a:srgbClr val="FF0000"/>
                </a:solidFill>
              </a:rPr>
              <a:t>1965</a:t>
            </a:r>
            <a:r>
              <a:rPr lang="en-IE" sz="2400" dirty="0" smtClean="0"/>
              <a:t>: ‘Empty Chair’ crisis</a:t>
            </a:r>
          </a:p>
          <a:p>
            <a:r>
              <a:rPr lang="en-IE" sz="2400" dirty="0" smtClean="0">
                <a:solidFill>
                  <a:srgbClr val="FF0000"/>
                </a:solidFill>
              </a:rPr>
              <a:t>1969</a:t>
            </a:r>
            <a:r>
              <a:rPr lang="en-IE" sz="2400" dirty="0" smtClean="0"/>
              <a:t>: De Gaulle resigns from French Presidency</a:t>
            </a:r>
          </a:p>
          <a:p>
            <a:r>
              <a:rPr lang="en-IE" sz="2400" dirty="0" smtClean="0"/>
              <a:t>UK re-applies and joins EEC in </a:t>
            </a:r>
            <a:r>
              <a:rPr lang="en-IE" sz="2400" dirty="0" smtClean="0">
                <a:solidFill>
                  <a:srgbClr val="FF0000"/>
                </a:solidFill>
              </a:rPr>
              <a:t>1973</a:t>
            </a:r>
            <a:r>
              <a:rPr lang="en-IE" sz="2400" dirty="0" smtClean="0"/>
              <a:t>, along with Ireland and Denmark. </a:t>
            </a:r>
          </a:p>
          <a:p>
            <a:endParaRPr lang="en-IE" sz="2400" dirty="0" smtClean="0"/>
          </a:p>
          <a:p>
            <a:endParaRPr lang="en-IE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4672" y="404664"/>
            <a:ext cx="1584176" cy="105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526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From 1945 to 1973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400" dirty="0" smtClean="0"/>
              <a:t>Events in Europe are dominated by two contrasting themes: </a:t>
            </a:r>
          </a:p>
          <a:p>
            <a:pPr lvl="1"/>
            <a:r>
              <a:rPr lang="en-IE" sz="2100" dirty="0" smtClean="0"/>
              <a:t>The rise of two superpowers: US and USSR </a:t>
            </a:r>
          </a:p>
          <a:p>
            <a:pPr lvl="1"/>
            <a:r>
              <a:rPr lang="en-IE" sz="2100" dirty="0" smtClean="0"/>
              <a:t>The need for economic, political and cultural integration </a:t>
            </a:r>
          </a:p>
          <a:p>
            <a:r>
              <a:rPr lang="en-IE" sz="2400" dirty="0" smtClean="0"/>
              <a:t>New world order: the ‘Big Two’, US  &amp; Soviet Union, compete for world domination</a:t>
            </a:r>
          </a:p>
          <a:p>
            <a:r>
              <a:rPr lang="en-IE" sz="2400" dirty="0" smtClean="0"/>
              <a:t>Europe, devastated, impoverished, economically and politically dependent, no longer has a major role </a:t>
            </a:r>
          </a:p>
          <a:p>
            <a:r>
              <a:rPr lang="en-IE" sz="2400" dirty="0" smtClean="0"/>
              <a:t>A ‘third way’? </a:t>
            </a:r>
            <a:endParaRPr lang="en-IE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4672" y="404664"/>
            <a:ext cx="1584176" cy="105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189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1973</a:t>
            </a:r>
            <a:endParaRPr lang="en-IE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204864"/>
            <a:ext cx="4272915" cy="403244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1939155"/>
            <a:ext cx="2860659" cy="42909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4672" y="404664"/>
            <a:ext cx="1584176" cy="105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980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Cold War </a:t>
            </a:r>
            <a:endParaRPr lang="en-I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8908" y="1609725"/>
            <a:ext cx="3535584" cy="484663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4672" y="404664"/>
            <a:ext cx="1584176" cy="10541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504" y="5517232"/>
            <a:ext cx="1918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 </a:t>
            </a:r>
            <a:r>
              <a:rPr lang="en-IE" dirty="0" smtClean="0"/>
              <a:t>         USA </a:t>
            </a:r>
          </a:p>
          <a:p>
            <a:r>
              <a:rPr lang="en-IE" dirty="0" smtClean="0"/>
              <a:t>John F. Kennedy </a:t>
            </a:r>
            <a:endParaRPr lang="en-IE" dirty="0"/>
          </a:p>
        </p:txBody>
      </p:sp>
      <p:sp>
        <p:nvSpPr>
          <p:cNvPr id="8" name="TextBox 7"/>
          <p:cNvSpPr txBox="1"/>
          <p:nvPr/>
        </p:nvSpPr>
        <p:spPr>
          <a:xfrm>
            <a:off x="6084168" y="3573016"/>
            <a:ext cx="18533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/>
              <a:t>        USSR</a:t>
            </a:r>
          </a:p>
          <a:p>
            <a:r>
              <a:rPr lang="en-IE" dirty="0" smtClean="0"/>
              <a:t>Nikita </a:t>
            </a:r>
            <a:r>
              <a:rPr lang="en-IE" dirty="0" err="1" smtClean="0"/>
              <a:t>Krutchev</a:t>
            </a:r>
            <a:r>
              <a:rPr lang="en-IE" dirty="0" smtClean="0"/>
              <a:t>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165054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Integration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400" dirty="0" smtClean="0"/>
              <a:t>Need for economic and political integration </a:t>
            </a:r>
          </a:p>
          <a:p>
            <a:r>
              <a:rPr lang="en-IE" sz="2400" dirty="0" smtClean="0"/>
              <a:t>European Integration: a unique experiment for the sake of achieving peace, freedom and the prosperity  and well-being of its citizens</a:t>
            </a:r>
          </a:p>
          <a:p>
            <a:r>
              <a:rPr lang="en-IE" sz="2400" dirty="0" smtClean="0"/>
              <a:t>Resistance at first </a:t>
            </a:r>
          </a:p>
          <a:p>
            <a:r>
              <a:rPr lang="en-IE" sz="2400" dirty="0" smtClean="0"/>
              <a:t>Consensus rather than force of arms </a:t>
            </a:r>
          </a:p>
          <a:p>
            <a:r>
              <a:rPr lang="en-IE" sz="2400" dirty="0" smtClean="0"/>
              <a:t>End of colonial empires </a:t>
            </a:r>
          </a:p>
          <a:p>
            <a:r>
              <a:rPr lang="en-IE" sz="2400" dirty="0" smtClean="0"/>
              <a:t>Economic and social recovery achieved by mid-1960s </a:t>
            </a:r>
          </a:p>
          <a:p>
            <a:r>
              <a:rPr lang="en-IE" sz="2400" dirty="0" smtClean="0"/>
              <a:t>1973: Oil crisis highlights need of further integration </a:t>
            </a:r>
            <a:endParaRPr lang="en-IE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4672" y="404664"/>
            <a:ext cx="1584176" cy="105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57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1945-1962: Europe Destroyed, Divided, Dominated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sz="2400" dirty="0" smtClean="0"/>
              <a:t>August 1945: Bombings of Hiroshima and Nagasaki – a turning point in world history </a:t>
            </a:r>
          </a:p>
          <a:p>
            <a:r>
              <a:rPr lang="en-IE" sz="2400" dirty="0" smtClean="0"/>
              <a:t>Europe left destroyed and traumatized</a:t>
            </a:r>
          </a:p>
          <a:p>
            <a:r>
              <a:rPr lang="en-IE" sz="2400" dirty="0" smtClean="0"/>
              <a:t>Decline of European countries on world stage</a:t>
            </a:r>
          </a:p>
          <a:p>
            <a:r>
              <a:rPr lang="en-IE" sz="2400" dirty="0" smtClean="0"/>
              <a:t>WWII: Over 50 </a:t>
            </a:r>
            <a:r>
              <a:rPr lang="en-IE" sz="2400" dirty="0"/>
              <a:t>million </a:t>
            </a:r>
            <a:r>
              <a:rPr lang="en-IE" sz="2400" dirty="0" smtClean="0"/>
              <a:t>victims</a:t>
            </a:r>
          </a:p>
          <a:p>
            <a:pPr lvl="1"/>
            <a:r>
              <a:rPr lang="en-IE" sz="1800" dirty="0" smtClean="0"/>
              <a:t>USSR</a:t>
            </a:r>
            <a:r>
              <a:rPr lang="en-IE" sz="1800" dirty="0"/>
              <a:t>: 20 million ( 7 million civilians) </a:t>
            </a:r>
          </a:p>
          <a:p>
            <a:pPr lvl="1"/>
            <a:r>
              <a:rPr lang="en-IE" sz="2100" dirty="0"/>
              <a:t>Poland: 6 million (20% of its population) </a:t>
            </a:r>
          </a:p>
          <a:p>
            <a:pPr lvl="1"/>
            <a:r>
              <a:rPr lang="en-IE" sz="2100" dirty="0"/>
              <a:t>Yugoslavia: 1.7 million </a:t>
            </a:r>
          </a:p>
          <a:p>
            <a:pPr lvl="1"/>
            <a:r>
              <a:rPr lang="en-IE" sz="2100" dirty="0"/>
              <a:t>Germany: 6 million </a:t>
            </a:r>
          </a:p>
          <a:p>
            <a:pPr lvl="1"/>
            <a:r>
              <a:rPr lang="en-IE" sz="2100" dirty="0"/>
              <a:t>France: 600 </a:t>
            </a:r>
            <a:r>
              <a:rPr lang="en-IE" sz="2100" dirty="0" smtClean="0"/>
              <a:t>000 </a:t>
            </a:r>
            <a:endParaRPr lang="en-IE" sz="2400" dirty="0"/>
          </a:p>
          <a:p>
            <a:r>
              <a:rPr lang="en-IE" sz="2400" dirty="0" smtClean="0"/>
              <a:t>Bombings</a:t>
            </a:r>
            <a:r>
              <a:rPr lang="en-IE" sz="2400" dirty="0"/>
              <a:t>, deportations, </a:t>
            </a:r>
            <a:r>
              <a:rPr lang="en-IE" sz="2400" dirty="0" smtClean="0"/>
              <a:t>hunger, devastation  </a:t>
            </a:r>
          </a:p>
          <a:p>
            <a:r>
              <a:rPr lang="en-IE" sz="2400" dirty="0" smtClean="0"/>
              <a:t>Holocaust: 6 million dead in the death camps </a:t>
            </a:r>
            <a:endParaRPr lang="en-IE" dirty="0" smtClean="0"/>
          </a:p>
          <a:p>
            <a:endParaRPr lang="en-IE" dirty="0" smtClean="0"/>
          </a:p>
          <a:p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4672" y="404664"/>
            <a:ext cx="1584176" cy="105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9484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Destruction </a:t>
            </a:r>
            <a:endParaRPr lang="en-I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784034"/>
            <a:ext cx="2592288" cy="1568235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4672" y="404664"/>
            <a:ext cx="1584176" cy="10541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1740241"/>
            <a:ext cx="2867025" cy="1590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484" y="4005064"/>
            <a:ext cx="2581275" cy="17716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3568" y="3443935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/>
              <a:t>Dresden </a:t>
            </a:r>
            <a:endParaRPr lang="en-IE" dirty="0"/>
          </a:p>
        </p:txBody>
      </p:sp>
      <p:sp>
        <p:nvSpPr>
          <p:cNvPr id="10" name="TextBox 9"/>
          <p:cNvSpPr txBox="1"/>
          <p:nvPr/>
        </p:nvSpPr>
        <p:spPr>
          <a:xfrm>
            <a:off x="5108781" y="3409210"/>
            <a:ext cx="1176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/>
              <a:t>Coventry </a:t>
            </a:r>
            <a:endParaRPr lang="en-IE" dirty="0"/>
          </a:p>
        </p:txBody>
      </p:sp>
      <p:sp>
        <p:nvSpPr>
          <p:cNvPr id="11" name="TextBox 10"/>
          <p:cNvSpPr txBox="1"/>
          <p:nvPr/>
        </p:nvSpPr>
        <p:spPr>
          <a:xfrm>
            <a:off x="1066846" y="5863603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/>
              <a:t>Caen </a:t>
            </a:r>
            <a:endParaRPr lang="en-IE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6389" y="3813266"/>
            <a:ext cx="2848660" cy="195516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580112" y="5862764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/>
              <a:t>Berlin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72228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Oradour sur Glane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10 June 1944 		4 </a:t>
            </a:r>
            <a:r>
              <a:rPr lang="en-IE" smtClean="0"/>
              <a:t>September 2013 </a:t>
            </a:r>
            <a:endParaRPr lang="en-IE" dirty="0" smtClean="0"/>
          </a:p>
          <a:p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4672" y="404664"/>
            <a:ext cx="1584176" cy="10541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978" y="2237475"/>
            <a:ext cx="3323906" cy="21839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747" y="4725144"/>
            <a:ext cx="3357137" cy="17933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2237475"/>
            <a:ext cx="3541936" cy="23569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14340" y="4785701"/>
            <a:ext cx="3881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/>
              <a:t>Joachim Gauck &amp; François Hollande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251642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 new world order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E" dirty="0" smtClean="0">
                <a:solidFill>
                  <a:srgbClr val="002060"/>
                </a:solidFill>
              </a:rPr>
              <a:t>1946</a:t>
            </a:r>
            <a:r>
              <a:rPr lang="en-IE" dirty="0" smtClean="0"/>
              <a:t>: </a:t>
            </a:r>
            <a:r>
              <a:rPr lang="en-IE" dirty="0" smtClean="0">
                <a:solidFill>
                  <a:srgbClr val="FF0000"/>
                </a:solidFill>
              </a:rPr>
              <a:t>Nuremberg</a:t>
            </a:r>
            <a:r>
              <a:rPr lang="en-IE" dirty="0" smtClean="0"/>
              <a:t> Trials    ‘Crimes against humanity’ </a:t>
            </a:r>
          </a:p>
          <a:p>
            <a:r>
              <a:rPr lang="en-IE" dirty="0" smtClean="0">
                <a:solidFill>
                  <a:srgbClr val="002060"/>
                </a:solidFill>
              </a:rPr>
              <a:t>1948</a:t>
            </a:r>
            <a:r>
              <a:rPr lang="en-IE" dirty="0" smtClean="0"/>
              <a:t>: Foundation of State of </a:t>
            </a:r>
            <a:r>
              <a:rPr lang="en-IE" dirty="0" smtClean="0">
                <a:solidFill>
                  <a:srgbClr val="FF0000"/>
                </a:solidFill>
              </a:rPr>
              <a:t>Israel </a:t>
            </a:r>
          </a:p>
          <a:p>
            <a:r>
              <a:rPr lang="en-IE" dirty="0" smtClean="0"/>
              <a:t>Plight of ‘displaced persons’ : deportees, refugees, etc..</a:t>
            </a:r>
          </a:p>
          <a:p>
            <a:r>
              <a:rPr lang="en-IE" dirty="0" smtClean="0"/>
              <a:t>World divided in two </a:t>
            </a:r>
            <a:r>
              <a:rPr lang="en-IE" dirty="0" smtClean="0">
                <a:solidFill>
                  <a:srgbClr val="FF0000"/>
                </a:solidFill>
              </a:rPr>
              <a:t>Blocs</a:t>
            </a:r>
          </a:p>
          <a:p>
            <a:r>
              <a:rPr lang="en-IE" dirty="0" smtClean="0"/>
              <a:t>Roosevelt &amp; Stalin – East v. West </a:t>
            </a:r>
          </a:p>
          <a:p>
            <a:r>
              <a:rPr lang="en-IE" dirty="0" smtClean="0">
                <a:solidFill>
                  <a:srgbClr val="002060"/>
                </a:solidFill>
              </a:rPr>
              <a:t>1947</a:t>
            </a:r>
            <a:r>
              <a:rPr lang="en-IE" dirty="0" smtClean="0"/>
              <a:t>: USSR sets up </a:t>
            </a:r>
            <a:r>
              <a:rPr lang="en-IE" dirty="0" smtClean="0">
                <a:solidFill>
                  <a:srgbClr val="FF0000"/>
                </a:solidFill>
              </a:rPr>
              <a:t>Cominform</a:t>
            </a:r>
            <a:r>
              <a:rPr lang="en-IE" dirty="0" smtClean="0"/>
              <a:t> (Communist Information Bureau) </a:t>
            </a:r>
          </a:p>
          <a:p>
            <a:pPr lvl="1">
              <a:lnSpc>
                <a:spcPct val="120000"/>
              </a:lnSpc>
            </a:pPr>
            <a:r>
              <a:rPr lang="en-IE" dirty="0" smtClean="0"/>
              <a:t>9 members: communist parties of the USSR, Bulgaria, Czechoslovakia, Hungary, Poland, Romania, Yugoslavia, France and Italy = a tool of propaganda for Soviet policy + obstructing implementation of the Marshall Plan </a:t>
            </a:r>
          </a:p>
          <a:p>
            <a:pPr marL="0" indent="0">
              <a:buNone/>
            </a:pPr>
            <a:r>
              <a:rPr lang="en-IE" dirty="0" smtClean="0"/>
              <a:t>  </a:t>
            </a:r>
          </a:p>
          <a:p>
            <a:r>
              <a:rPr lang="en-IE" dirty="0" smtClean="0"/>
              <a:t>Dissolved in 1956 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170129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Marshall Plan  1948 - 1951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E" sz="2400" dirty="0" smtClean="0"/>
              <a:t>Official name: ERP, </a:t>
            </a:r>
            <a:r>
              <a:rPr lang="en-IE" sz="2400" dirty="0" smtClean="0">
                <a:solidFill>
                  <a:srgbClr val="FF0000"/>
                </a:solidFill>
              </a:rPr>
              <a:t>European Recovery Program</a:t>
            </a:r>
          </a:p>
          <a:p>
            <a:r>
              <a:rPr lang="en-IE" sz="2400" dirty="0"/>
              <a:t>1947: </a:t>
            </a:r>
            <a:r>
              <a:rPr lang="en-IE" sz="2400" dirty="0" smtClean="0"/>
              <a:t>George C. Marshall: US Secretary of State launches idea of European self-help program to financed by the US </a:t>
            </a:r>
          </a:p>
          <a:p>
            <a:r>
              <a:rPr lang="en-IE" sz="2400" dirty="0" smtClean="0"/>
              <a:t>1948: ERP is established: program of economic aid to 17 western and southern European countries </a:t>
            </a:r>
          </a:p>
          <a:p>
            <a:pPr lvl="1"/>
            <a:r>
              <a:rPr lang="en-IE" sz="2100" dirty="0" smtClean="0"/>
              <a:t>Austria, Belgium, Denmark, France, Greece, Iceland, </a:t>
            </a:r>
            <a:r>
              <a:rPr lang="en-IE" sz="2100" b="1" dirty="0" smtClean="0"/>
              <a:t>Ireland</a:t>
            </a:r>
            <a:r>
              <a:rPr lang="en-IE" sz="2100" dirty="0" smtClean="0"/>
              <a:t>, Italy, Luxembourg, the Netherlands, Norway, Portugal, Sweden, Switzerland, Turkey, the UK and West Germany.</a:t>
            </a:r>
          </a:p>
          <a:p>
            <a:r>
              <a:rPr lang="en-IE" sz="2400" dirty="0" smtClean="0"/>
              <a:t>Aims: </a:t>
            </a:r>
          </a:p>
          <a:p>
            <a:pPr lvl="1"/>
            <a:r>
              <a:rPr lang="en-IE" sz="2100" dirty="0" smtClean="0"/>
              <a:t>Create stable conditions in which democratic institutions could survive </a:t>
            </a:r>
          </a:p>
          <a:p>
            <a:pPr lvl="1"/>
            <a:r>
              <a:rPr lang="en-IE" sz="2100" dirty="0" smtClean="0"/>
              <a:t>Contain appeal of communist parties to voters in western Europe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4672" y="404664"/>
            <a:ext cx="1584176" cy="105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044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524</TotalTime>
  <Words>1109</Words>
  <Application>Microsoft Office PowerPoint</Application>
  <PresentationFormat>On-screen Show (4:3)</PresentationFormat>
  <Paragraphs>135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Opulent</vt:lpstr>
      <vt:lpstr>EU- Historical Perspective </vt:lpstr>
      <vt:lpstr>From 1945 to 1973 </vt:lpstr>
      <vt:lpstr>Cold War </vt:lpstr>
      <vt:lpstr>Integration</vt:lpstr>
      <vt:lpstr>1945-1962: Europe Destroyed, Divided, Dominated </vt:lpstr>
      <vt:lpstr>Destruction </vt:lpstr>
      <vt:lpstr>Oradour sur Glane </vt:lpstr>
      <vt:lpstr>A new world order </vt:lpstr>
      <vt:lpstr>Marshall Plan  1948 - 1951</vt:lpstr>
      <vt:lpstr>A bipolar world </vt:lpstr>
      <vt:lpstr>OEEC</vt:lpstr>
      <vt:lpstr>ERP </vt:lpstr>
      <vt:lpstr>Marshall Plan Map </vt:lpstr>
      <vt:lpstr>Political unity </vt:lpstr>
      <vt:lpstr>Council of Europe  European Court of Human Rights </vt:lpstr>
      <vt:lpstr>Coal and steel </vt:lpstr>
      <vt:lpstr>ECSC </vt:lpstr>
      <vt:lpstr>Difficult beginnings</vt:lpstr>
      <vt:lpstr>Common Market – EEC </vt:lpstr>
      <vt:lpstr>1973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EU- Historical Perspective </dc:title>
  <dc:creator>7</dc:creator>
  <cp:lastModifiedBy>Room023</cp:lastModifiedBy>
  <cp:revision>34</cp:revision>
  <dcterms:created xsi:type="dcterms:W3CDTF">2013-09-17T11:33:01Z</dcterms:created>
  <dcterms:modified xsi:type="dcterms:W3CDTF">2013-09-26T11:19:13Z</dcterms:modified>
</cp:coreProperties>
</file>