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8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84" r:id="rId12"/>
    <p:sldId id="265" r:id="rId13"/>
    <p:sldId id="275" r:id="rId14"/>
    <p:sldId id="278" r:id="rId15"/>
    <p:sldId id="273" r:id="rId16"/>
    <p:sldId id="276" r:id="rId17"/>
    <p:sldId id="274" r:id="rId18"/>
    <p:sldId id="277" r:id="rId19"/>
    <p:sldId id="279" r:id="rId20"/>
    <p:sldId id="280" r:id="rId21"/>
    <p:sldId id="266" r:id="rId22"/>
    <p:sldId id="267" r:id="rId23"/>
    <p:sldId id="268" r:id="rId24"/>
    <p:sldId id="282" r:id="rId25"/>
    <p:sldId id="283" r:id="rId26"/>
    <p:sldId id="269" r:id="rId27"/>
    <p:sldId id="285" r:id="rId28"/>
    <p:sldId id="290" r:id="rId29"/>
    <p:sldId id="270" r:id="rId30"/>
    <p:sldId id="286" r:id="rId31"/>
    <p:sldId id="287" r:id="rId32"/>
    <p:sldId id="288" r:id="rId33"/>
    <p:sldId id="289" r:id="rId34"/>
    <p:sldId id="271" r:id="rId35"/>
    <p:sldId id="294" r:id="rId36"/>
    <p:sldId id="291" r:id="rId37"/>
    <p:sldId id="293" r:id="rId38"/>
    <p:sldId id="292" r:id="rId39"/>
    <p:sldId id="272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0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0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A38AB8-EFC2-4AED-81CF-0D12F1C9742C}" type="datetimeFigureOut">
              <a:rPr lang="en-US" smtClean="0"/>
              <a:pPr/>
              <a:t>11/5/2013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BC6D81-00F9-4B11-A8BC-1AE053396911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1425312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B675BF-473D-4A6C-ABDD-8EDDFBE8441E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133123" name="Rectangle 2"/>
          <p:cNvSpPr>
            <a:spLocks noChangeArrowheads="1"/>
          </p:cNvSpPr>
          <p:nvPr/>
        </p:nvSpPr>
        <p:spPr bwMode="auto">
          <a:xfrm>
            <a:off x="3884076" y="0"/>
            <a:ext cx="297392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33124" name="Rectangle 3"/>
          <p:cNvSpPr>
            <a:spLocks noChangeArrowheads="1"/>
          </p:cNvSpPr>
          <p:nvPr/>
        </p:nvSpPr>
        <p:spPr bwMode="auto">
          <a:xfrm>
            <a:off x="3884076" y="8685336"/>
            <a:ext cx="2973924" cy="458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GB" sz="1000" b="0" i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33125" name="Rectangle 4"/>
          <p:cNvSpPr>
            <a:spLocks noChangeArrowheads="1"/>
          </p:cNvSpPr>
          <p:nvPr/>
        </p:nvSpPr>
        <p:spPr bwMode="auto">
          <a:xfrm>
            <a:off x="1" y="8685336"/>
            <a:ext cx="2972290" cy="458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33126" name="Rectangle 5"/>
          <p:cNvSpPr>
            <a:spLocks noChangeArrowheads="1"/>
          </p:cNvSpPr>
          <p:nvPr/>
        </p:nvSpPr>
        <p:spPr bwMode="auto">
          <a:xfrm>
            <a:off x="1" y="0"/>
            <a:ext cx="297229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33127" name="Rectangle 6"/>
          <p:cNvSpPr>
            <a:spLocks noChangeArrowheads="1"/>
          </p:cNvSpPr>
          <p:nvPr/>
        </p:nvSpPr>
        <p:spPr bwMode="auto">
          <a:xfrm>
            <a:off x="3892246" y="0"/>
            <a:ext cx="2944512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33128" name="Rectangle 7"/>
          <p:cNvSpPr>
            <a:spLocks noChangeArrowheads="1"/>
          </p:cNvSpPr>
          <p:nvPr/>
        </p:nvSpPr>
        <p:spPr bwMode="auto">
          <a:xfrm>
            <a:off x="3892246" y="8648700"/>
            <a:ext cx="29445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/>
            <a:r>
              <a:rPr lang="en-GB" sz="1000" b="0" i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33129" name="Rectangle 8"/>
          <p:cNvSpPr>
            <a:spLocks noChangeArrowheads="1"/>
          </p:cNvSpPr>
          <p:nvPr/>
        </p:nvSpPr>
        <p:spPr bwMode="auto">
          <a:xfrm>
            <a:off x="17975" y="8648700"/>
            <a:ext cx="29445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33130" name="Rectangle 9"/>
          <p:cNvSpPr>
            <a:spLocks noChangeArrowheads="1"/>
          </p:cNvSpPr>
          <p:nvPr/>
        </p:nvSpPr>
        <p:spPr bwMode="auto">
          <a:xfrm>
            <a:off x="17975" y="0"/>
            <a:ext cx="2944512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33131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33132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946101" y="4362451"/>
            <a:ext cx="4962531" cy="4075234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5686-D157-4A56-B848-0833FA2D5919}" type="datetimeFigureOut">
              <a:rPr lang="en-US" smtClean="0"/>
              <a:pPr/>
              <a:t>11/5/2013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4748-CB17-425C-9094-55C44FA6D5B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5686-D157-4A56-B848-0833FA2D5919}" type="datetimeFigureOut">
              <a:rPr lang="en-US" smtClean="0"/>
              <a:pPr/>
              <a:t>11/5/2013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4748-CB17-425C-9094-55C44FA6D5B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5686-D157-4A56-B848-0833FA2D5919}" type="datetimeFigureOut">
              <a:rPr lang="en-US" smtClean="0"/>
              <a:pPr/>
              <a:t>11/5/2013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4748-CB17-425C-9094-55C44FA6D5B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5686-D157-4A56-B848-0833FA2D5919}" type="datetimeFigureOut">
              <a:rPr lang="en-US" smtClean="0"/>
              <a:pPr/>
              <a:t>11/5/2013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4748-CB17-425C-9094-55C44FA6D5B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5686-D157-4A56-B848-0833FA2D5919}" type="datetimeFigureOut">
              <a:rPr lang="en-US" smtClean="0"/>
              <a:pPr/>
              <a:t>11/5/2013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4748-CB17-425C-9094-55C44FA6D5B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5686-D157-4A56-B848-0833FA2D5919}" type="datetimeFigureOut">
              <a:rPr lang="en-US" smtClean="0"/>
              <a:pPr/>
              <a:t>11/5/2013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4748-CB17-425C-9094-55C44FA6D5B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5686-D157-4A56-B848-0833FA2D5919}" type="datetimeFigureOut">
              <a:rPr lang="en-US" smtClean="0"/>
              <a:pPr/>
              <a:t>11/5/2013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4748-CB17-425C-9094-55C44FA6D5B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5686-D157-4A56-B848-0833FA2D5919}" type="datetimeFigureOut">
              <a:rPr lang="en-US" smtClean="0"/>
              <a:pPr/>
              <a:t>11/5/2013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4748-CB17-425C-9094-55C44FA6D5B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5686-D157-4A56-B848-0833FA2D5919}" type="datetimeFigureOut">
              <a:rPr lang="en-US" smtClean="0"/>
              <a:pPr/>
              <a:t>11/5/2013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4748-CB17-425C-9094-55C44FA6D5B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5686-D157-4A56-B848-0833FA2D5919}" type="datetimeFigureOut">
              <a:rPr lang="en-US" smtClean="0"/>
              <a:pPr/>
              <a:t>11/5/2013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4748-CB17-425C-9094-55C44FA6D5B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5686-D157-4A56-B848-0833FA2D5919}" type="datetimeFigureOut">
              <a:rPr lang="en-US" smtClean="0"/>
              <a:pPr/>
              <a:t>11/5/2013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4748-CB17-425C-9094-55C44FA6D5B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25686-D157-4A56-B848-0833FA2D5919}" type="datetimeFigureOut">
              <a:rPr lang="en-US" smtClean="0"/>
              <a:pPr/>
              <a:t>11/5/2013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44748-CB17-425C-9094-55C44FA6D5B3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Group Dynamics</a:t>
            </a:r>
            <a:endParaRPr lang="en-IE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Personality Studies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Freud – psychoanalysis</a:t>
            </a:r>
          </a:p>
          <a:p>
            <a:r>
              <a:rPr lang="en-IE" dirty="0" smtClean="0"/>
              <a:t>Rogers &amp; Maslow – Humanistic approach</a:t>
            </a:r>
          </a:p>
          <a:p>
            <a:pPr lvl="1"/>
            <a:r>
              <a:rPr lang="en-IE" dirty="0" smtClean="0"/>
              <a:t>Maslow – Hierarchy of needs</a:t>
            </a:r>
          </a:p>
          <a:p>
            <a:pPr lvl="1"/>
            <a:r>
              <a:rPr lang="en-IE" dirty="0" smtClean="0"/>
              <a:t>Rogers – person-centred approach</a:t>
            </a:r>
          </a:p>
          <a:p>
            <a:pPr lvl="1"/>
            <a:r>
              <a:rPr lang="en-IE" dirty="0" smtClean="0"/>
              <a:t>Kelly – Personal construct theory</a:t>
            </a:r>
          </a:p>
          <a:p>
            <a:pPr lvl="1"/>
            <a:r>
              <a:rPr lang="en-IE" dirty="0" smtClean="0"/>
              <a:t>Trait Theory</a:t>
            </a:r>
          </a:p>
          <a:p>
            <a:pPr lvl="2"/>
            <a:r>
              <a:rPr lang="en-IE" dirty="0" smtClean="0"/>
              <a:t>The Big Five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135063" y="385763"/>
            <a:ext cx="6764337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0" dirty="0">
                <a:solidFill>
                  <a:srgbClr val="FFFF00"/>
                </a:solidFill>
                <a:latin typeface="Arial" charset="0"/>
              </a:rPr>
              <a:t>Maslow’s Hierarchy of Needs</a:t>
            </a:r>
            <a:endParaRPr lang="en-GB" sz="4000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0" y="6629400"/>
            <a:ext cx="4213225" cy="227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endParaRPr lang="en-US" sz="10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3012" name="Rectangle 6"/>
          <p:cNvSpPr>
            <a:spLocks noChangeArrowheads="1"/>
          </p:cNvSpPr>
          <p:nvPr/>
        </p:nvSpPr>
        <p:spPr bwMode="auto">
          <a:xfrm>
            <a:off x="1757363" y="1566863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IE"/>
          </a:p>
        </p:txBody>
      </p:sp>
      <p:pic>
        <p:nvPicPr>
          <p:cNvPr id="43013" name="Picture 7" descr="ch03f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276350"/>
            <a:ext cx="5638800" cy="530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The Big Five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Emotional Stability</a:t>
            </a:r>
          </a:p>
          <a:p>
            <a:pPr lvl="1"/>
            <a:r>
              <a:rPr lang="en-IE" dirty="0" smtClean="0"/>
              <a:t>Responds in reasonable and consistent way to challenges</a:t>
            </a:r>
          </a:p>
          <a:p>
            <a:pPr lvl="1"/>
            <a:r>
              <a:rPr lang="en-IE" dirty="0" smtClean="0"/>
              <a:t>Continuum from emotional stability to neuroticism</a:t>
            </a:r>
          </a:p>
          <a:p>
            <a:pPr lvl="2"/>
            <a:r>
              <a:rPr lang="en-IE" dirty="0" smtClean="0"/>
              <a:t>Emotionally stable = self-confident, adjusted, easy going optimistic</a:t>
            </a:r>
          </a:p>
          <a:p>
            <a:pPr lvl="2"/>
            <a:r>
              <a:rPr lang="en-IE" dirty="0" smtClean="0"/>
              <a:t>Neurotic = Unstable, anxious, easily upset, emotional, low self esteem</a:t>
            </a:r>
          </a:p>
          <a:p>
            <a:pPr lvl="1">
              <a:buNone/>
            </a:pPr>
            <a:endParaRPr lang="en-I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The Big Five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E" b="1" dirty="0" smtClean="0"/>
              <a:t>E</a:t>
            </a:r>
            <a:r>
              <a:rPr lang="en-IE" dirty="0" smtClean="0"/>
              <a:t>xtroversion</a:t>
            </a:r>
          </a:p>
          <a:p>
            <a:pPr lvl="1"/>
            <a:r>
              <a:rPr lang="en-IE" dirty="0" smtClean="0"/>
              <a:t>Extroversion and introversion are descriptors used widely in psychology and personality profiling from Jung to Myers Brigg Type Indicators</a:t>
            </a:r>
          </a:p>
          <a:p>
            <a:pPr lvl="1"/>
            <a:r>
              <a:rPr lang="en-IE" dirty="0" smtClean="0"/>
              <a:t>Extroverts: </a:t>
            </a:r>
          </a:p>
          <a:p>
            <a:pPr lvl="2"/>
            <a:r>
              <a:rPr lang="en-IE" dirty="0" smtClean="0"/>
              <a:t>Are: Sociable, crave excitement, need to talk to people, optimistic and carefree, risk takers, impulsive, like change, display emotion, tough-minded, aggressive, quick-tempered</a:t>
            </a:r>
          </a:p>
          <a:p>
            <a:pPr lvl="2"/>
            <a:r>
              <a:rPr lang="en-IE" dirty="0" smtClean="0"/>
              <a:t>Find difficult: working alone, reflecting on key issues, undertaking preparation, thinking before acting, concentrating on a single act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The Big Five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b="1" dirty="0" smtClean="0"/>
              <a:t>E</a:t>
            </a:r>
            <a:r>
              <a:rPr lang="en-IE" dirty="0" smtClean="0"/>
              <a:t>xtroversion</a:t>
            </a:r>
          </a:p>
          <a:p>
            <a:pPr lvl="1"/>
            <a:r>
              <a:rPr lang="en-IE" dirty="0" smtClean="0"/>
              <a:t>Extroversion and introversion are descriptors used widely in psychology and personality profiling from Jung to Myers Brigg Type Indicators</a:t>
            </a:r>
          </a:p>
          <a:p>
            <a:pPr lvl="1"/>
            <a:r>
              <a:rPr lang="en-IE" dirty="0" smtClean="0"/>
              <a:t>Introverts:</a:t>
            </a:r>
          </a:p>
          <a:p>
            <a:pPr lvl="2"/>
            <a:r>
              <a:rPr lang="en-IE" dirty="0" smtClean="0"/>
              <a:t>Are: Quiet, introspective, retiring, reserved, tender-minded, suppress emotions, effective planners, pessimistic, reliable, distrust impulse, appreciate order, prefer books to people</a:t>
            </a:r>
          </a:p>
          <a:p>
            <a:pPr lvl="2"/>
            <a:r>
              <a:rPr lang="en-IE" dirty="0" smtClean="0"/>
              <a:t>Find difficult: Working in large groups, articulating thoughts, interacting with others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The Big Five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b="1" dirty="0" smtClean="0"/>
              <a:t>O</a:t>
            </a:r>
            <a:r>
              <a:rPr lang="en-IE" dirty="0" smtClean="0"/>
              <a:t>penness to Experience</a:t>
            </a:r>
          </a:p>
          <a:p>
            <a:pPr lvl="1"/>
            <a:r>
              <a:rPr lang="en-IE" dirty="0" smtClean="0"/>
              <a:t>‘Fully functioning’ human beings are open to new experiences					</a:t>
            </a:r>
            <a:r>
              <a:rPr lang="en-IE" i="1" dirty="0" smtClean="0"/>
              <a:t>(Rogers)</a:t>
            </a:r>
            <a:endParaRPr lang="en-IE" dirty="0" smtClean="0"/>
          </a:p>
          <a:p>
            <a:pPr lvl="1"/>
            <a:r>
              <a:rPr lang="en-IE" dirty="0" smtClean="0"/>
              <a:t>Way of interacting with the world</a:t>
            </a:r>
          </a:p>
          <a:p>
            <a:pPr lvl="2"/>
            <a:r>
              <a:rPr lang="en-IE" dirty="0" smtClean="0"/>
              <a:t>Not a sign of mental health or level of adjustment</a:t>
            </a:r>
          </a:p>
          <a:p>
            <a:pPr lvl="1"/>
            <a:r>
              <a:rPr lang="en-IE" dirty="0" smtClean="0"/>
              <a:t>Open to experience: enhanced interaction with others, good communicators, adapt well to change</a:t>
            </a:r>
          </a:p>
          <a:p>
            <a:pPr lvl="1"/>
            <a:r>
              <a:rPr lang="en-IE" dirty="0" smtClean="0"/>
              <a:t>Closed to experience: conventional, traditional, prefer familiar routines, practical, down-to-earth</a:t>
            </a:r>
            <a:endParaRPr lang="en-IE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The Big Five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b="1" dirty="0" smtClean="0"/>
              <a:t>A</a:t>
            </a:r>
            <a:r>
              <a:rPr lang="en-IE" dirty="0" smtClean="0"/>
              <a:t>greeableness</a:t>
            </a:r>
          </a:p>
          <a:p>
            <a:pPr lvl="1"/>
            <a:r>
              <a:rPr lang="en-IE" dirty="0" smtClean="0"/>
              <a:t>Agreeable people are empathetic, considerate, friendly, generous, likeable</a:t>
            </a:r>
          </a:p>
          <a:p>
            <a:pPr lvl="1"/>
            <a:r>
              <a:rPr lang="en-IE" dirty="0" smtClean="0"/>
              <a:t>Believe most people are honest and trustworthy</a:t>
            </a:r>
          </a:p>
          <a:p>
            <a:pPr lvl="1"/>
            <a:r>
              <a:rPr lang="en-IE" dirty="0" smtClean="0"/>
              <a:t>Agreeableness enables effective relationship and network building and enhances performance</a:t>
            </a:r>
          </a:p>
          <a:p>
            <a:pPr lvl="1"/>
            <a:r>
              <a:rPr lang="en-IE" dirty="0" smtClean="0"/>
              <a:t>Low levels of agreeableness: Self-interested, less concerned with others’ well-being, can appear unfriendly and suspicious due to sceptical attitudes, compete rather than co-operate</a:t>
            </a:r>
            <a:endParaRPr lang="en-IE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The Big Five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b="1" dirty="0" smtClean="0"/>
              <a:t>C</a:t>
            </a:r>
            <a:r>
              <a:rPr lang="en-IE" dirty="0" smtClean="0"/>
              <a:t>onscientiousness</a:t>
            </a:r>
          </a:p>
          <a:p>
            <a:pPr lvl="1"/>
            <a:r>
              <a:rPr lang="en-IE" dirty="0" smtClean="0"/>
              <a:t>Effective workers in a range of environments</a:t>
            </a:r>
          </a:p>
          <a:p>
            <a:pPr lvl="1"/>
            <a:r>
              <a:rPr lang="en-IE" dirty="0" smtClean="0"/>
              <a:t>High level of competence</a:t>
            </a:r>
          </a:p>
          <a:p>
            <a:pPr lvl="1"/>
            <a:r>
              <a:rPr lang="en-IE" dirty="0" smtClean="0"/>
              <a:t>Order, duty, achievement, self-discipline</a:t>
            </a:r>
          </a:p>
          <a:p>
            <a:pPr lvl="1"/>
            <a:r>
              <a:rPr lang="en-IE" dirty="0" smtClean="0"/>
              <a:t>At the extreme – perfectionists, compulsives, workaholics</a:t>
            </a:r>
          </a:p>
          <a:p>
            <a:pPr lvl="1"/>
            <a:r>
              <a:rPr lang="en-IE" dirty="0" smtClean="0"/>
              <a:t>Low in conscientiousness – laidback, less goal oriented, less driven by success</a:t>
            </a:r>
            <a:endParaRPr lang="en-IE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Other Personality Characteristics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 smtClean="0"/>
              <a:t>Locus of control</a:t>
            </a:r>
          </a:p>
          <a:p>
            <a:pPr lvl="1"/>
            <a:r>
              <a:rPr lang="en-IE" dirty="0" smtClean="0"/>
              <a:t>Internal locus – believe that what happens to them is caused by them.</a:t>
            </a:r>
          </a:p>
          <a:p>
            <a:pPr lvl="2"/>
            <a:r>
              <a:rPr lang="en-IE" dirty="0" smtClean="0"/>
              <a:t>Believe they are masters of their own destiny</a:t>
            </a:r>
          </a:p>
          <a:p>
            <a:pPr lvl="2"/>
            <a:r>
              <a:rPr lang="en-IE" dirty="0" smtClean="0"/>
              <a:t>More likely to be politically or socially activated because they believe they can influence events</a:t>
            </a:r>
          </a:p>
          <a:p>
            <a:pPr lvl="1"/>
            <a:r>
              <a:rPr lang="en-IE" dirty="0" smtClean="0"/>
              <a:t>External locus – believe what happens is caused by external factors which they can’t control</a:t>
            </a:r>
          </a:p>
          <a:p>
            <a:pPr lvl="2"/>
            <a:r>
              <a:rPr lang="en-IE" dirty="0" smtClean="0"/>
              <a:t>Do not feel they have much influence on what happens around them</a:t>
            </a:r>
          </a:p>
          <a:p>
            <a:pPr lvl="2"/>
            <a:r>
              <a:rPr lang="en-IE" dirty="0" smtClean="0"/>
              <a:t>Prefer to take direction and have decisions made for them</a:t>
            </a:r>
          </a:p>
          <a:p>
            <a:endParaRPr lang="en-IE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Other Personality Characteristics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E" dirty="0" smtClean="0"/>
              <a:t>Self-esteem</a:t>
            </a:r>
          </a:p>
          <a:p>
            <a:pPr lvl="1"/>
            <a:r>
              <a:rPr lang="en-IE" dirty="0" smtClean="0"/>
              <a:t>Refers to a person’s evaluation of self-worth</a:t>
            </a:r>
          </a:p>
          <a:p>
            <a:pPr lvl="1"/>
            <a:r>
              <a:rPr lang="en-IE" dirty="0" smtClean="0"/>
              <a:t>Significant influence on behaviour</a:t>
            </a:r>
          </a:p>
          <a:p>
            <a:pPr lvl="2"/>
            <a:r>
              <a:rPr lang="en-IE" dirty="0" smtClean="0"/>
              <a:t>High self-esteem – independent, assertive, creative, risk takers</a:t>
            </a:r>
          </a:p>
          <a:p>
            <a:pPr lvl="2"/>
            <a:r>
              <a:rPr lang="en-IE" dirty="0" smtClean="0"/>
              <a:t>Develop effective relationships</a:t>
            </a:r>
          </a:p>
          <a:p>
            <a:pPr lvl="2"/>
            <a:r>
              <a:rPr lang="en-IE" dirty="0" smtClean="0"/>
              <a:t>Not easily influenced by others</a:t>
            </a:r>
          </a:p>
          <a:p>
            <a:pPr lvl="2"/>
            <a:r>
              <a:rPr lang="en-IE" dirty="0" smtClean="0"/>
              <a:t>Set challenging goals for themselves, not concerned about what others think</a:t>
            </a:r>
          </a:p>
          <a:p>
            <a:pPr lvl="2"/>
            <a:r>
              <a:rPr lang="en-IE" dirty="0" smtClean="0"/>
              <a:t>Low self esteem: Look for approval of others, lack confidence</a:t>
            </a:r>
          </a:p>
          <a:p>
            <a:pPr lvl="2"/>
            <a:r>
              <a:rPr lang="en-IE" dirty="0" smtClean="0"/>
              <a:t>Take fewer risks, set easier goals for themselves, are critical of themselves</a:t>
            </a:r>
          </a:p>
          <a:p>
            <a:pPr lvl="1"/>
            <a:r>
              <a:rPr lang="en-IE" dirty="0" smtClean="0"/>
              <a:t>Self esteem is related to an individual’s overall psychological wellbeing</a:t>
            </a:r>
          </a:p>
          <a:p>
            <a:endParaRPr lang="en-I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Personality</a:t>
            </a:r>
            <a:endParaRPr lang="en-I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Other Personality Characteristics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Authoritarianism</a:t>
            </a:r>
          </a:p>
          <a:p>
            <a:pPr lvl="1"/>
            <a:r>
              <a:rPr lang="en-IE" dirty="0" smtClean="0"/>
              <a:t>Describes sensitivity to status, formal authority and </a:t>
            </a:r>
            <a:r>
              <a:rPr lang="en-IE" dirty="0" err="1" smtClean="0"/>
              <a:t>offical</a:t>
            </a:r>
            <a:r>
              <a:rPr lang="en-IE" dirty="0" smtClean="0"/>
              <a:t> rules</a:t>
            </a:r>
          </a:p>
          <a:p>
            <a:pPr lvl="1"/>
            <a:r>
              <a:rPr lang="en-IE" dirty="0" smtClean="0"/>
              <a:t>Authoritarian personality submit to higher status and are aggressive to lower status</a:t>
            </a:r>
          </a:p>
          <a:p>
            <a:pPr lvl="1"/>
            <a:r>
              <a:rPr lang="en-IE" dirty="0" smtClean="0"/>
              <a:t>Driven by fear of failure, prefers highly structured organisations, clears lines of authority and responsibility</a:t>
            </a:r>
          </a:p>
          <a:p>
            <a:pPr lvl="1"/>
            <a:r>
              <a:rPr lang="en-IE" dirty="0" smtClean="0"/>
              <a:t>Do not like to be given new tasks and resist change</a:t>
            </a:r>
          </a:p>
          <a:p>
            <a:endParaRPr lang="en-IE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Group Dynamics</a:t>
            </a:r>
            <a:endParaRPr lang="en-I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What are Group Dynamics?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Group Dynamics are</a:t>
            </a:r>
          </a:p>
          <a:p>
            <a:pPr lvl="1"/>
            <a:r>
              <a:rPr lang="en-IE" dirty="0" smtClean="0"/>
              <a:t>The study of people in groups</a:t>
            </a:r>
          </a:p>
          <a:p>
            <a:pPr lvl="1"/>
            <a:r>
              <a:rPr lang="en-IE" dirty="0" smtClean="0"/>
              <a:t>A general term for group processes</a:t>
            </a:r>
          </a:p>
          <a:p>
            <a:pPr lvl="1"/>
            <a:endParaRPr lang="en-IE" dirty="0" smtClean="0"/>
          </a:p>
          <a:p>
            <a:r>
              <a:rPr lang="en-IE" dirty="0" smtClean="0"/>
              <a:t>A psychological group is any number of people who (a) interact with each other, (b) are psychologically aware of each other, and (c) perceive themselves to be a group (</a:t>
            </a:r>
            <a:r>
              <a:rPr lang="en-IE" i="1" dirty="0" smtClean="0"/>
              <a:t>Schein)</a:t>
            </a:r>
            <a:endParaRPr lang="en-IE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Why do Groups Form?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E" dirty="0" smtClean="0"/>
              <a:t>Groups form for a number of reasons:</a:t>
            </a:r>
          </a:p>
          <a:p>
            <a:pPr lvl="1"/>
            <a:r>
              <a:rPr lang="en-IE" dirty="0" smtClean="0"/>
              <a:t>Interpersonal attraction </a:t>
            </a:r>
          </a:p>
          <a:p>
            <a:pPr lvl="2"/>
            <a:r>
              <a:rPr lang="en-IE" dirty="0" smtClean="0"/>
              <a:t>People are attracted to those similar to themselves. Members will usually have one or more factors in common</a:t>
            </a:r>
          </a:p>
          <a:p>
            <a:pPr lvl="1"/>
            <a:r>
              <a:rPr lang="en-IE" dirty="0" smtClean="0"/>
              <a:t>Group’s activities and goals</a:t>
            </a:r>
          </a:p>
          <a:p>
            <a:pPr lvl="2"/>
            <a:r>
              <a:rPr lang="en-IE" dirty="0" smtClean="0"/>
              <a:t>Join group because enjoy activity of group – e.g. Sports, political, religious, professional activity</a:t>
            </a:r>
          </a:p>
          <a:p>
            <a:pPr lvl="1"/>
            <a:r>
              <a:rPr lang="en-IE" dirty="0" smtClean="0"/>
              <a:t>Social affiliation</a:t>
            </a:r>
          </a:p>
          <a:p>
            <a:pPr lvl="2"/>
            <a:r>
              <a:rPr lang="en-IE" dirty="0" smtClean="0"/>
              <a:t>People need people! They are social animals . Interest in group is impacted by levels of extroversion / introversion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Why do Groups Form?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IE" dirty="0" smtClean="0"/>
              <a:t>Security</a:t>
            </a:r>
          </a:p>
          <a:p>
            <a:pPr lvl="2"/>
            <a:r>
              <a:rPr lang="en-IE" dirty="0" smtClean="0"/>
              <a:t>Safety in numbers – people feel more secure in a group</a:t>
            </a:r>
          </a:p>
          <a:p>
            <a:pPr lvl="1"/>
            <a:r>
              <a:rPr lang="en-IE" dirty="0" smtClean="0"/>
              <a:t>Esteem</a:t>
            </a:r>
          </a:p>
          <a:p>
            <a:pPr lvl="2"/>
            <a:r>
              <a:rPr lang="en-IE" dirty="0" smtClean="0"/>
              <a:t>Achieves need for esteem, enhances self-worth. Can be from belonging to a group perceived to be high status or from recognition within the group</a:t>
            </a:r>
          </a:p>
          <a:p>
            <a:pPr lvl="1"/>
            <a:r>
              <a:rPr lang="en-IE" dirty="0" smtClean="0"/>
              <a:t>Power</a:t>
            </a:r>
          </a:p>
          <a:p>
            <a:pPr lvl="2"/>
            <a:r>
              <a:rPr lang="en-IE" dirty="0" smtClean="0"/>
              <a:t>Groups provide a means to influence how others think, feel behave. Strength in numbers.  Achieve both formal and informal positions of power within the group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Why do Groups Form?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IE" dirty="0" smtClean="0"/>
              <a:t>Identity</a:t>
            </a:r>
          </a:p>
          <a:p>
            <a:pPr lvl="2"/>
            <a:r>
              <a:rPr lang="en-IE" dirty="0" smtClean="0"/>
              <a:t>People want to answer the question ‘Who am I?’ Groups give people an understanding of themselves. CVs – lists of groups people are proud to have belonged to!</a:t>
            </a:r>
          </a:p>
          <a:p>
            <a:pPr lvl="1"/>
            <a:r>
              <a:rPr lang="en-IE" dirty="0" smtClean="0"/>
              <a:t>Accomplishment</a:t>
            </a:r>
          </a:p>
          <a:p>
            <a:pPr lvl="2"/>
            <a:r>
              <a:rPr lang="en-IE" dirty="0" smtClean="0"/>
              <a:t>More than one person is normally required to accomplish a task – belonging to groups provides the support and environment to achieve</a:t>
            </a:r>
            <a:endParaRPr lang="en-IE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Types of Groups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Formal: </a:t>
            </a:r>
          </a:p>
          <a:p>
            <a:pPr lvl="1"/>
            <a:r>
              <a:rPr lang="en-IE" dirty="0" smtClean="0"/>
              <a:t>Deliberately created to achieve a set task</a:t>
            </a:r>
          </a:p>
          <a:p>
            <a:pPr lvl="1"/>
            <a:r>
              <a:rPr lang="en-IE" dirty="0" smtClean="0"/>
              <a:t>Command or Functional Groups – relatively permanent. E.g. Finance department</a:t>
            </a:r>
          </a:p>
          <a:p>
            <a:pPr lvl="1"/>
            <a:r>
              <a:rPr lang="en-IE" dirty="0" smtClean="0"/>
              <a:t>Task Groups – temporary, designed to achieve a specific task</a:t>
            </a:r>
            <a:endParaRPr lang="en-IE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Types of Groups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Informal: </a:t>
            </a:r>
          </a:p>
          <a:p>
            <a:pPr lvl="1"/>
            <a:r>
              <a:rPr lang="en-IE" dirty="0" smtClean="0"/>
              <a:t>Driven by social needs</a:t>
            </a:r>
          </a:p>
          <a:p>
            <a:pPr lvl="1"/>
            <a:r>
              <a:rPr lang="en-IE" dirty="0" smtClean="0"/>
              <a:t>Friendship (enduring) or hobbies (shorter term)</a:t>
            </a:r>
          </a:p>
          <a:p>
            <a:pPr lvl="1"/>
            <a:endParaRPr lang="en-IE" dirty="0" smtClean="0"/>
          </a:p>
          <a:p>
            <a:r>
              <a:rPr lang="en-IE" dirty="0" smtClean="0"/>
              <a:t>Employee behaviour is influenced by group behaviour</a:t>
            </a:r>
          </a:p>
          <a:p>
            <a:r>
              <a:rPr lang="en-IE" dirty="0" smtClean="0"/>
              <a:t>Groups have strong motivational influence on individual’s behaviour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Stages of Group Development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Forming </a:t>
            </a:r>
          </a:p>
          <a:p>
            <a:r>
              <a:rPr lang="en-IE" dirty="0" smtClean="0"/>
              <a:t>Storming</a:t>
            </a:r>
          </a:p>
          <a:p>
            <a:r>
              <a:rPr lang="en-IE" dirty="0" err="1" smtClean="0"/>
              <a:t>Norming</a:t>
            </a:r>
            <a:endParaRPr lang="en-IE" dirty="0" smtClean="0"/>
          </a:p>
          <a:p>
            <a:r>
              <a:rPr lang="en-IE" dirty="0" smtClean="0"/>
              <a:t>Performing</a:t>
            </a:r>
          </a:p>
          <a:p>
            <a:r>
              <a:rPr lang="en-IE" dirty="0" smtClean="0"/>
              <a:t>Adjourning</a:t>
            </a:r>
          </a:p>
          <a:p>
            <a:pPr>
              <a:buNone/>
            </a:pPr>
            <a:r>
              <a:rPr lang="en-IE" dirty="0" smtClean="0"/>
              <a:t>						</a:t>
            </a:r>
            <a:r>
              <a:rPr lang="en-IE" i="1" dirty="0" smtClean="0"/>
              <a:t>(</a:t>
            </a:r>
            <a:r>
              <a:rPr lang="en-IE" i="1" dirty="0" err="1" smtClean="0"/>
              <a:t>Tuckman</a:t>
            </a:r>
            <a:r>
              <a:rPr lang="en-IE" i="1" dirty="0" smtClean="0"/>
              <a:t> &amp; Jensen)</a:t>
            </a:r>
            <a:endParaRPr lang="en-IE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Stages of Group Development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E" dirty="0" smtClean="0"/>
              <a:t>Forming – Stage of </a:t>
            </a:r>
            <a:r>
              <a:rPr lang="en-IE" dirty="0" err="1" smtClean="0"/>
              <a:t>Mutal</a:t>
            </a:r>
            <a:r>
              <a:rPr lang="en-IE" dirty="0" smtClean="0"/>
              <a:t> Acceptance</a:t>
            </a:r>
          </a:p>
          <a:p>
            <a:pPr lvl="1"/>
            <a:r>
              <a:rPr lang="en-IE" dirty="0" smtClean="0"/>
              <a:t>Desire to be accepted within group</a:t>
            </a:r>
          </a:p>
          <a:p>
            <a:pPr lvl="1"/>
            <a:r>
              <a:rPr lang="en-IE" dirty="0" smtClean="0"/>
              <a:t>Avoid controversy and conflict</a:t>
            </a:r>
          </a:p>
          <a:p>
            <a:pPr lvl="1"/>
            <a:r>
              <a:rPr lang="en-IE" dirty="0" smtClean="0"/>
              <a:t>Share personal information but avoid serious issues</a:t>
            </a:r>
          </a:p>
          <a:p>
            <a:pPr lvl="1"/>
            <a:r>
              <a:rPr lang="en-IE" dirty="0" smtClean="0"/>
              <a:t>Although may experience anxiety about joining group this is a comfortable non-threatening phase</a:t>
            </a:r>
          </a:p>
          <a:p>
            <a:pPr lvl="1"/>
            <a:r>
              <a:rPr lang="en-IE" dirty="0" smtClean="0"/>
              <a:t>Due to conflict avoidance not much is achieved</a:t>
            </a:r>
          </a:p>
          <a:p>
            <a:r>
              <a:rPr lang="en-IE" dirty="0" smtClean="0"/>
              <a:t>Storming</a:t>
            </a:r>
          </a:p>
          <a:p>
            <a:r>
              <a:rPr lang="en-IE" dirty="0" err="1" smtClean="0"/>
              <a:t>Norming</a:t>
            </a:r>
            <a:endParaRPr lang="en-IE" dirty="0" smtClean="0"/>
          </a:p>
          <a:p>
            <a:r>
              <a:rPr lang="en-IE" dirty="0" smtClean="0"/>
              <a:t>Performing</a:t>
            </a:r>
          </a:p>
          <a:p>
            <a:r>
              <a:rPr lang="en-IE" dirty="0" smtClean="0"/>
              <a:t>Adjourning (De-forming)</a:t>
            </a:r>
            <a:endParaRPr lang="en-I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Personality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Personality... Those relatively and enduring aspects of individuals which distinguish them from other people, making them unique, but which at the same time permit comparison encourage comparisons between 2011.</a:t>
            </a:r>
            <a:endParaRPr lang="en-IE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Stages of Group Development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Storming – Communication Stage</a:t>
            </a:r>
          </a:p>
          <a:p>
            <a:pPr lvl="1"/>
            <a:r>
              <a:rPr lang="en-IE" dirty="0" smtClean="0"/>
              <a:t>Members know each other and are more secure and self-assured</a:t>
            </a:r>
          </a:p>
          <a:p>
            <a:pPr lvl="1"/>
            <a:r>
              <a:rPr lang="en-IE" dirty="0" smtClean="0"/>
              <a:t>Begin to discuss feelings openly</a:t>
            </a:r>
          </a:p>
          <a:p>
            <a:pPr lvl="1"/>
            <a:r>
              <a:rPr lang="en-IE" dirty="0" smtClean="0"/>
              <a:t>Characterised by conflict as members begin to identify what they want from the group</a:t>
            </a:r>
          </a:p>
          <a:p>
            <a:pPr lvl="1"/>
            <a:r>
              <a:rPr lang="en-IE" dirty="0" smtClean="0"/>
              <a:t>Organisation structure will influence to what level hostility and conflict are expressed or repressed</a:t>
            </a:r>
          </a:p>
          <a:p>
            <a:pPr lvl="1"/>
            <a:r>
              <a:rPr lang="en-IE" dirty="0" smtClean="0"/>
              <a:t>To manage conflict, individuals seek out structural clarity and ongoing rules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Stages of Group Development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 err="1" smtClean="0"/>
              <a:t>Norming</a:t>
            </a:r>
            <a:r>
              <a:rPr lang="en-IE" dirty="0" smtClean="0"/>
              <a:t> – The Decision-Making Stage</a:t>
            </a:r>
          </a:p>
          <a:p>
            <a:pPr lvl="1"/>
            <a:r>
              <a:rPr lang="en-IE" dirty="0" smtClean="0"/>
              <a:t>Begin to develop ways of working together</a:t>
            </a:r>
          </a:p>
          <a:p>
            <a:pPr lvl="1"/>
            <a:r>
              <a:rPr lang="en-IE" dirty="0" smtClean="0"/>
              <a:t>A sense of identity and unity develops</a:t>
            </a:r>
          </a:p>
          <a:p>
            <a:pPr lvl="1"/>
            <a:r>
              <a:rPr lang="en-IE" dirty="0" smtClean="0"/>
              <a:t>Rules or Norms are established</a:t>
            </a:r>
          </a:p>
          <a:p>
            <a:pPr lvl="1"/>
            <a:r>
              <a:rPr lang="en-IE" dirty="0" smtClean="0"/>
              <a:t>People start to appreciate others’ skills/abilities</a:t>
            </a:r>
          </a:p>
          <a:p>
            <a:pPr lvl="1"/>
            <a:r>
              <a:rPr lang="en-IE" dirty="0" smtClean="0"/>
              <a:t>Members listen to each other, support each other, are prepared to change established view</a:t>
            </a:r>
          </a:p>
          <a:p>
            <a:pPr lvl="1"/>
            <a:r>
              <a:rPr lang="en-IE" dirty="0" smtClean="0"/>
              <a:t>An effective work group is formed</a:t>
            </a:r>
          </a:p>
          <a:p>
            <a:pPr lvl="1"/>
            <a:r>
              <a:rPr lang="en-IE" dirty="0" smtClean="0"/>
              <a:t>But some members may fear the decline of the group and therefore resist change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Stages of Group Development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 smtClean="0"/>
              <a:t>Performing</a:t>
            </a:r>
          </a:p>
          <a:p>
            <a:pPr lvl="1"/>
            <a:r>
              <a:rPr lang="en-IE" dirty="0" smtClean="0"/>
              <a:t>Group structure is established</a:t>
            </a:r>
          </a:p>
          <a:p>
            <a:pPr lvl="1"/>
            <a:r>
              <a:rPr lang="en-IE" dirty="0" smtClean="0"/>
              <a:t>Members are achieving required goals</a:t>
            </a:r>
          </a:p>
          <a:p>
            <a:pPr lvl="1"/>
            <a:r>
              <a:rPr lang="en-IE" dirty="0" smtClean="0"/>
              <a:t>Know each other well enough to work together and trust each other</a:t>
            </a:r>
          </a:p>
          <a:p>
            <a:pPr lvl="1"/>
            <a:r>
              <a:rPr lang="en-IE" dirty="0" smtClean="0"/>
              <a:t>People undertake activities to benefit the group</a:t>
            </a:r>
          </a:p>
          <a:p>
            <a:pPr lvl="1"/>
            <a:r>
              <a:rPr lang="en-IE" dirty="0" smtClean="0"/>
              <a:t>Mature group evaluates and takes corrective action</a:t>
            </a:r>
          </a:p>
          <a:p>
            <a:pPr lvl="1"/>
            <a:r>
              <a:rPr lang="en-IE" dirty="0" smtClean="0"/>
              <a:t>Stage is characterised by spontaneity, flexibility and self-correction</a:t>
            </a:r>
          </a:p>
          <a:p>
            <a:pPr lvl="1"/>
            <a:r>
              <a:rPr lang="en-IE" dirty="0" smtClean="0"/>
              <a:t>Loyalty, morale and group identity are at high levels – focuses group on accomplishment</a:t>
            </a:r>
          </a:p>
          <a:p>
            <a:pPr lvl="1"/>
            <a:endParaRPr lang="en-IE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Stages of Group Development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Adjourning (De-forming and mourning)</a:t>
            </a:r>
          </a:p>
          <a:p>
            <a:pPr lvl="1"/>
            <a:r>
              <a:rPr lang="en-IE" dirty="0" smtClean="0"/>
              <a:t>Final stage</a:t>
            </a:r>
          </a:p>
          <a:p>
            <a:pPr lvl="1"/>
            <a:r>
              <a:rPr lang="en-IE" dirty="0" smtClean="0"/>
              <a:t>Completion of task and disengagement from group</a:t>
            </a:r>
          </a:p>
          <a:p>
            <a:pPr lvl="1"/>
            <a:r>
              <a:rPr lang="en-IE" dirty="0" smtClean="0"/>
              <a:t>Orientation moves away from group to individual</a:t>
            </a:r>
          </a:p>
          <a:p>
            <a:pPr lvl="1"/>
            <a:r>
              <a:rPr lang="en-IE" dirty="0" smtClean="0"/>
              <a:t>People feel proud of achievements and satisfied with being part of an effective group</a:t>
            </a:r>
          </a:p>
          <a:p>
            <a:pPr lvl="1"/>
            <a:r>
              <a:rPr lang="en-IE" dirty="0" smtClean="0"/>
              <a:t>Recognise what they have achieved and move on</a:t>
            </a:r>
            <a:endParaRPr lang="en-IE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Group Performance Factors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Size</a:t>
            </a:r>
            <a:endParaRPr lang="en-IE" dirty="0"/>
          </a:p>
          <a:p>
            <a:pPr lvl="1"/>
            <a:r>
              <a:rPr lang="en-IE" dirty="0" smtClean="0"/>
              <a:t>Can be small or large</a:t>
            </a:r>
          </a:p>
          <a:p>
            <a:pPr lvl="1"/>
            <a:r>
              <a:rPr lang="en-IE" dirty="0" smtClean="0"/>
              <a:t>Small</a:t>
            </a:r>
          </a:p>
          <a:p>
            <a:pPr lvl="2"/>
            <a:r>
              <a:rPr lang="en-IE" dirty="0" smtClean="0"/>
              <a:t>Allows for frequent interaction and free exchange of information</a:t>
            </a:r>
          </a:p>
          <a:p>
            <a:pPr lvl="2"/>
            <a:r>
              <a:rPr lang="en-IE" dirty="0" smtClean="0"/>
              <a:t>Often arise out of larger groups</a:t>
            </a:r>
          </a:p>
          <a:p>
            <a:pPr lvl="2"/>
            <a:r>
              <a:rPr lang="en-IE" dirty="0" smtClean="0"/>
              <a:t>Advantage – increased support and involvement in decision-making</a:t>
            </a:r>
          </a:p>
          <a:p>
            <a:pPr lvl="2"/>
            <a:r>
              <a:rPr lang="en-IE" dirty="0" smtClean="0"/>
              <a:t>Disadvantage – Cliques may form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Group Performance Factors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Size</a:t>
            </a:r>
            <a:endParaRPr lang="en-IE" dirty="0"/>
          </a:p>
          <a:p>
            <a:pPr lvl="1"/>
            <a:r>
              <a:rPr lang="en-IE" dirty="0" smtClean="0"/>
              <a:t>Can be small or large</a:t>
            </a:r>
          </a:p>
          <a:p>
            <a:pPr lvl="1"/>
            <a:r>
              <a:rPr lang="en-IE" dirty="0" smtClean="0"/>
              <a:t>Large</a:t>
            </a:r>
          </a:p>
          <a:p>
            <a:pPr lvl="2"/>
            <a:r>
              <a:rPr lang="en-IE" dirty="0" smtClean="0"/>
              <a:t>Wider range of resources</a:t>
            </a:r>
          </a:p>
          <a:p>
            <a:pPr lvl="2"/>
            <a:r>
              <a:rPr lang="en-IE" dirty="0" smtClean="0"/>
              <a:t>Capable of completing a number of different tasks</a:t>
            </a:r>
          </a:p>
          <a:p>
            <a:pPr lvl="2"/>
            <a:r>
              <a:rPr lang="en-IE" dirty="0" smtClean="0"/>
              <a:t>Satisfies needs of power, identity, security, accomplishment</a:t>
            </a:r>
          </a:p>
          <a:p>
            <a:pPr lvl="2"/>
            <a:r>
              <a:rPr lang="en-IE" dirty="0" smtClean="0"/>
              <a:t>Issues – Formal, bureaucratic, absenteeism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Group Performance Factors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 smtClean="0"/>
              <a:t>Composition</a:t>
            </a:r>
          </a:p>
          <a:p>
            <a:pPr lvl="1"/>
            <a:r>
              <a:rPr lang="en-IE" dirty="0" smtClean="0"/>
              <a:t>Homogeneity</a:t>
            </a:r>
          </a:p>
          <a:p>
            <a:pPr lvl="2"/>
            <a:r>
              <a:rPr lang="en-IE" dirty="0" smtClean="0"/>
              <a:t>Group members from similar background</a:t>
            </a:r>
          </a:p>
          <a:p>
            <a:pPr lvl="2"/>
            <a:r>
              <a:rPr lang="en-IE" dirty="0" smtClean="0"/>
              <a:t>Achieve simple tasks</a:t>
            </a:r>
          </a:p>
          <a:p>
            <a:pPr lvl="2"/>
            <a:r>
              <a:rPr lang="en-IE" dirty="0" smtClean="0"/>
              <a:t>Commonalties reduce conflict</a:t>
            </a:r>
          </a:p>
          <a:p>
            <a:pPr lvl="2"/>
            <a:r>
              <a:rPr lang="en-IE" dirty="0" smtClean="0"/>
              <a:t>Good for tasks that need speed and co-operation</a:t>
            </a:r>
          </a:p>
          <a:p>
            <a:pPr lvl="1"/>
            <a:r>
              <a:rPr lang="en-IE" dirty="0" smtClean="0"/>
              <a:t>Heterogeneity</a:t>
            </a:r>
          </a:p>
          <a:p>
            <a:pPr lvl="2"/>
            <a:r>
              <a:rPr lang="en-IE" dirty="0" smtClean="0"/>
              <a:t>Diversity of experience and skills</a:t>
            </a:r>
          </a:p>
          <a:p>
            <a:pPr lvl="2"/>
            <a:r>
              <a:rPr lang="en-IE" dirty="0" smtClean="0"/>
              <a:t>Multi-functional</a:t>
            </a:r>
          </a:p>
          <a:p>
            <a:pPr lvl="2"/>
            <a:r>
              <a:rPr lang="en-IE" dirty="0" smtClean="0"/>
              <a:t>Good for complex tasks</a:t>
            </a:r>
          </a:p>
          <a:p>
            <a:pPr lvl="2"/>
            <a:r>
              <a:rPr lang="en-IE" dirty="0" smtClean="0"/>
              <a:t>Due to diversity / conflict, achievement of tasks takes longer</a:t>
            </a:r>
          </a:p>
          <a:p>
            <a:pPr lvl="2"/>
            <a:endParaRPr lang="en-IE" dirty="0" smtClean="0"/>
          </a:p>
          <a:p>
            <a:pPr>
              <a:buNone/>
            </a:pPr>
            <a:endParaRPr lang="en-IE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Group Performance Factors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Norms</a:t>
            </a:r>
          </a:p>
          <a:p>
            <a:pPr lvl="1"/>
            <a:r>
              <a:rPr lang="en-IE" dirty="0" smtClean="0"/>
              <a:t>Appropriate Behaviours</a:t>
            </a:r>
          </a:p>
          <a:p>
            <a:pPr lvl="1"/>
            <a:r>
              <a:rPr lang="en-IE" dirty="0" smtClean="0"/>
              <a:t>Help groups survive by rejecting deviant behaviour</a:t>
            </a:r>
          </a:p>
          <a:p>
            <a:pPr lvl="1"/>
            <a:r>
              <a:rPr lang="en-IE" dirty="0" smtClean="0"/>
              <a:t>Simplify – make group behaviour predictable</a:t>
            </a:r>
          </a:p>
          <a:p>
            <a:pPr lvl="1"/>
            <a:r>
              <a:rPr lang="en-IE" dirty="0" smtClean="0"/>
              <a:t>Help members fit in by understanding roles</a:t>
            </a:r>
          </a:p>
          <a:p>
            <a:pPr>
              <a:buNone/>
            </a:pPr>
            <a:endParaRPr lang="en-IE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Group Performance Factors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Cohesiveness</a:t>
            </a:r>
          </a:p>
          <a:p>
            <a:pPr lvl="1"/>
            <a:r>
              <a:rPr lang="en-IE" dirty="0" smtClean="0"/>
              <a:t>Forces that act on members to remain in group</a:t>
            </a:r>
          </a:p>
          <a:p>
            <a:pPr lvl="2"/>
            <a:r>
              <a:rPr lang="en-IE" dirty="0" smtClean="0"/>
              <a:t>Attraction</a:t>
            </a:r>
          </a:p>
          <a:p>
            <a:pPr lvl="2"/>
            <a:r>
              <a:rPr lang="en-IE" dirty="0" smtClean="0"/>
              <a:t>Motivation due to satisfaction</a:t>
            </a:r>
          </a:p>
          <a:p>
            <a:pPr lvl="2"/>
            <a:r>
              <a:rPr lang="en-IE" dirty="0" smtClean="0"/>
              <a:t>Resistance to leaving the group</a:t>
            </a:r>
          </a:p>
          <a:p>
            <a:pPr lvl="1"/>
            <a:r>
              <a:rPr lang="en-IE" dirty="0" smtClean="0"/>
              <a:t>Level of commitment to staying together</a:t>
            </a:r>
          </a:p>
          <a:p>
            <a:pPr lvl="2"/>
            <a:r>
              <a:rPr lang="en-IE" dirty="0" smtClean="0"/>
              <a:t>Influenced by maturity and homogeneity</a:t>
            </a:r>
          </a:p>
          <a:p>
            <a:pPr lvl="2"/>
            <a:r>
              <a:rPr lang="en-IE" dirty="0" smtClean="0"/>
              <a:t>Negative – groupthink</a:t>
            </a:r>
          </a:p>
          <a:p>
            <a:pPr lvl="3"/>
            <a:r>
              <a:rPr lang="en-IE" dirty="0" smtClean="0"/>
              <a:t>Group so similar no alternative views express</a:t>
            </a:r>
          </a:p>
          <a:p>
            <a:pPr lvl="3"/>
            <a:r>
              <a:rPr lang="en-IE" dirty="0" smtClean="0"/>
              <a:t>Members no longer realistic or critical</a:t>
            </a:r>
          </a:p>
          <a:p>
            <a:pPr lvl="3"/>
            <a:r>
              <a:rPr lang="en-IE" dirty="0" smtClean="0"/>
              <a:t>No disagreement</a:t>
            </a:r>
          </a:p>
          <a:p>
            <a:pPr>
              <a:buNone/>
            </a:pPr>
            <a:endParaRPr lang="en-IE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Teams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E" dirty="0" smtClean="0"/>
              <a:t>Small group of people with complementary skills</a:t>
            </a:r>
          </a:p>
          <a:p>
            <a:r>
              <a:rPr lang="en-IE" dirty="0" smtClean="0"/>
              <a:t>Achieving a common purpose</a:t>
            </a:r>
          </a:p>
          <a:p>
            <a:r>
              <a:rPr lang="en-IE" dirty="0" smtClean="0"/>
              <a:t>Effective and efficient teamwork goes beyond ability of 1 person</a:t>
            </a:r>
          </a:p>
          <a:p>
            <a:pPr lvl="1"/>
            <a:r>
              <a:rPr lang="en-IE" dirty="0" smtClean="0"/>
              <a:t>Good team</a:t>
            </a:r>
          </a:p>
          <a:p>
            <a:pPr lvl="2"/>
            <a:r>
              <a:rPr lang="en-IE" dirty="0" smtClean="0"/>
              <a:t>Informal, pleasant atmosphere</a:t>
            </a:r>
          </a:p>
          <a:p>
            <a:pPr lvl="2"/>
            <a:r>
              <a:rPr lang="en-IE" dirty="0" smtClean="0"/>
              <a:t>Lots of discussion</a:t>
            </a:r>
          </a:p>
          <a:p>
            <a:pPr lvl="2"/>
            <a:r>
              <a:rPr lang="en-IE" dirty="0" smtClean="0"/>
              <a:t>No resentment</a:t>
            </a:r>
          </a:p>
          <a:p>
            <a:pPr lvl="2"/>
            <a:r>
              <a:rPr lang="en-IE" dirty="0" smtClean="0"/>
              <a:t>Disagreements are confronted</a:t>
            </a:r>
          </a:p>
          <a:p>
            <a:pPr lvl="2"/>
            <a:r>
              <a:rPr lang="en-IE" dirty="0" smtClean="0"/>
              <a:t>No hidden agendas</a:t>
            </a:r>
          </a:p>
          <a:p>
            <a:pPr lvl="2"/>
            <a:r>
              <a:rPr lang="en-IE" dirty="0" smtClean="0"/>
              <a:t>Boss doesn’t dominate proceedings</a:t>
            </a:r>
          </a:p>
          <a:p>
            <a:pPr lvl="2"/>
            <a:r>
              <a:rPr lang="en-IE" dirty="0" smtClean="0"/>
              <a:t>Nobody hogs the stage</a:t>
            </a:r>
          </a:p>
          <a:p>
            <a:pPr lvl="2"/>
            <a:r>
              <a:rPr lang="en-IE" dirty="0" smtClean="0"/>
              <a:t>No one gets injured or ignored</a:t>
            </a:r>
          </a:p>
          <a:p>
            <a:pPr lvl="2"/>
            <a:r>
              <a:rPr lang="en-IE" dirty="0" smtClean="0"/>
              <a:t>People are assigned tasks on their capacity</a:t>
            </a:r>
            <a:endParaRPr lang="en-I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Personality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Personality... Those relatively and enduring aspects of individuals which distinguish them from other people, making them unique, but which at the same time permit comparison encourage comparisons between 2011.</a:t>
            </a:r>
            <a:endParaRPr lang="en-I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Personality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Personality influenced by</a:t>
            </a:r>
          </a:p>
          <a:p>
            <a:pPr lvl="1"/>
            <a:r>
              <a:rPr lang="en-IE" dirty="0" smtClean="0"/>
              <a:t>Genetic Inheritance (intelligence, creativity, aggression)</a:t>
            </a:r>
          </a:p>
          <a:p>
            <a:pPr lvl="1"/>
            <a:r>
              <a:rPr lang="en-IE" dirty="0" smtClean="0"/>
              <a:t>Family Experiences (socialisation, adaption to society)</a:t>
            </a:r>
          </a:p>
          <a:p>
            <a:pPr lvl="1"/>
            <a:r>
              <a:rPr lang="en-IE" dirty="0" smtClean="0"/>
              <a:t>Culture</a:t>
            </a:r>
          </a:p>
          <a:p>
            <a:pPr lvl="1"/>
            <a:r>
              <a:rPr lang="en-IE" dirty="0" smtClean="0"/>
              <a:t>Life Experiences</a:t>
            </a:r>
          </a:p>
          <a:p>
            <a:pPr lvl="1"/>
            <a:r>
              <a:rPr lang="en-IE" dirty="0" smtClean="0"/>
              <a:t>Birth order can impact on personality</a:t>
            </a:r>
          </a:p>
          <a:p>
            <a:pPr lvl="1">
              <a:buNone/>
            </a:pPr>
            <a:r>
              <a:rPr lang="en-IE" dirty="0"/>
              <a:t>	</a:t>
            </a:r>
            <a:r>
              <a:rPr lang="en-IE" dirty="0" smtClean="0"/>
              <a:t>					(Adler, Leman 2001)</a:t>
            </a:r>
          </a:p>
          <a:p>
            <a:pPr lvl="1">
              <a:buNone/>
            </a:pPr>
            <a:endParaRPr lang="en-IE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Birth Order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First </a:t>
            </a:r>
            <a:r>
              <a:rPr lang="en-IE" dirty="0" err="1" smtClean="0"/>
              <a:t>Borns</a:t>
            </a:r>
            <a:endParaRPr lang="en-IE" dirty="0" smtClean="0"/>
          </a:p>
          <a:p>
            <a:r>
              <a:rPr lang="en-IE" dirty="0" smtClean="0"/>
              <a:t>Positive: Natural leaders, high achievers, high level of control, punctual, high attention to detail, punctual, organised</a:t>
            </a:r>
          </a:p>
          <a:p>
            <a:r>
              <a:rPr lang="en-IE" dirty="0" smtClean="0"/>
              <a:t>Negatives : Moody, insensitive, know-it-alls, poor at delegating, perfectionists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Birth Order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Middle child:</a:t>
            </a:r>
          </a:p>
          <a:p>
            <a:pPr lvl="1"/>
            <a:r>
              <a:rPr lang="en-IE" dirty="0" smtClean="0"/>
              <a:t>Positives: People pleasers, calm, down-to-earth, good listeners, good mediators and negotiators</a:t>
            </a:r>
          </a:p>
          <a:p>
            <a:pPr lvl="1"/>
            <a:r>
              <a:rPr lang="en-IE" dirty="0" smtClean="0"/>
              <a:t>Negatives: Try to please everyone, not good at handling conflict, poor decision-makers</a:t>
            </a:r>
          </a:p>
          <a:p>
            <a:pPr lvl="1"/>
            <a:endParaRPr lang="en-I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Birth Order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Last-</a:t>
            </a:r>
            <a:r>
              <a:rPr lang="en-IE" dirty="0" err="1" smtClean="0"/>
              <a:t>borns</a:t>
            </a:r>
            <a:r>
              <a:rPr lang="en-IE" dirty="0" smtClean="0"/>
              <a:t>:</a:t>
            </a:r>
          </a:p>
          <a:p>
            <a:pPr lvl="1"/>
            <a:r>
              <a:rPr lang="en-IE" dirty="0" smtClean="0"/>
              <a:t>Positives: Strong people skills, make friends easily, extroverted, risk-takers</a:t>
            </a:r>
          </a:p>
          <a:p>
            <a:pPr lvl="1"/>
            <a:r>
              <a:rPr lang="en-IE" dirty="0" smtClean="0"/>
              <a:t>Negatives: Fear of being rejected, short attention span, self-centred</a:t>
            </a:r>
          </a:p>
          <a:p>
            <a:pPr lvl="1"/>
            <a:endParaRPr lang="en-IE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Birth Order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Only Children</a:t>
            </a:r>
          </a:p>
          <a:p>
            <a:pPr lvl="1"/>
            <a:r>
              <a:rPr lang="en-IE" dirty="0" smtClean="0"/>
              <a:t>Positives: Task-oriented, conscientious, dependable, like responsibility</a:t>
            </a:r>
          </a:p>
          <a:p>
            <a:pPr lvl="1"/>
            <a:r>
              <a:rPr lang="en-IE" dirty="0" smtClean="0"/>
              <a:t>Negatives: Very demanding, don’t accept criticism well, oversensitive</a:t>
            </a:r>
            <a:endParaRPr lang="en-I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1717</Words>
  <Application>Microsoft Office PowerPoint</Application>
  <PresentationFormat>On-screen Show (4:3)</PresentationFormat>
  <Paragraphs>254</Paragraphs>
  <Slides>39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Group Dynamics</vt:lpstr>
      <vt:lpstr>Personality</vt:lpstr>
      <vt:lpstr>Personality</vt:lpstr>
      <vt:lpstr>Personality</vt:lpstr>
      <vt:lpstr>Personality</vt:lpstr>
      <vt:lpstr>Birth Order</vt:lpstr>
      <vt:lpstr>Birth Order</vt:lpstr>
      <vt:lpstr>Birth Order</vt:lpstr>
      <vt:lpstr>Birth Order</vt:lpstr>
      <vt:lpstr>Personality Studies</vt:lpstr>
      <vt:lpstr>Slide 11</vt:lpstr>
      <vt:lpstr>The Big Five</vt:lpstr>
      <vt:lpstr>The Big Five</vt:lpstr>
      <vt:lpstr>The Big Five</vt:lpstr>
      <vt:lpstr>The Big Five</vt:lpstr>
      <vt:lpstr>The Big Five</vt:lpstr>
      <vt:lpstr>The Big Five</vt:lpstr>
      <vt:lpstr>Other Personality Characteristics</vt:lpstr>
      <vt:lpstr>Other Personality Characteristics</vt:lpstr>
      <vt:lpstr>Other Personality Characteristics</vt:lpstr>
      <vt:lpstr>Group Dynamics</vt:lpstr>
      <vt:lpstr>What are Group Dynamics?</vt:lpstr>
      <vt:lpstr>Why do Groups Form?</vt:lpstr>
      <vt:lpstr>Why do Groups Form?</vt:lpstr>
      <vt:lpstr>Why do Groups Form?</vt:lpstr>
      <vt:lpstr>Types of Groups</vt:lpstr>
      <vt:lpstr>Types of Groups</vt:lpstr>
      <vt:lpstr>Stages of Group Development</vt:lpstr>
      <vt:lpstr>Stages of Group Development</vt:lpstr>
      <vt:lpstr>Stages of Group Development</vt:lpstr>
      <vt:lpstr>Stages of Group Development</vt:lpstr>
      <vt:lpstr>Stages of Group Development</vt:lpstr>
      <vt:lpstr>Stages of Group Development</vt:lpstr>
      <vt:lpstr>Group Performance Factors</vt:lpstr>
      <vt:lpstr>Group Performance Factors</vt:lpstr>
      <vt:lpstr>Group Performance Factors</vt:lpstr>
      <vt:lpstr>Group Performance Factors</vt:lpstr>
      <vt:lpstr>Group Performance Factors</vt:lpstr>
      <vt:lpstr>Teams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Dynamics</dc:title>
  <dc:creator>User</dc:creator>
  <cp:lastModifiedBy>IT Tallaght</cp:lastModifiedBy>
  <cp:revision>24</cp:revision>
  <dcterms:created xsi:type="dcterms:W3CDTF">2010-11-26T22:16:57Z</dcterms:created>
  <dcterms:modified xsi:type="dcterms:W3CDTF">2013-11-05T15:02:58Z</dcterms:modified>
</cp:coreProperties>
</file>