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8"/>
  </p:handoutMasterIdLst>
  <p:sldIdLst>
    <p:sldId id="257" r:id="rId2"/>
    <p:sldId id="259" r:id="rId3"/>
    <p:sldId id="260" r:id="rId4"/>
    <p:sldId id="281" r:id="rId5"/>
    <p:sldId id="262" r:id="rId6"/>
    <p:sldId id="269" r:id="rId7"/>
    <p:sldId id="270" r:id="rId8"/>
    <p:sldId id="271" r:id="rId9"/>
    <p:sldId id="274" r:id="rId10"/>
    <p:sldId id="272" r:id="rId11"/>
    <p:sldId id="273" r:id="rId12"/>
    <p:sldId id="286" r:id="rId13"/>
    <p:sldId id="275" r:id="rId14"/>
    <p:sldId id="287" r:id="rId15"/>
    <p:sldId id="280" r:id="rId16"/>
    <p:sldId id="284" r:id="rId17"/>
    <p:sldId id="285" r:id="rId18"/>
    <p:sldId id="276" r:id="rId19"/>
    <p:sldId id="277" r:id="rId20"/>
    <p:sldId id="278" r:id="rId21"/>
    <p:sldId id="279" r:id="rId22"/>
    <p:sldId id="283" r:id="rId23"/>
    <p:sldId id="296" r:id="rId24"/>
    <p:sldId id="301" r:id="rId25"/>
    <p:sldId id="297" r:id="rId26"/>
    <p:sldId id="299" r:id="rId27"/>
    <p:sldId id="300" r:id="rId28"/>
    <p:sldId id="298" r:id="rId29"/>
    <p:sldId id="282" r:id="rId30"/>
    <p:sldId id="289" r:id="rId31"/>
    <p:sldId id="290" r:id="rId32"/>
    <p:sldId id="291" r:id="rId33"/>
    <p:sldId id="292" r:id="rId34"/>
    <p:sldId id="293" r:id="rId35"/>
    <p:sldId id="294" r:id="rId36"/>
    <p:sldId id="295" r:id="rId3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30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4C9D8ED-E9B8-4EC0-A8B4-C7DB3776C80B}" type="datetimeFigureOut">
              <a:rPr lang="en-US" smtClean="0"/>
              <a:pPr/>
              <a:t>10/10/2013</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F0767938-09EC-4AE5-8407-D28E8F26709D}" type="slidenum">
              <a:rPr lang="en-US" smtClean="0"/>
              <a:pPr/>
              <a:t>‹#›</a:t>
            </a:fld>
            <a:endParaRPr lang="en-US"/>
          </a:p>
        </p:txBody>
      </p:sp>
    </p:spTree>
    <p:extLst>
      <p:ext uri="{BB962C8B-B14F-4D97-AF65-F5344CB8AC3E}">
        <p14:creationId xmlns:p14="http://schemas.microsoft.com/office/powerpoint/2010/main" val="14035176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CC85AB3-6CBC-44CA-BECD-A692CD537602}" type="datetimeFigureOut">
              <a:rPr lang="en-IE" smtClean="0"/>
              <a:pPr/>
              <a:t>10/10/2013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DD3809C-CEAB-426C-9684-083FFFB40085}"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C85AB3-6CBC-44CA-BECD-A692CD537602}" type="datetimeFigureOut">
              <a:rPr lang="en-IE" smtClean="0"/>
              <a:pPr/>
              <a:t>10/10/2013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DD3809C-CEAB-426C-9684-083FFFB40085}"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C85AB3-6CBC-44CA-BECD-A692CD537602}" type="datetimeFigureOut">
              <a:rPr lang="en-IE" smtClean="0"/>
              <a:pPr/>
              <a:t>10/10/2013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DD3809C-CEAB-426C-9684-083FFFB40085}"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C85AB3-6CBC-44CA-BECD-A692CD537602}" type="datetimeFigureOut">
              <a:rPr lang="en-IE" smtClean="0"/>
              <a:pPr/>
              <a:t>10/10/2013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DD3809C-CEAB-426C-9684-083FFFB40085}"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C85AB3-6CBC-44CA-BECD-A692CD537602}" type="datetimeFigureOut">
              <a:rPr lang="en-IE" smtClean="0"/>
              <a:pPr/>
              <a:t>10/10/2013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DD3809C-CEAB-426C-9684-083FFFB40085}"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C85AB3-6CBC-44CA-BECD-A692CD537602}" type="datetimeFigureOut">
              <a:rPr lang="en-IE" smtClean="0"/>
              <a:pPr/>
              <a:t>10/10/2013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0DD3809C-CEAB-426C-9684-083FFFB40085}"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C85AB3-6CBC-44CA-BECD-A692CD537602}" type="datetimeFigureOut">
              <a:rPr lang="en-IE" smtClean="0"/>
              <a:pPr/>
              <a:t>10/10/2013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0DD3809C-CEAB-426C-9684-083FFFB40085}"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C85AB3-6CBC-44CA-BECD-A692CD537602}" type="datetimeFigureOut">
              <a:rPr lang="en-IE" smtClean="0"/>
              <a:pPr/>
              <a:t>10/10/2013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0DD3809C-CEAB-426C-9684-083FFFB40085}"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C85AB3-6CBC-44CA-BECD-A692CD537602}" type="datetimeFigureOut">
              <a:rPr lang="en-IE" smtClean="0"/>
              <a:pPr/>
              <a:t>10/10/2013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0DD3809C-CEAB-426C-9684-083FFFB40085}"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C85AB3-6CBC-44CA-BECD-A692CD537602}" type="datetimeFigureOut">
              <a:rPr lang="en-IE" smtClean="0"/>
              <a:pPr/>
              <a:t>10/10/2013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0DD3809C-CEAB-426C-9684-083FFFB40085}" type="slidenum">
              <a:rPr lang="en-IE" smtClean="0"/>
              <a:pPr/>
              <a:t>‹#›</a:t>
            </a:fld>
            <a:endParaRPr lang="en-IE"/>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CC85AB3-6CBC-44CA-BECD-A692CD537602}" type="datetimeFigureOut">
              <a:rPr lang="en-IE" smtClean="0"/>
              <a:pPr/>
              <a:t>10/10/2013</a:t>
            </a:fld>
            <a:endParaRPr lang="en-IE"/>
          </a:p>
        </p:txBody>
      </p:sp>
      <p:sp>
        <p:nvSpPr>
          <p:cNvPr id="9" name="Slide Number Placeholder 8"/>
          <p:cNvSpPr>
            <a:spLocks noGrp="1"/>
          </p:cNvSpPr>
          <p:nvPr>
            <p:ph type="sldNum" sz="quarter" idx="11"/>
          </p:nvPr>
        </p:nvSpPr>
        <p:spPr/>
        <p:txBody>
          <a:bodyPr/>
          <a:lstStyle/>
          <a:p>
            <a:fld id="{0DD3809C-CEAB-426C-9684-083FFFB40085}" type="slidenum">
              <a:rPr lang="en-IE" smtClean="0"/>
              <a:pPr/>
              <a:t>‹#›</a:t>
            </a:fld>
            <a:endParaRPr lang="en-IE"/>
          </a:p>
        </p:txBody>
      </p:sp>
      <p:sp>
        <p:nvSpPr>
          <p:cNvPr id="10" name="Footer Placeholder 9"/>
          <p:cNvSpPr>
            <a:spLocks noGrp="1"/>
          </p:cNvSpPr>
          <p:nvPr>
            <p:ph type="ftr" sz="quarter" idx="12"/>
          </p:nvPr>
        </p:nvSpPr>
        <p:spPr/>
        <p:txBody>
          <a:bodyPr/>
          <a:lstStyle/>
          <a:p>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DD3809C-CEAB-426C-9684-083FFFB40085}" type="slidenum">
              <a:rPr lang="en-IE" smtClean="0"/>
              <a:pPr/>
              <a:t>‹#›</a:t>
            </a:fld>
            <a:endParaRPr lang="en-IE"/>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E"/>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CC85AB3-6CBC-44CA-BECD-A692CD537602}" type="datetimeFigureOut">
              <a:rPr lang="en-IE" smtClean="0"/>
              <a:pPr/>
              <a:t>10/10/2013</a:t>
            </a:fld>
            <a:endParaRPr lang="en-I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bbc.co.uk/news/world-europe-1128361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ec.europa.eu/dgs/translation/translating/officiallanguages/index_en.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8.gif"/><Relationship Id="rId1" Type="http://schemas.openxmlformats.org/officeDocument/2006/relationships/slideLayout" Target="../slideLayouts/slideLayout2.xml"/><Relationship Id="rId4" Type="http://schemas.openxmlformats.org/officeDocument/2006/relationships/hyperlink" Target="http://www.bbc.co.uk/news/world-europe-17212572"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europa.eu/legislation_summaries/justice_freedom_security/free_movement_of_persons_asylum_immigration/l33020_en.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bbc.co.uk/news/world-europe-13194723" TargetMode="External"/><Relationship Id="rId2" Type="http://schemas.openxmlformats.org/officeDocument/2006/relationships/image" Target="../media/image10.jp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europa.eu/legislation_summaries/justice_freedom_security/free_movement_of_persons_asylum_immigration/jl0059_en.ht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europa.eu/legislation_summaries/justice_freedom_security/free_movement_of_persons_asylum_immigration/index_en.ht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frontex.europa.eu/trends-and-routes/migratory-routes-map" TargetMode="External"/><Relationship Id="rId2" Type="http://schemas.openxmlformats.org/officeDocument/2006/relationships/hyperlink" Target="http://www.frontex.europa.eu/"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irishtimes.com/news/world/europe/barroso-and-letta-heckled-on-visit-to-sicilian-boat-people-island-of-lampedusa-1.1555406" TargetMode="External"/><Relationship Id="rId2" Type="http://schemas.openxmlformats.org/officeDocument/2006/relationships/hyperlink" Target="http://www.rte.ie/news/2013/1009/479277-lampedusa-shipwreck/" TargetMode="External"/><Relationship Id="rId1" Type="http://schemas.openxmlformats.org/officeDocument/2006/relationships/slideLayout" Target="../slideLayouts/slideLayout2.xml"/><Relationship Id="rId4" Type="http://schemas.openxmlformats.org/officeDocument/2006/relationships/hyperlink" Target="https://maps.google.ie/maps?hl=en&amp;q=Lampedusa&amp;safe=strict&amp;um=1&amp;ie=UTF-8&amp;sa=N&amp;tab=wl"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maps.google.ie/maps?hl=en&amp;safe=strict&amp;q=turkey&amp;ie=UTF-8&amp;hq=&amp;hnear=0x14b0155c964f2671:0x40d9dbd42a625f2a,Turkey&amp;gl=ie&amp;ei=O3JWUoWDBIXE7Aal6YGgAQ&amp;ved=0CIABELYD"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amnesty.ie/news/french-authorities-forcibly-evict-150-people-including-60-children"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rishtimes.com/news/politics/changes-to-constituencies-herald-shake-up-in-european-election-1.1540263"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European Studies</a:t>
            </a:r>
            <a:endParaRPr lang="en-IE" dirty="0"/>
          </a:p>
        </p:txBody>
      </p:sp>
      <p:sp>
        <p:nvSpPr>
          <p:cNvPr id="3" name="Content Placeholder 2"/>
          <p:cNvSpPr>
            <a:spLocks noGrp="1"/>
          </p:cNvSpPr>
          <p:nvPr>
            <p:ph idx="1"/>
          </p:nvPr>
        </p:nvSpPr>
        <p:spPr>
          <a:xfrm>
            <a:off x="457200" y="1600200"/>
            <a:ext cx="7620000" cy="4925144"/>
          </a:xfrm>
        </p:spPr>
        <p:txBody>
          <a:bodyPr>
            <a:normAutofit/>
          </a:bodyPr>
          <a:lstStyle/>
          <a:p>
            <a:pPr marL="114300" indent="0">
              <a:buNone/>
            </a:pPr>
            <a:endParaRPr lang="en-IE" sz="2600" dirty="0" smtClean="0"/>
          </a:p>
          <a:p>
            <a:r>
              <a:rPr lang="en-IE" sz="2600" dirty="0" smtClean="0"/>
              <a:t>1973: 1</a:t>
            </a:r>
            <a:r>
              <a:rPr lang="en-IE" sz="2600" baseline="30000" dirty="0" smtClean="0"/>
              <a:t>st</a:t>
            </a:r>
            <a:r>
              <a:rPr lang="en-IE" sz="2600" dirty="0" smtClean="0"/>
              <a:t> enlargement: from 6 to 9 </a:t>
            </a:r>
          </a:p>
          <a:p>
            <a:pPr lvl="1"/>
            <a:r>
              <a:rPr lang="en-IE" sz="2400" dirty="0" smtClean="0"/>
              <a:t>UK + </a:t>
            </a:r>
            <a:r>
              <a:rPr lang="en-IE" sz="2400" b="1" dirty="0" smtClean="0">
                <a:solidFill>
                  <a:schemeClr val="accent5">
                    <a:lumMod val="75000"/>
                  </a:schemeClr>
                </a:solidFill>
              </a:rPr>
              <a:t>Ireland</a:t>
            </a:r>
            <a:r>
              <a:rPr lang="en-IE" sz="2400" dirty="0" smtClean="0">
                <a:solidFill>
                  <a:schemeClr val="accent5">
                    <a:lumMod val="75000"/>
                  </a:schemeClr>
                </a:solidFill>
              </a:rPr>
              <a:t> </a:t>
            </a:r>
            <a:r>
              <a:rPr lang="en-IE" sz="2400" dirty="0" smtClean="0"/>
              <a:t>+ Denmark </a:t>
            </a:r>
          </a:p>
          <a:p>
            <a:r>
              <a:rPr lang="en-IE" sz="2600" dirty="0" smtClean="0"/>
              <a:t>Sovereignty </a:t>
            </a:r>
          </a:p>
          <a:p>
            <a:pPr lvl="1"/>
            <a:r>
              <a:rPr lang="en-IE" dirty="0" smtClean="0">
                <a:solidFill>
                  <a:srgbClr val="C00000"/>
                </a:solidFill>
              </a:rPr>
              <a:t>Definition</a:t>
            </a:r>
            <a:r>
              <a:rPr lang="en-IE" dirty="0" smtClean="0"/>
              <a:t>: self-government either at the level of the individual or of the state; to say that a state is sovereign is to claim that it has a monopoly of force over the people and institutions in  a given territorial area </a:t>
            </a:r>
          </a:p>
          <a:p>
            <a:r>
              <a:rPr lang="en-IE" sz="2400" dirty="0" smtClean="0"/>
              <a:t>Economic motives vs. political motives </a:t>
            </a:r>
          </a:p>
          <a:p>
            <a:pPr lvl="1"/>
            <a:r>
              <a:rPr lang="en-IE" dirty="0" smtClean="0"/>
              <a:t>ECSC: 1</a:t>
            </a:r>
            <a:r>
              <a:rPr lang="en-IE" baseline="30000" dirty="0" smtClean="0"/>
              <a:t>st</a:t>
            </a:r>
            <a:r>
              <a:rPr lang="en-IE" dirty="0" smtClean="0"/>
              <a:t> step in economic and political unification of Europe</a:t>
            </a:r>
          </a:p>
          <a:p>
            <a:endParaRPr lang="en-IE"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4193" y="476672"/>
            <a:ext cx="1584176" cy="1054197"/>
          </a:xfrm>
          <a:prstGeom prst="rect">
            <a:avLst/>
          </a:prstGeom>
        </p:spPr>
      </p:pic>
    </p:spTree>
    <p:extLst>
      <p:ext uri="{BB962C8B-B14F-4D97-AF65-F5344CB8AC3E}">
        <p14:creationId xmlns:p14="http://schemas.microsoft.com/office/powerpoint/2010/main" val="3767619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28 member states (3) </a:t>
            </a:r>
            <a:endParaRPr lang="en-US" dirty="0"/>
          </a:p>
        </p:txBody>
      </p:sp>
      <p:sp>
        <p:nvSpPr>
          <p:cNvPr id="3" name="Content Placeholder 2"/>
          <p:cNvSpPr>
            <a:spLocks noGrp="1"/>
          </p:cNvSpPr>
          <p:nvPr>
            <p:ph idx="1"/>
          </p:nvPr>
        </p:nvSpPr>
        <p:spPr/>
        <p:txBody>
          <a:bodyPr/>
          <a:lstStyle/>
          <a:p>
            <a:r>
              <a:rPr lang="en-IE" sz="2400" dirty="0" smtClean="0">
                <a:solidFill>
                  <a:srgbClr val="C00000"/>
                </a:solidFill>
              </a:rPr>
              <a:t>Four clusters</a:t>
            </a:r>
            <a:r>
              <a:rPr lang="en-IE" sz="2400" dirty="0" smtClean="0"/>
              <a:t>: Large – Medium – Small – Micro </a:t>
            </a:r>
          </a:p>
          <a:p>
            <a:endParaRPr lang="en-IE" dirty="0" smtClean="0"/>
          </a:p>
          <a:p>
            <a:r>
              <a:rPr lang="en-IE" dirty="0" smtClean="0">
                <a:solidFill>
                  <a:srgbClr val="C00000"/>
                </a:solidFill>
              </a:rPr>
              <a:t>Large</a:t>
            </a:r>
            <a:r>
              <a:rPr lang="en-IE" dirty="0" smtClean="0"/>
              <a:t>: Germany , France, UK, Italy, Spain, Poland </a:t>
            </a:r>
          </a:p>
          <a:p>
            <a:r>
              <a:rPr lang="en-IE" dirty="0" smtClean="0">
                <a:solidFill>
                  <a:srgbClr val="C00000"/>
                </a:solidFill>
              </a:rPr>
              <a:t>Medium</a:t>
            </a:r>
            <a:r>
              <a:rPr lang="en-IE" dirty="0" smtClean="0"/>
              <a:t>: Romania, Netherlands, Greece, Belgium, Portugal, Czech Republic, Hungary </a:t>
            </a:r>
          </a:p>
          <a:p>
            <a:r>
              <a:rPr lang="en-IE" dirty="0" smtClean="0">
                <a:solidFill>
                  <a:srgbClr val="C00000"/>
                </a:solidFill>
              </a:rPr>
              <a:t>Small</a:t>
            </a:r>
            <a:r>
              <a:rPr lang="en-IE" dirty="0" smtClean="0"/>
              <a:t>: Sweden, Austria, Bulgaria, Croatia,  Denmark, Finland, Slovakia, </a:t>
            </a:r>
            <a:r>
              <a:rPr lang="en-IE" b="1" dirty="0" smtClean="0">
                <a:solidFill>
                  <a:schemeClr val="accent5">
                    <a:lumMod val="75000"/>
                  </a:schemeClr>
                </a:solidFill>
              </a:rPr>
              <a:t>Ireland</a:t>
            </a:r>
            <a:r>
              <a:rPr lang="en-IE" dirty="0" smtClean="0"/>
              <a:t>, Lithuania, Latvia, Slovenia, Estonia </a:t>
            </a:r>
          </a:p>
          <a:p>
            <a:r>
              <a:rPr lang="en-IE" dirty="0" smtClean="0">
                <a:solidFill>
                  <a:srgbClr val="C00000"/>
                </a:solidFill>
              </a:rPr>
              <a:t>Micro</a:t>
            </a:r>
            <a:r>
              <a:rPr lang="en-IE" dirty="0" smtClean="0"/>
              <a:t>: Cyprus, Luxembourg, Malta </a:t>
            </a:r>
          </a:p>
          <a:p>
            <a:endParaRPr lang="en-IE" dirty="0" smtClean="0"/>
          </a:p>
          <a:p>
            <a:r>
              <a:rPr lang="en-IE" dirty="0" smtClean="0"/>
              <a:t>Recent enlargements: more small and medium states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9824" y="404664"/>
            <a:ext cx="1584176" cy="105419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Candidates </a:t>
            </a:r>
            <a:endParaRPr lang="en-IE" dirty="0"/>
          </a:p>
        </p:txBody>
      </p:sp>
      <p:sp>
        <p:nvSpPr>
          <p:cNvPr id="3" name="Content Placeholder 2"/>
          <p:cNvSpPr>
            <a:spLocks noGrp="1"/>
          </p:cNvSpPr>
          <p:nvPr>
            <p:ph idx="1"/>
          </p:nvPr>
        </p:nvSpPr>
        <p:spPr/>
        <p:txBody>
          <a:bodyPr/>
          <a:lstStyle/>
          <a:p>
            <a:r>
              <a:rPr lang="en-IE" b="1" dirty="0" smtClean="0">
                <a:solidFill>
                  <a:srgbClr val="FF0000"/>
                </a:solidFill>
              </a:rPr>
              <a:t>5 candidate countries </a:t>
            </a:r>
          </a:p>
          <a:p>
            <a:r>
              <a:rPr lang="en-IE" dirty="0" smtClean="0"/>
              <a:t>Macedonia</a:t>
            </a:r>
          </a:p>
          <a:p>
            <a:r>
              <a:rPr lang="en-IE" dirty="0" smtClean="0"/>
              <a:t>Iceland  (negotiation) </a:t>
            </a:r>
          </a:p>
          <a:p>
            <a:r>
              <a:rPr lang="en-IE" dirty="0" smtClean="0"/>
              <a:t>Montenegro  (in negotiation) </a:t>
            </a:r>
          </a:p>
          <a:p>
            <a:r>
              <a:rPr lang="en-IE" dirty="0" smtClean="0"/>
              <a:t>Serbia </a:t>
            </a:r>
          </a:p>
          <a:p>
            <a:r>
              <a:rPr lang="en-IE" dirty="0" smtClean="0"/>
              <a:t>Turkey (in negotiation) </a:t>
            </a:r>
          </a:p>
          <a:p>
            <a:r>
              <a:rPr lang="en-IE" b="1" dirty="0" smtClean="0">
                <a:solidFill>
                  <a:srgbClr val="FF0000"/>
                </a:solidFill>
              </a:rPr>
              <a:t>Potential candidate countries </a:t>
            </a:r>
          </a:p>
          <a:p>
            <a:r>
              <a:rPr lang="en-IE" dirty="0" smtClean="0"/>
              <a:t>Albania</a:t>
            </a:r>
          </a:p>
          <a:p>
            <a:r>
              <a:rPr lang="en-IE" dirty="0" smtClean="0"/>
              <a:t>Bosnia &amp; Herzegovina </a:t>
            </a:r>
          </a:p>
          <a:p>
            <a:r>
              <a:rPr lang="en-IE" dirty="0" smtClean="0"/>
              <a:t>Kosovo </a:t>
            </a:r>
          </a:p>
          <a:p>
            <a:r>
              <a:rPr lang="en-IE" dirty="0" smtClean="0"/>
              <a:t>See also:  EU Enlargement : the next seven (BBC website) : </a:t>
            </a:r>
            <a:r>
              <a:rPr lang="en-IE" dirty="0">
                <a:hlinkClick r:id="rId2"/>
              </a:rPr>
              <a:t>http://www.bbc.co.uk/news/world-europe-11283616</a:t>
            </a:r>
            <a:endParaRPr lang="en-IE"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9824" y="404664"/>
            <a:ext cx="1584176" cy="1054197"/>
          </a:xfrm>
          <a:prstGeom prst="rect">
            <a:avLst/>
          </a:prstGeom>
        </p:spPr>
      </p:pic>
    </p:spTree>
    <p:extLst>
      <p:ext uri="{BB962C8B-B14F-4D97-AF65-F5344CB8AC3E}">
        <p14:creationId xmlns:p14="http://schemas.microsoft.com/office/powerpoint/2010/main" val="3421231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 next 7 – map </a:t>
            </a:r>
            <a:endParaRPr lang="en-IE"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3" y="1556792"/>
            <a:ext cx="6319233" cy="4766663"/>
          </a:xfrm>
        </p:spPr>
      </p:pic>
    </p:spTree>
    <p:extLst>
      <p:ext uri="{BB962C8B-B14F-4D97-AF65-F5344CB8AC3E}">
        <p14:creationId xmlns:p14="http://schemas.microsoft.com/office/powerpoint/2010/main" val="30585507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Languages </a:t>
            </a:r>
            <a:endParaRPr lang="en-IE" dirty="0"/>
          </a:p>
        </p:txBody>
      </p:sp>
      <p:sp>
        <p:nvSpPr>
          <p:cNvPr id="3" name="Content Placeholder 2"/>
          <p:cNvSpPr>
            <a:spLocks noGrp="1"/>
          </p:cNvSpPr>
          <p:nvPr>
            <p:ph idx="1"/>
          </p:nvPr>
        </p:nvSpPr>
        <p:spPr/>
        <p:txBody>
          <a:bodyPr/>
          <a:lstStyle/>
          <a:p>
            <a:r>
              <a:rPr lang="en-IE" dirty="0" smtClean="0"/>
              <a:t>The </a:t>
            </a:r>
            <a:r>
              <a:rPr lang="en-IE" dirty="0"/>
              <a:t>European Union </a:t>
            </a:r>
            <a:r>
              <a:rPr lang="en-IE" dirty="0">
                <a:solidFill>
                  <a:srgbClr val="C00000"/>
                </a:solidFill>
              </a:rPr>
              <a:t>has </a:t>
            </a:r>
            <a:r>
              <a:rPr lang="en-IE" b="1" dirty="0">
                <a:solidFill>
                  <a:srgbClr val="C00000"/>
                </a:solidFill>
              </a:rPr>
              <a:t>24 official and working languages</a:t>
            </a:r>
            <a:r>
              <a:rPr lang="en-IE" dirty="0"/>
              <a:t>. They are: Bulgarian, Croatian, Czech, Danish, Dutch, English, Estonian, Finnish, French, German, Greek, Hungarian, </a:t>
            </a:r>
            <a:r>
              <a:rPr lang="en-IE" b="1" dirty="0">
                <a:solidFill>
                  <a:srgbClr val="009900"/>
                </a:solidFill>
              </a:rPr>
              <a:t>Irish</a:t>
            </a:r>
            <a:r>
              <a:rPr lang="en-IE" dirty="0"/>
              <a:t>, Italian, Latvian, Lithuanian, Maltese, Polish, Portuguese, </a:t>
            </a:r>
            <a:r>
              <a:rPr lang="en-IE" dirty="0" smtClean="0"/>
              <a:t>Romanian</a:t>
            </a:r>
            <a:r>
              <a:rPr lang="en-IE" dirty="0"/>
              <a:t>, Slovak, Slovene, Spanish and Swedish</a:t>
            </a:r>
            <a:r>
              <a:rPr lang="en-IE" dirty="0" smtClean="0"/>
              <a:t>.</a:t>
            </a:r>
          </a:p>
          <a:p>
            <a:r>
              <a:rPr lang="en-IE" dirty="0"/>
              <a:t>Due to time and budgetary constraints, relatively few working documents are translated into all languages. The European Commission employs </a:t>
            </a:r>
            <a:r>
              <a:rPr lang="en-IE" b="1" dirty="0">
                <a:solidFill>
                  <a:srgbClr val="C00000"/>
                </a:solidFill>
              </a:rPr>
              <a:t>English, French and German </a:t>
            </a:r>
            <a:r>
              <a:rPr lang="en-IE" dirty="0"/>
              <a:t>in general as procedural </a:t>
            </a:r>
            <a:r>
              <a:rPr lang="en-IE" dirty="0" smtClean="0"/>
              <a:t>(working) languages</a:t>
            </a:r>
            <a:r>
              <a:rPr lang="en-IE" dirty="0"/>
              <a:t>, whereas the European Parliament provides translation into different languages according to the needs of its Members.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9824" y="404664"/>
            <a:ext cx="1584176" cy="1054197"/>
          </a:xfrm>
          <a:prstGeom prst="rect">
            <a:avLst/>
          </a:prstGeom>
        </p:spPr>
      </p:pic>
    </p:spTree>
    <p:extLst>
      <p:ext uri="{BB962C8B-B14F-4D97-AF65-F5344CB8AC3E}">
        <p14:creationId xmlns:p14="http://schemas.microsoft.com/office/powerpoint/2010/main" val="2988086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Multilingualism and the EU </a:t>
            </a:r>
            <a:endParaRPr lang="en-IE" dirty="0"/>
          </a:p>
        </p:txBody>
      </p:sp>
      <p:sp>
        <p:nvSpPr>
          <p:cNvPr id="3" name="Content Placeholder 2"/>
          <p:cNvSpPr>
            <a:spLocks noGrp="1"/>
          </p:cNvSpPr>
          <p:nvPr>
            <p:ph idx="1"/>
          </p:nvPr>
        </p:nvSpPr>
        <p:spPr/>
        <p:txBody>
          <a:bodyPr>
            <a:normAutofit fontScale="92500" lnSpcReduction="10000"/>
          </a:bodyPr>
          <a:lstStyle/>
          <a:p>
            <a:r>
              <a:rPr lang="en-IE" b="1" dirty="0">
                <a:solidFill>
                  <a:srgbClr val="FF0000"/>
                </a:solidFill>
              </a:rPr>
              <a:t>Multilingualism</a:t>
            </a:r>
            <a:r>
              <a:rPr lang="en-IE" dirty="0">
                <a:solidFill>
                  <a:srgbClr val="FF0000"/>
                </a:solidFill>
              </a:rPr>
              <a:t> </a:t>
            </a:r>
            <a:r>
              <a:rPr lang="en-IE" dirty="0"/>
              <a:t>— working definitions</a:t>
            </a:r>
          </a:p>
          <a:p>
            <a:r>
              <a:rPr lang="en-IE" dirty="0"/>
              <a:t>an individual's ability to communicate in several different languages</a:t>
            </a:r>
          </a:p>
          <a:p>
            <a:r>
              <a:rPr lang="en-IE" dirty="0"/>
              <a:t>the co-existence of different language communities in one geographical/political area</a:t>
            </a:r>
          </a:p>
          <a:p>
            <a:r>
              <a:rPr lang="en-IE" dirty="0"/>
              <a:t>an organisation's policy choice to operate in more than one language</a:t>
            </a:r>
          </a:p>
          <a:p>
            <a:r>
              <a:rPr lang="en-IE" dirty="0"/>
              <a:t>Multilingualism is a fact of life in the European Union and one of the founding principles of the EU institutions. At DG Translation, our job is to turn that principle into reality.</a:t>
            </a:r>
          </a:p>
          <a:p>
            <a:r>
              <a:rPr lang="en-IE" b="1" dirty="0">
                <a:solidFill>
                  <a:srgbClr val="FF0000"/>
                </a:solidFill>
              </a:rPr>
              <a:t>Mother tongue +2</a:t>
            </a:r>
          </a:p>
          <a:p>
            <a:r>
              <a:rPr lang="en-IE" dirty="0"/>
              <a:t>Promoting language learning is central to the </a:t>
            </a:r>
            <a:r>
              <a:rPr lang="en-IE" b="1" dirty="0"/>
              <a:t>EU’s language policy</a:t>
            </a:r>
            <a:r>
              <a:rPr lang="en-IE" dirty="0"/>
              <a:t>. The EU encourages everyone to learn and speak more languages, in the interests of mutual understanding and communication. Our goal is an EU in which every citizen knows </a:t>
            </a:r>
            <a:r>
              <a:rPr lang="en-IE" b="1" dirty="0"/>
              <a:t>at least two foreign languages</a:t>
            </a:r>
            <a:r>
              <a:rPr lang="en-IE" dirty="0"/>
              <a:t> in addition to their mother tongue.</a:t>
            </a:r>
          </a:p>
          <a:p>
            <a:endParaRPr lang="en-I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9824" y="404664"/>
            <a:ext cx="1584176" cy="1054197"/>
          </a:xfrm>
          <a:prstGeom prst="rect">
            <a:avLst/>
          </a:prstGeom>
        </p:spPr>
      </p:pic>
    </p:spTree>
    <p:extLst>
      <p:ext uri="{BB962C8B-B14F-4D97-AF65-F5344CB8AC3E}">
        <p14:creationId xmlns:p14="http://schemas.microsoft.com/office/powerpoint/2010/main" val="1497808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European Day of Languages </a:t>
            </a:r>
            <a:endParaRPr lang="en-IE"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576989" y="1600200"/>
            <a:ext cx="3380422" cy="4800600"/>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9824" y="404664"/>
            <a:ext cx="1584176" cy="1054197"/>
          </a:xfrm>
          <a:prstGeom prst="rect">
            <a:avLst/>
          </a:prstGeom>
        </p:spPr>
      </p:pic>
    </p:spTree>
    <p:extLst>
      <p:ext uri="{BB962C8B-B14F-4D97-AF65-F5344CB8AC3E}">
        <p14:creationId xmlns:p14="http://schemas.microsoft.com/office/powerpoint/2010/main" val="16267534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000" dirty="0" smtClean="0"/>
              <a:t>EU Translation budget &amp; output </a:t>
            </a:r>
            <a:endParaRPr lang="en-IE" sz="4000" dirty="0"/>
          </a:p>
        </p:txBody>
      </p:sp>
      <p:sp>
        <p:nvSpPr>
          <p:cNvPr id="3" name="Content Placeholder 2"/>
          <p:cNvSpPr>
            <a:spLocks noGrp="1"/>
          </p:cNvSpPr>
          <p:nvPr>
            <p:ph idx="1"/>
          </p:nvPr>
        </p:nvSpPr>
        <p:spPr/>
        <p:txBody>
          <a:bodyPr>
            <a:normAutofit lnSpcReduction="10000"/>
          </a:bodyPr>
          <a:lstStyle/>
          <a:p>
            <a:r>
              <a:rPr lang="en-IE" dirty="0" smtClean="0"/>
              <a:t>Output: 1.76 million pages (2012) </a:t>
            </a:r>
          </a:p>
          <a:p>
            <a:r>
              <a:rPr lang="en-IE" dirty="0" smtClean="0"/>
              <a:t>Workload steadily rising (new member states 2004, 2007, 2013) </a:t>
            </a:r>
          </a:p>
          <a:p>
            <a:r>
              <a:rPr lang="en-IE" dirty="0" smtClean="0"/>
              <a:t>Types of documents translated, in order of priority: </a:t>
            </a:r>
          </a:p>
          <a:p>
            <a:pPr lvl="1"/>
            <a:r>
              <a:rPr lang="en-IE" dirty="0" smtClean="0"/>
              <a:t>Proposed laws, policy papers, Commission consultation documents</a:t>
            </a:r>
          </a:p>
          <a:p>
            <a:pPr lvl="1"/>
            <a:r>
              <a:rPr lang="en-IE" dirty="0" smtClean="0"/>
              <a:t>Consultation documents to and from national parliaments,  and correspondence with national authorities, companies and individuals </a:t>
            </a:r>
          </a:p>
          <a:p>
            <a:pPr lvl="1"/>
            <a:r>
              <a:rPr lang="en-IE" dirty="0" smtClean="0"/>
              <a:t>Websites and press releases </a:t>
            </a:r>
          </a:p>
          <a:p>
            <a:r>
              <a:rPr lang="en-IE" dirty="0" smtClean="0"/>
              <a:t>Cost: €330 m a year (estimated) – some €0.60 per EU citizen</a:t>
            </a:r>
          </a:p>
          <a:p>
            <a:r>
              <a:rPr lang="en-IE" dirty="0" smtClean="0"/>
              <a:t>Cost of all language services: less than 1% of all the general  budget of the EU = divided by the EU population, it amounts to less than €2 per person per year </a:t>
            </a:r>
          </a:p>
          <a:p>
            <a:endParaRPr lang="en-IE" dirty="0" smtClean="0"/>
          </a:p>
          <a:p>
            <a:endParaRPr lang="en-I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9824" y="404664"/>
            <a:ext cx="1584176" cy="1054197"/>
          </a:xfrm>
          <a:prstGeom prst="rect">
            <a:avLst/>
          </a:prstGeom>
        </p:spPr>
      </p:pic>
    </p:spTree>
    <p:extLst>
      <p:ext uri="{BB962C8B-B14F-4D97-AF65-F5344CB8AC3E}">
        <p14:creationId xmlns:p14="http://schemas.microsoft.com/office/powerpoint/2010/main" val="1322524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400" dirty="0">
                <a:solidFill>
                  <a:srgbClr val="154194"/>
                </a:solidFill>
              </a:rPr>
              <a:t>Translation</a:t>
            </a:r>
            <a:r>
              <a:rPr lang="en-IE" sz="4400" dirty="0">
                <a:solidFill>
                  <a:srgbClr val="154194"/>
                </a:solidFill>
                <a:latin typeface="inherit"/>
              </a:rPr>
              <a:t> </a:t>
            </a:r>
            <a:r>
              <a:rPr lang="en-IE" sz="4400" dirty="0">
                <a:solidFill>
                  <a:srgbClr val="154194"/>
                </a:solidFill>
              </a:rPr>
              <a:t>and the </a:t>
            </a:r>
            <a:r>
              <a:rPr lang="en-IE" sz="4400" dirty="0" smtClean="0">
                <a:solidFill>
                  <a:srgbClr val="154194"/>
                </a:solidFill>
              </a:rPr>
              <a:t>EU</a:t>
            </a:r>
            <a:endParaRPr lang="en-IE" sz="4400" dirty="0"/>
          </a:p>
        </p:txBody>
      </p:sp>
      <p:sp>
        <p:nvSpPr>
          <p:cNvPr id="3" name="Content Placeholder 2"/>
          <p:cNvSpPr>
            <a:spLocks noGrp="1"/>
          </p:cNvSpPr>
          <p:nvPr>
            <p:ph idx="1"/>
          </p:nvPr>
        </p:nvSpPr>
        <p:spPr/>
        <p:txBody>
          <a:bodyPr>
            <a:normAutofit/>
          </a:bodyPr>
          <a:lstStyle/>
          <a:p>
            <a:r>
              <a:rPr lang="en-IE" dirty="0" smtClean="0">
                <a:solidFill>
                  <a:srgbClr val="000000"/>
                </a:solidFill>
              </a:rPr>
              <a:t>The </a:t>
            </a:r>
            <a:r>
              <a:rPr lang="en-IE" dirty="0">
                <a:solidFill>
                  <a:srgbClr val="000000"/>
                </a:solidFill>
              </a:rPr>
              <a:t>EU policy of communicating in 24 </a:t>
            </a:r>
            <a:r>
              <a:rPr lang="en-IE" u="sng" dirty="0">
                <a:solidFill>
                  <a:srgbClr val="551A8B"/>
                </a:solidFill>
                <a:hlinkClick r:id="rId2"/>
              </a:rPr>
              <a:t>official languages</a:t>
            </a:r>
            <a:r>
              <a:rPr lang="en-IE" dirty="0">
                <a:solidFill>
                  <a:srgbClr val="000000"/>
                </a:solidFill>
              </a:rPr>
              <a:t> (</a:t>
            </a:r>
            <a:r>
              <a:rPr lang="en-IE" b="1" dirty="0">
                <a:solidFill>
                  <a:srgbClr val="FF0000"/>
                </a:solidFill>
              </a:rPr>
              <a:t>multilingualism</a:t>
            </a:r>
            <a:r>
              <a:rPr lang="en-IE" dirty="0">
                <a:solidFill>
                  <a:srgbClr val="000000"/>
                </a:solidFill>
              </a:rPr>
              <a:t> policy) is unique in the world. All official languages enjoy </a:t>
            </a:r>
            <a:r>
              <a:rPr lang="en-IE" b="1" dirty="0">
                <a:solidFill>
                  <a:srgbClr val="000000"/>
                </a:solidFill>
              </a:rPr>
              <a:t>equal status</a:t>
            </a:r>
            <a:r>
              <a:rPr lang="en-IE" dirty="0">
                <a:solidFill>
                  <a:srgbClr val="000000"/>
                </a:solidFill>
              </a:rPr>
              <a:t>. EU citizens in the 27 member countries can use any of them to communicate with the European institutions, which helps to make the Union more open and more effective.</a:t>
            </a:r>
          </a:p>
          <a:p>
            <a:r>
              <a:rPr lang="en-IE" dirty="0" smtClean="0">
                <a:solidFill>
                  <a:srgbClr val="000000"/>
                </a:solidFill>
              </a:rPr>
              <a:t>A </a:t>
            </a:r>
            <a:r>
              <a:rPr lang="en-IE" dirty="0">
                <a:solidFill>
                  <a:srgbClr val="000000"/>
                </a:solidFill>
              </a:rPr>
              <a:t>multilingual organisation like the EU needs high quality translation and relies on professional linguists to keep it running smoothly. The role of the language services in the various EU institutions and bodies is to support and strengthen multilingual communication in Europe and to </a:t>
            </a:r>
            <a:r>
              <a:rPr lang="en-IE" b="1" dirty="0">
                <a:solidFill>
                  <a:srgbClr val="000000"/>
                </a:solidFill>
              </a:rPr>
              <a:t>help Europeans understand EU policies</a:t>
            </a:r>
            <a:r>
              <a:rPr lang="en-IE" dirty="0" smtClean="0">
                <a:solidFill>
                  <a:srgbClr val="000000"/>
                </a:solidFill>
              </a:rPr>
              <a:t>.</a:t>
            </a:r>
          </a:p>
        </p:txBody>
      </p:sp>
    </p:spTree>
    <p:extLst>
      <p:ext uri="{BB962C8B-B14F-4D97-AF65-F5344CB8AC3E}">
        <p14:creationId xmlns:p14="http://schemas.microsoft.com/office/powerpoint/2010/main" val="3022908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Croatia 2013 </a:t>
            </a:r>
            <a:endParaRPr lang="en-IE"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283968" y="548680"/>
            <a:ext cx="2600325" cy="2514600"/>
          </a:xfr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9824" y="404664"/>
            <a:ext cx="1584176" cy="1054197"/>
          </a:xfrm>
          <a:prstGeom prst="rect">
            <a:avLst/>
          </a:prstGeom>
        </p:spPr>
      </p:pic>
      <p:sp>
        <p:nvSpPr>
          <p:cNvPr id="7" name="TextBox 6"/>
          <p:cNvSpPr txBox="1"/>
          <p:nvPr/>
        </p:nvSpPr>
        <p:spPr>
          <a:xfrm>
            <a:off x="827584" y="2780928"/>
            <a:ext cx="5439759" cy="2215991"/>
          </a:xfrm>
          <a:prstGeom prst="rect">
            <a:avLst/>
          </a:prstGeom>
          <a:noFill/>
        </p:spPr>
        <p:txBody>
          <a:bodyPr wrap="none" rtlCol="0">
            <a:spAutoFit/>
          </a:bodyPr>
          <a:lstStyle/>
          <a:p>
            <a:r>
              <a:rPr lang="en-IE" sz="2000" dirty="0" smtClean="0"/>
              <a:t>Year of entry : 2013 </a:t>
            </a:r>
          </a:p>
          <a:p>
            <a:r>
              <a:rPr lang="en-IE" sz="2000" dirty="0" smtClean="0"/>
              <a:t>Capital city: Zagreb </a:t>
            </a:r>
          </a:p>
          <a:p>
            <a:r>
              <a:rPr lang="en-IE" sz="2000" dirty="0" smtClean="0"/>
              <a:t>Population: 4 398 150 </a:t>
            </a:r>
          </a:p>
          <a:p>
            <a:r>
              <a:rPr lang="en-IE" sz="2000" dirty="0" smtClean="0"/>
              <a:t>System of government : parliamentary democracy </a:t>
            </a:r>
          </a:p>
          <a:p>
            <a:r>
              <a:rPr lang="en-IE" sz="2000" dirty="0" smtClean="0"/>
              <a:t>Currency: kuna </a:t>
            </a:r>
          </a:p>
          <a:p>
            <a:r>
              <a:rPr lang="en-IE" sz="2000" dirty="0" smtClean="0"/>
              <a:t>Schengen area: expected to join in 2015 </a:t>
            </a:r>
          </a:p>
          <a:p>
            <a:r>
              <a:rPr lang="en-IE" dirty="0">
                <a:hlinkClick r:id="rId4"/>
              </a:rPr>
              <a:t>http://www.bbc.co.uk/news/world-europe-17212572</a:t>
            </a:r>
            <a:endParaRPr lang="en-IE" dirty="0"/>
          </a:p>
        </p:txBody>
      </p:sp>
    </p:spTree>
    <p:extLst>
      <p:ext uri="{BB962C8B-B14F-4D97-AF65-F5344CB8AC3E}">
        <p14:creationId xmlns:p14="http://schemas.microsoft.com/office/powerpoint/2010/main" val="16041632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Schengen </a:t>
            </a:r>
            <a:endParaRPr lang="en-IE" dirty="0"/>
          </a:p>
        </p:txBody>
      </p:sp>
      <p:sp>
        <p:nvSpPr>
          <p:cNvPr id="3" name="Content Placeholder 2"/>
          <p:cNvSpPr>
            <a:spLocks noGrp="1"/>
          </p:cNvSpPr>
          <p:nvPr>
            <p:ph idx="1"/>
          </p:nvPr>
        </p:nvSpPr>
        <p:spPr>
          <a:solidFill>
            <a:schemeClr val="accent4">
              <a:lumMod val="20000"/>
              <a:lumOff val="80000"/>
            </a:schemeClr>
          </a:solidFill>
        </p:spPr>
        <p:txBody>
          <a:bodyPr>
            <a:normAutofit/>
          </a:bodyPr>
          <a:lstStyle/>
          <a:p>
            <a:r>
              <a:rPr lang="en-IE" sz="1800" dirty="0" smtClean="0"/>
              <a:t>The </a:t>
            </a:r>
            <a:r>
              <a:rPr lang="en-IE" sz="1800" dirty="0"/>
              <a:t>Schengen area and cooperation are founded on the </a:t>
            </a:r>
            <a:r>
              <a:rPr lang="en-IE" sz="1800" dirty="0">
                <a:solidFill>
                  <a:srgbClr val="C00000"/>
                </a:solidFill>
              </a:rPr>
              <a:t>Schengen Agreement of 1985.</a:t>
            </a:r>
            <a:r>
              <a:rPr lang="en-IE" sz="1800" dirty="0"/>
              <a:t> The Schengen area represents a </a:t>
            </a:r>
            <a:r>
              <a:rPr lang="en-IE" sz="1800" dirty="0">
                <a:solidFill>
                  <a:srgbClr val="C00000"/>
                </a:solidFill>
              </a:rPr>
              <a:t>territory where the free movement of persons is guaranteed</a:t>
            </a:r>
            <a:r>
              <a:rPr lang="en-IE" sz="1800" dirty="0"/>
              <a:t>. The signatory states to the agreement have abolished all internal borders in lieu of a </a:t>
            </a:r>
            <a:r>
              <a:rPr lang="en-IE" sz="1800" dirty="0">
                <a:solidFill>
                  <a:srgbClr val="C00000"/>
                </a:solidFill>
              </a:rPr>
              <a:t>single external border</a:t>
            </a:r>
            <a:r>
              <a:rPr lang="en-IE" sz="1800" dirty="0"/>
              <a:t>. Here common rules and procedures are applied with regard to visas for short stays, asylum requests and border controls. Simultaneously, to guarantee security within the Schengen area</a:t>
            </a:r>
            <a:r>
              <a:rPr lang="en-IE" sz="1800" dirty="0">
                <a:solidFill>
                  <a:srgbClr val="C00000"/>
                </a:solidFill>
              </a:rPr>
              <a:t>, cooperation and coordination between police services and judicial authorities </a:t>
            </a:r>
            <a:r>
              <a:rPr lang="en-IE" sz="1800" dirty="0"/>
              <a:t>have been stepped up. Schengen cooperation has been incorporated into the European Union (EU) legal framework by the Treaty of </a:t>
            </a:r>
            <a:r>
              <a:rPr lang="en-IE" sz="1800" dirty="0">
                <a:solidFill>
                  <a:srgbClr val="C00000"/>
                </a:solidFill>
              </a:rPr>
              <a:t>Amsterdam</a:t>
            </a:r>
            <a:r>
              <a:rPr lang="en-IE" sz="1800" dirty="0"/>
              <a:t> of </a:t>
            </a:r>
            <a:r>
              <a:rPr lang="en-IE" sz="1800" dirty="0">
                <a:solidFill>
                  <a:srgbClr val="C00000"/>
                </a:solidFill>
              </a:rPr>
              <a:t>1997</a:t>
            </a:r>
            <a:r>
              <a:rPr lang="en-IE" sz="1800" dirty="0"/>
              <a:t>. However, all countries cooperating in Schengen are not parties to the Schengen area. This is either because they do not wish to eliminate border controls or because they do not yet fulfil the required conditions for the application of the Schengen </a:t>
            </a:r>
            <a:r>
              <a:rPr lang="en-IE" sz="1800" i="1" dirty="0"/>
              <a:t>acquis</a:t>
            </a:r>
            <a:r>
              <a:rPr lang="en-IE" sz="1800" dirty="0" smtClean="0"/>
              <a:t>.</a:t>
            </a:r>
          </a:p>
          <a:p>
            <a:r>
              <a:rPr lang="en-IE" sz="1800" dirty="0">
                <a:hlinkClick r:id="rId2"/>
              </a:rPr>
              <a:t>http://europa.eu/legislation_summaries/justice_freedom_security/free_movement_of_persons_asylum_immigration/l33020_en.htm</a:t>
            </a:r>
            <a:endParaRPr lang="en-IE" sz="18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9824" y="404664"/>
            <a:ext cx="1584176" cy="1054197"/>
          </a:xfrm>
          <a:prstGeom prst="rect">
            <a:avLst/>
          </a:prstGeom>
        </p:spPr>
      </p:pic>
    </p:spTree>
    <p:extLst>
      <p:ext uri="{BB962C8B-B14F-4D97-AF65-F5344CB8AC3E}">
        <p14:creationId xmlns:p14="http://schemas.microsoft.com/office/powerpoint/2010/main" val="123232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Main Institutions of the EU </a:t>
            </a:r>
            <a:endParaRPr lang="en-IE" dirty="0"/>
          </a:p>
        </p:txBody>
      </p:sp>
      <p:sp>
        <p:nvSpPr>
          <p:cNvPr id="3" name="Content Placeholder 2"/>
          <p:cNvSpPr>
            <a:spLocks noGrp="1"/>
          </p:cNvSpPr>
          <p:nvPr>
            <p:ph idx="1"/>
          </p:nvPr>
        </p:nvSpPr>
        <p:spPr>
          <a:xfrm>
            <a:off x="395536" y="1412776"/>
            <a:ext cx="7620000" cy="4800600"/>
          </a:xfrm>
        </p:spPr>
        <p:txBody>
          <a:bodyPr>
            <a:normAutofit fontScale="85000" lnSpcReduction="10000"/>
          </a:bodyPr>
          <a:lstStyle/>
          <a:p>
            <a:r>
              <a:rPr lang="en-IE" sz="2400" dirty="0" smtClean="0"/>
              <a:t>1. </a:t>
            </a:r>
            <a:r>
              <a:rPr lang="en-IE" sz="2600" dirty="0" smtClean="0">
                <a:solidFill>
                  <a:srgbClr val="C00000"/>
                </a:solidFill>
              </a:rPr>
              <a:t>The European Parliament</a:t>
            </a:r>
            <a:r>
              <a:rPr lang="en-IE" sz="2600" dirty="0" smtClean="0"/>
              <a:t> </a:t>
            </a:r>
          </a:p>
          <a:p>
            <a:pPr lvl="1"/>
            <a:r>
              <a:rPr lang="en-IE" dirty="0" smtClean="0"/>
              <a:t>Only-directly-elected body of EU – President </a:t>
            </a:r>
            <a:r>
              <a:rPr lang="en-IE" b="1" smtClean="0">
                <a:solidFill>
                  <a:srgbClr val="0070C0"/>
                </a:solidFill>
              </a:rPr>
              <a:t>Martin Schultz</a:t>
            </a:r>
            <a:endParaRPr lang="en-IE" b="1" dirty="0" smtClean="0">
              <a:solidFill>
                <a:srgbClr val="0070C0"/>
              </a:solidFill>
            </a:endParaRPr>
          </a:p>
          <a:p>
            <a:pPr lvl="1"/>
            <a:r>
              <a:rPr lang="en-IE" dirty="0" smtClean="0"/>
              <a:t>736 members (MEPs) elected every 5 years (June 2009) </a:t>
            </a:r>
          </a:p>
          <a:p>
            <a:pPr lvl="1"/>
            <a:r>
              <a:rPr lang="en-IE" dirty="0" smtClean="0"/>
              <a:t>Next elections: 22 – 25 May 2014</a:t>
            </a:r>
          </a:p>
          <a:p>
            <a:pPr lvl="1"/>
            <a:r>
              <a:rPr lang="en-IE" dirty="0" smtClean="0"/>
              <a:t>Strasbourg and Brussels </a:t>
            </a:r>
          </a:p>
          <a:p>
            <a:r>
              <a:rPr lang="en-IE" sz="2400" dirty="0" smtClean="0"/>
              <a:t>2. </a:t>
            </a:r>
            <a:r>
              <a:rPr lang="en-IE" sz="2600" dirty="0" smtClean="0">
                <a:solidFill>
                  <a:srgbClr val="C00000"/>
                </a:solidFill>
              </a:rPr>
              <a:t>The European Council</a:t>
            </a:r>
            <a:r>
              <a:rPr lang="en-IE" sz="2600" dirty="0" smtClean="0"/>
              <a:t> </a:t>
            </a:r>
          </a:p>
          <a:p>
            <a:pPr lvl="1"/>
            <a:r>
              <a:rPr lang="en-IE" dirty="0" smtClean="0"/>
              <a:t>Defines general political direction and priorities of EU </a:t>
            </a:r>
          </a:p>
          <a:p>
            <a:pPr lvl="1"/>
            <a:r>
              <a:rPr lang="en-IE" dirty="0" smtClean="0"/>
              <a:t>Institution of EU since January 2010 – President </a:t>
            </a:r>
            <a:r>
              <a:rPr lang="en-IE" b="1" dirty="0" smtClean="0">
                <a:solidFill>
                  <a:srgbClr val="0070C0"/>
                </a:solidFill>
              </a:rPr>
              <a:t>Herman Von Rompuy</a:t>
            </a:r>
            <a:r>
              <a:rPr lang="en-IE" dirty="0" smtClean="0"/>
              <a:t> convenes meetings (twice per year – Brussels)</a:t>
            </a:r>
          </a:p>
          <a:p>
            <a:pPr lvl="1"/>
            <a:r>
              <a:rPr lang="en-IE" dirty="0" smtClean="0"/>
              <a:t>Heads of States or Government of 28 EU states </a:t>
            </a:r>
          </a:p>
          <a:p>
            <a:r>
              <a:rPr lang="en-IE" sz="2400" dirty="0" smtClean="0"/>
              <a:t>3. </a:t>
            </a:r>
            <a:r>
              <a:rPr lang="en-IE" sz="2600" dirty="0" smtClean="0">
                <a:solidFill>
                  <a:srgbClr val="C00000"/>
                </a:solidFill>
              </a:rPr>
              <a:t>The Council (of Ministers) of the European Union</a:t>
            </a:r>
            <a:r>
              <a:rPr lang="en-IE" sz="2600" dirty="0" smtClean="0"/>
              <a:t> </a:t>
            </a:r>
          </a:p>
          <a:p>
            <a:pPr lvl="1"/>
            <a:r>
              <a:rPr lang="en-IE" dirty="0" smtClean="0"/>
              <a:t>Main decision-making body of EU  -  Intergovernmental</a:t>
            </a:r>
          </a:p>
          <a:p>
            <a:pPr lvl="1"/>
            <a:r>
              <a:rPr lang="en-IE" dirty="0" smtClean="0"/>
              <a:t>Ministers from member states (foreign affairs, agriculture, transport, environment, etc.).</a:t>
            </a:r>
          </a:p>
          <a:p>
            <a:pPr lvl="1"/>
            <a:r>
              <a:rPr lang="en-IE" sz="1900" dirty="0" smtClean="0"/>
              <a:t>Rotating presidency every 6 months:  </a:t>
            </a:r>
            <a:r>
              <a:rPr lang="en-US" sz="1900" dirty="0" smtClean="0"/>
              <a:t>Ireland January-June 2013 – </a:t>
            </a:r>
            <a:r>
              <a:rPr lang="en-US" sz="1900" dirty="0" smtClean="0">
                <a:solidFill>
                  <a:srgbClr val="FF0000"/>
                </a:solidFill>
              </a:rPr>
              <a:t>Lithuania July – December 2013</a:t>
            </a:r>
            <a:r>
              <a:rPr lang="en-US" sz="1900" dirty="0" smtClean="0"/>
              <a:t> – Greece January – June 2014 – Italy July – December 2014 </a:t>
            </a:r>
            <a:endParaRPr lang="en-IE" sz="1900" dirty="0" smtClean="0"/>
          </a:p>
          <a:p>
            <a:pPr lvl="1"/>
            <a:endParaRPr lang="en-IE" sz="1900" dirty="0" smtClean="0"/>
          </a:p>
          <a:p>
            <a:pPr lvl="1"/>
            <a:endParaRPr lang="en-IE" sz="1900" dirty="0" smtClean="0"/>
          </a:p>
          <a:p>
            <a:endParaRPr lang="en-IE"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9824" y="404664"/>
            <a:ext cx="1584176" cy="1054197"/>
          </a:xfrm>
          <a:prstGeom prst="rect">
            <a:avLst/>
          </a:prstGeom>
        </p:spPr>
      </p:pic>
    </p:spTree>
    <p:extLst>
      <p:ext uri="{BB962C8B-B14F-4D97-AF65-F5344CB8AC3E}">
        <p14:creationId xmlns:p14="http://schemas.microsoft.com/office/powerpoint/2010/main" val="2837625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Ireland and UK re Schengen </a:t>
            </a:r>
            <a:endParaRPr lang="en-IE" dirty="0"/>
          </a:p>
        </p:txBody>
      </p:sp>
      <p:sp>
        <p:nvSpPr>
          <p:cNvPr id="3" name="Content Placeholder 2"/>
          <p:cNvSpPr>
            <a:spLocks noGrp="1"/>
          </p:cNvSpPr>
          <p:nvPr>
            <p:ph idx="1"/>
          </p:nvPr>
        </p:nvSpPr>
        <p:spPr/>
        <p:txBody>
          <a:bodyPr/>
          <a:lstStyle/>
          <a:p>
            <a:r>
              <a:rPr lang="en-IE" sz="2800" dirty="0" smtClean="0">
                <a:solidFill>
                  <a:srgbClr val="C00000"/>
                </a:solidFill>
              </a:rPr>
              <a:t>Partial participation = “cooperating countries” </a:t>
            </a:r>
          </a:p>
          <a:p>
            <a:r>
              <a:rPr lang="en-IE" dirty="0" smtClean="0"/>
              <a:t>Police and judicial cooperation in criminal matters </a:t>
            </a:r>
          </a:p>
          <a:p>
            <a:r>
              <a:rPr lang="en-IE" dirty="0" smtClean="0"/>
              <a:t>Fight against drugs, trafficking, etc. </a:t>
            </a:r>
          </a:p>
          <a:p>
            <a:r>
              <a:rPr lang="en-IE" dirty="0" smtClean="0"/>
              <a:t>SIS (Schengen Information System) : database to exchange data on certain categories of people and goods </a:t>
            </a:r>
          </a:p>
          <a:p>
            <a:pPr marL="114300" indent="0">
              <a:buNone/>
            </a:pPr>
            <a:endParaRPr lang="en-IE" dirty="0" smtClean="0"/>
          </a:p>
          <a:p>
            <a:r>
              <a:rPr lang="en-IE" sz="2800" dirty="0" smtClean="0">
                <a:solidFill>
                  <a:srgbClr val="C00000"/>
                </a:solidFill>
              </a:rPr>
              <a:t>But</a:t>
            </a:r>
            <a:r>
              <a:rPr lang="en-IE" dirty="0" smtClean="0"/>
              <a:t>: </a:t>
            </a:r>
          </a:p>
          <a:p>
            <a:r>
              <a:rPr lang="en-IE" dirty="0" smtClean="0"/>
              <a:t>Border controls remain (airports, ferry ports, etc.) </a:t>
            </a:r>
          </a:p>
          <a:p>
            <a:r>
              <a:rPr lang="en-IE" dirty="0" smtClean="0"/>
              <a:t>Islands v. countries with “extensive and permeable land borders”</a:t>
            </a:r>
          </a:p>
          <a:p>
            <a:r>
              <a:rPr lang="en-IE" dirty="0" smtClean="0"/>
              <a:t>Common land frontier (NI) </a:t>
            </a:r>
          </a:p>
          <a:p>
            <a:endParaRPr lang="en-I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9824" y="404664"/>
            <a:ext cx="1584176" cy="1054197"/>
          </a:xfrm>
          <a:prstGeom prst="rect">
            <a:avLst/>
          </a:prstGeom>
        </p:spPr>
      </p:pic>
    </p:spTree>
    <p:extLst>
      <p:ext uri="{BB962C8B-B14F-4D97-AF65-F5344CB8AC3E}">
        <p14:creationId xmlns:p14="http://schemas.microsoft.com/office/powerpoint/2010/main" val="2643728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Schengen area </a:t>
            </a:r>
            <a:endParaRPr lang="en-IE" dirty="0"/>
          </a:p>
        </p:txBody>
      </p:sp>
      <p:sp>
        <p:nvSpPr>
          <p:cNvPr id="3" name="Content Placeholder 2"/>
          <p:cNvSpPr>
            <a:spLocks noGrp="1"/>
          </p:cNvSpPr>
          <p:nvPr>
            <p:ph idx="1"/>
          </p:nvPr>
        </p:nvSpPr>
        <p:spPr/>
        <p:txBody>
          <a:bodyPr/>
          <a:lstStyle/>
          <a:p>
            <a:pPr marL="114300" indent="0">
              <a:buNone/>
            </a:pPr>
            <a:r>
              <a:rPr lang="en-IE" sz="2400" b="1" dirty="0" smtClean="0">
                <a:solidFill>
                  <a:srgbClr val="C00000"/>
                </a:solidFill>
              </a:rPr>
              <a:t>26 countries</a:t>
            </a:r>
          </a:p>
          <a:p>
            <a:r>
              <a:rPr lang="en-IE" dirty="0" smtClean="0"/>
              <a:t>22 EU Member States </a:t>
            </a:r>
          </a:p>
          <a:p>
            <a:pPr lvl="1"/>
            <a:r>
              <a:rPr lang="en-IE" dirty="0" smtClean="0"/>
              <a:t>Bulgaria, Romania, Cyprus,</a:t>
            </a:r>
          </a:p>
          <a:p>
            <a:pPr marL="411480" lvl="1" indent="0">
              <a:buNone/>
            </a:pPr>
            <a:r>
              <a:rPr lang="en-IE" dirty="0" smtClean="0"/>
              <a:t>  Croatia (</a:t>
            </a:r>
            <a:r>
              <a:rPr lang="en-IE" dirty="0"/>
              <a:t>in green) </a:t>
            </a:r>
            <a:r>
              <a:rPr lang="en-IE" dirty="0" smtClean="0"/>
              <a:t>= legally obliged to join</a:t>
            </a:r>
          </a:p>
          <a:p>
            <a:pPr lvl="1"/>
            <a:r>
              <a:rPr lang="en-IE" dirty="0" smtClean="0"/>
              <a:t>Ireland and UK maintain opt-outs</a:t>
            </a:r>
          </a:p>
          <a:p>
            <a:r>
              <a:rPr lang="en-IE" dirty="0" smtClean="0"/>
              <a:t>4 EFTA*  states</a:t>
            </a:r>
          </a:p>
          <a:p>
            <a:pPr lvl="1"/>
            <a:r>
              <a:rPr lang="en-IE" dirty="0" smtClean="0"/>
              <a:t>Iceland, Lichtenstein, Norway </a:t>
            </a:r>
            <a:endParaRPr lang="en-IE" dirty="0"/>
          </a:p>
          <a:p>
            <a:pPr marL="411480" lvl="1" indent="0">
              <a:buNone/>
            </a:pPr>
            <a:r>
              <a:rPr lang="en-IE" dirty="0" smtClean="0"/>
              <a:t>    Switzerland </a:t>
            </a:r>
          </a:p>
          <a:p>
            <a:r>
              <a:rPr lang="en-IE" dirty="0" smtClean="0"/>
              <a:t>2 microstates</a:t>
            </a:r>
          </a:p>
          <a:p>
            <a:pPr marL="708660" lvl="2">
              <a:buClr>
                <a:schemeClr val="accent1"/>
              </a:buClr>
            </a:pPr>
            <a:r>
              <a:rPr lang="en-IE" dirty="0"/>
              <a:t>Monaco, San Marino </a:t>
            </a:r>
          </a:p>
          <a:p>
            <a:r>
              <a:rPr lang="en-IE" dirty="0" smtClean="0"/>
              <a:t>*</a:t>
            </a:r>
            <a:r>
              <a:rPr lang="en-IE" sz="1800" dirty="0" smtClean="0"/>
              <a:t>EFTA: European Free Trade </a:t>
            </a:r>
          </a:p>
          <a:p>
            <a:pPr marL="114300" indent="0">
              <a:buNone/>
            </a:pPr>
            <a:r>
              <a:rPr lang="en-IE" sz="1800" dirty="0"/>
              <a:t> </a:t>
            </a:r>
            <a:r>
              <a:rPr lang="en-IE" sz="1800" dirty="0" smtClean="0"/>
              <a:t>    Association </a:t>
            </a:r>
          </a:p>
          <a:p>
            <a:pPr marL="411480" lvl="1" indent="0">
              <a:buNone/>
            </a:pPr>
            <a:endParaRPr lang="en-IE" dirty="0" smtClean="0"/>
          </a:p>
          <a:p>
            <a:endParaRPr lang="en-I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9824" y="404664"/>
            <a:ext cx="1584176" cy="1054197"/>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4008" y="1700808"/>
            <a:ext cx="3805014" cy="3766964"/>
          </a:xfrm>
          <a:prstGeom prst="rect">
            <a:avLst/>
          </a:prstGeom>
        </p:spPr>
      </p:pic>
    </p:spTree>
    <p:extLst>
      <p:ext uri="{BB962C8B-B14F-4D97-AF65-F5344CB8AC3E}">
        <p14:creationId xmlns:p14="http://schemas.microsoft.com/office/powerpoint/2010/main" val="3973538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Schengen Area Q&amp;A  </a:t>
            </a:r>
            <a:endParaRPr lang="en-IE"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27784" y="1268760"/>
            <a:ext cx="4419600" cy="4705350"/>
          </a:xfrm>
        </p:spPr>
      </p:pic>
      <p:sp>
        <p:nvSpPr>
          <p:cNvPr id="5" name="Rectangle 4"/>
          <p:cNvSpPr/>
          <p:nvPr/>
        </p:nvSpPr>
        <p:spPr>
          <a:xfrm>
            <a:off x="107504" y="6093296"/>
            <a:ext cx="4572000" cy="646331"/>
          </a:xfrm>
          <a:prstGeom prst="rect">
            <a:avLst/>
          </a:prstGeom>
        </p:spPr>
        <p:txBody>
          <a:bodyPr>
            <a:spAutoFit/>
          </a:bodyPr>
          <a:lstStyle/>
          <a:p>
            <a:r>
              <a:rPr lang="en-IE" dirty="0">
                <a:hlinkClick r:id="rId3"/>
              </a:rPr>
              <a:t>http://www.bbc.co.uk/news/world-europe-13194723</a:t>
            </a:r>
            <a:endParaRPr lang="en-IE"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59824" y="404664"/>
            <a:ext cx="1584176" cy="1054197"/>
          </a:xfrm>
          <a:prstGeom prst="rect">
            <a:avLst/>
          </a:prstGeom>
        </p:spPr>
      </p:pic>
    </p:spTree>
    <p:extLst>
      <p:ext uri="{BB962C8B-B14F-4D97-AF65-F5344CB8AC3E}">
        <p14:creationId xmlns:p14="http://schemas.microsoft.com/office/powerpoint/2010/main" val="5953982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Migration and the EU  </a:t>
            </a:r>
            <a:endParaRPr lang="en-IE" dirty="0"/>
          </a:p>
        </p:txBody>
      </p:sp>
      <p:sp>
        <p:nvSpPr>
          <p:cNvPr id="3" name="Content Placeholder 2"/>
          <p:cNvSpPr>
            <a:spLocks noGrp="1"/>
          </p:cNvSpPr>
          <p:nvPr>
            <p:ph idx="1"/>
          </p:nvPr>
        </p:nvSpPr>
        <p:spPr/>
        <p:txBody>
          <a:bodyPr>
            <a:normAutofit fontScale="92500" lnSpcReduction="20000"/>
          </a:bodyPr>
          <a:lstStyle/>
          <a:p>
            <a:r>
              <a:rPr lang="en-IE" dirty="0" smtClean="0">
                <a:solidFill>
                  <a:srgbClr val="FF0000"/>
                </a:solidFill>
              </a:rPr>
              <a:t>Humanitarian crisis in Syria </a:t>
            </a:r>
          </a:p>
          <a:p>
            <a:pPr lvl="1"/>
            <a:r>
              <a:rPr lang="en-IE" dirty="0" smtClean="0"/>
              <a:t>2.2 million refugees at </a:t>
            </a:r>
            <a:r>
              <a:rPr lang="en-IE" dirty="0" smtClean="0"/>
              <a:t>start of 2013 </a:t>
            </a:r>
            <a:endParaRPr lang="en-IE" dirty="0" smtClean="0"/>
          </a:p>
          <a:p>
            <a:pPr lvl="1"/>
            <a:r>
              <a:rPr lang="en-IE" dirty="0" smtClean="0"/>
              <a:t>3.2 million by end of year (between 3,000 and 5,000 leave Syria everyday) </a:t>
            </a:r>
          </a:p>
          <a:p>
            <a:pPr lvl="1"/>
            <a:r>
              <a:rPr lang="en-IE" dirty="0" smtClean="0"/>
              <a:t>5.2 million by end of 2014 </a:t>
            </a:r>
          </a:p>
          <a:p>
            <a:pPr lvl="1"/>
            <a:r>
              <a:rPr lang="en-IE" dirty="0" smtClean="0"/>
              <a:t>Most settle in neighbouring countries: Turkey – Lebanon – Jordan – Iraq – Egypt </a:t>
            </a:r>
            <a:endParaRPr lang="en-IE" dirty="0" smtClean="0"/>
          </a:p>
          <a:p>
            <a:r>
              <a:rPr lang="en-IE" dirty="0"/>
              <a:t> </a:t>
            </a:r>
            <a:r>
              <a:rPr lang="en-IE" b="1" dirty="0"/>
              <a:t>A comprehensive European migration policy</a:t>
            </a:r>
          </a:p>
          <a:p>
            <a:r>
              <a:rPr lang="en-IE" dirty="0" smtClean="0"/>
              <a:t>“The </a:t>
            </a:r>
            <a:r>
              <a:rPr lang="en-IE" dirty="0"/>
              <a:t>Commission presents a set of measures aimed at establishing a comprehensive European migration policy, founded on greater </a:t>
            </a:r>
            <a:r>
              <a:rPr lang="en-IE" dirty="0">
                <a:solidFill>
                  <a:srgbClr val="FF0000"/>
                </a:solidFill>
              </a:rPr>
              <a:t>solidarity</a:t>
            </a:r>
            <a:r>
              <a:rPr lang="en-IE" dirty="0"/>
              <a:t> between Member States and enabling the European Union (EU) to respond better to the challenges presented by </a:t>
            </a:r>
            <a:r>
              <a:rPr lang="en-IE" dirty="0" smtClean="0"/>
              <a:t>migration”</a:t>
            </a:r>
          </a:p>
          <a:p>
            <a:r>
              <a:rPr lang="en-IE" sz="1700" dirty="0">
                <a:hlinkClick r:id="rId2"/>
              </a:rPr>
              <a:t>http://europa.eu/legislation_summaries/justice_freedom_security/free_movement_of_persons_asylum_immigration/jl0059_en.htm</a:t>
            </a:r>
            <a:endParaRPr lang="en-IE" sz="1700" dirty="0" smtClean="0"/>
          </a:p>
          <a:p>
            <a:r>
              <a:rPr lang="en-IE" sz="1700" dirty="0" smtClean="0">
                <a:solidFill>
                  <a:srgbClr val="FF0000"/>
                </a:solidFill>
              </a:rPr>
              <a:t>Yet</a:t>
            </a:r>
            <a:r>
              <a:rPr lang="en-IE" sz="1700" dirty="0" smtClean="0"/>
              <a:t>: </a:t>
            </a:r>
          </a:p>
          <a:p>
            <a:r>
              <a:rPr lang="en-IE" dirty="0" smtClean="0"/>
              <a:t>No </a:t>
            </a:r>
            <a:r>
              <a:rPr lang="en-IE" dirty="0" smtClean="0"/>
              <a:t>common EU position  - double standards? </a:t>
            </a:r>
          </a:p>
          <a:p>
            <a:r>
              <a:rPr lang="en-IE" dirty="0" smtClean="0"/>
              <a:t>More solidarity and flexibility needed (UN</a:t>
            </a:r>
            <a:r>
              <a:rPr lang="en-IE" dirty="0" smtClean="0"/>
              <a:t>)</a:t>
            </a:r>
          </a:p>
          <a:p>
            <a:pPr marL="114300" indent="0">
              <a:buNone/>
            </a:pPr>
            <a:endParaRPr lang="en-IE" dirty="0"/>
          </a:p>
          <a:p>
            <a:endParaRPr lang="en-IE" dirty="0" smtClean="0"/>
          </a:p>
          <a:p>
            <a:endParaRPr lang="en-IE"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9824" y="404664"/>
            <a:ext cx="1584176" cy="1054197"/>
          </a:xfrm>
          <a:prstGeom prst="rect">
            <a:avLst/>
          </a:prstGeom>
        </p:spPr>
      </p:pic>
    </p:spTree>
    <p:extLst>
      <p:ext uri="{BB962C8B-B14F-4D97-AF65-F5344CB8AC3E}">
        <p14:creationId xmlns:p14="http://schemas.microsoft.com/office/powerpoint/2010/main" val="1020964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Migration and the EU </a:t>
            </a:r>
            <a:endParaRPr lang="en-IE" dirty="0"/>
          </a:p>
        </p:txBody>
      </p:sp>
      <p:sp>
        <p:nvSpPr>
          <p:cNvPr id="3" name="Content Placeholder 2"/>
          <p:cNvSpPr>
            <a:spLocks noGrp="1"/>
          </p:cNvSpPr>
          <p:nvPr>
            <p:ph idx="1"/>
          </p:nvPr>
        </p:nvSpPr>
        <p:spPr/>
        <p:txBody>
          <a:bodyPr>
            <a:normAutofit/>
          </a:bodyPr>
          <a:lstStyle/>
          <a:p>
            <a:endParaRPr lang="en-IE" dirty="0" smtClean="0"/>
          </a:p>
          <a:p>
            <a:r>
              <a:rPr lang="en-IE" dirty="0" smtClean="0"/>
              <a:t>Free movement, Asylum and Immigration </a:t>
            </a:r>
          </a:p>
          <a:p>
            <a:r>
              <a:rPr lang="en-IE" dirty="0">
                <a:hlinkClick r:id="rId2"/>
              </a:rPr>
              <a:t>http://europa.eu/legislation_summaries/justice_freedom_security/free_movement_of_persons_asylum_immigration/index_en.htm</a:t>
            </a:r>
            <a:endParaRPr lang="en-IE" dirty="0"/>
          </a:p>
          <a:p>
            <a:pPr marL="114300" indent="0">
              <a:buNone/>
            </a:pPr>
            <a:endParaRPr lang="en-IE" dirty="0"/>
          </a:p>
          <a:p>
            <a:r>
              <a:rPr lang="en-IE" dirty="0" smtClean="0"/>
              <a:t>Humanitarian assistance</a:t>
            </a:r>
          </a:p>
          <a:p>
            <a:pPr lvl="1"/>
            <a:r>
              <a:rPr lang="en-IE" dirty="0"/>
              <a:t>1.7 billion euros  of EU funds to help with Syrian humanitarian crisis between 2011 and 2013 </a:t>
            </a:r>
          </a:p>
          <a:p>
            <a:pPr lvl="1"/>
            <a:r>
              <a:rPr lang="en-IE" dirty="0"/>
              <a:t>UK: 203 million – Germany: 117 million – Sweden: 39 million </a:t>
            </a:r>
          </a:p>
          <a:p>
            <a:pPr lvl="1"/>
            <a:r>
              <a:rPr lang="en-IE" dirty="0"/>
              <a:t>Netherlands: 29 million – France: 25 million – Italy: 17 million </a:t>
            </a:r>
            <a:endParaRPr lang="en-IE" dirty="0" smtClean="0"/>
          </a:p>
          <a:p>
            <a:r>
              <a:rPr lang="en-IE" dirty="0" smtClean="0"/>
              <a:t>Is it enough? </a:t>
            </a:r>
            <a:endParaRPr lang="en-IE" dirty="0"/>
          </a:p>
          <a:p>
            <a:endParaRPr lang="en-IE" dirty="0"/>
          </a:p>
          <a:p>
            <a:endParaRPr lang="en-IE" dirty="0"/>
          </a:p>
        </p:txBody>
      </p:sp>
    </p:spTree>
    <p:extLst>
      <p:ext uri="{BB962C8B-B14F-4D97-AF65-F5344CB8AC3E}">
        <p14:creationId xmlns:p14="http://schemas.microsoft.com/office/powerpoint/2010/main" val="28241194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620000" cy="1143000"/>
          </a:xfrm>
        </p:spPr>
        <p:txBody>
          <a:bodyPr/>
          <a:lstStyle/>
          <a:p>
            <a:r>
              <a:rPr lang="en-IE" dirty="0" smtClean="0"/>
              <a:t>Migration </a:t>
            </a:r>
            <a:endParaRPr lang="en-IE" dirty="0"/>
          </a:p>
        </p:txBody>
      </p:sp>
      <p:sp>
        <p:nvSpPr>
          <p:cNvPr id="3" name="Content Placeholder 2"/>
          <p:cNvSpPr>
            <a:spLocks noGrp="1"/>
          </p:cNvSpPr>
          <p:nvPr>
            <p:ph idx="1"/>
          </p:nvPr>
        </p:nvSpPr>
        <p:spPr/>
        <p:txBody>
          <a:bodyPr/>
          <a:lstStyle/>
          <a:p>
            <a:r>
              <a:rPr lang="en-IE" b="1" dirty="0" smtClean="0">
                <a:solidFill>
                  <a:srgbClr val="FF0000"/>
                </a:solidFill>
              </a:rPr>
              <a:t>Frontex</a:t>
            </a:r>
            <a:r>
              <a:rPr lang="en-IE" dirty="0" smtClean="0"/>
              <a:t>: EU Agency for the Management of the Operational Cooperation at the external borders of the Member States </a:t>
            </a:r>
          </a:p>
          <a:p>
            <a:r>
              <a:rPr lang="en-IE" dirty="0" smtClean="0"/>
              <a:t>Frontex promotes, coordinates and develops European border management. See: </a:t>
            </a:r>
            <a:r>
              <a:rPr lang="en-IE" dirty="0" smtClean="0">
                <a:hlinkClick r:id="rId2"/>
              </a:rPr>
              <a:t>www.frontex.europa.eu</a:t>
            </a:r>
            <a:r>
              <a:rPr lang="en-IE" dirty="0" smtClean="0"/>
              <a:t> </a:t>
            </a:r>
          </a:p>
          <a:p>
            <a:pPr marL="114300" indent="0">
              <a:buNone/>
            </a:pPr>
            <a:endParaRPr lang="en-IE" dirty="0" smtClean="0"/>
          </a:p>
          <a:p>
            <a:r>
              <a:rPr lang="en-IE" dirty="0" smtClean="0"/>
              <a:t>Migratory routes to the EU: </a:t>
            </a:r>
            <a:r>
              <a:rPr lang="en-IE" dirty="0">
                <a:hlinkClick r:id="rId3"/>
              </a:rPr>
              <a:t>http://www.frontex.europa.eu/trends-and-routes/migratory-routes-map</a:t>
            </a:r>
            <a:endParaRPr lang="en-IE" dirty="0" smtClean="0"/>
          </a:p>
          <a:p>
            <a:r>
              <a:rPr lang="en-IE" dirty="0" smtClean="0"/>
              <a:t>Approx. 31,000 </a:t>
            </a:r>
            <a:r>
              <a:rPr lang="en-IE" dirty="0" smtClean="0"/>
              <a:t>migrants have crossed the Mediterranean towards Italy and Malta since beginning of 2013  (2012: 16,000) </a:t>
            </a:r>
          </a:p>
          <a:p>
            <a:r>
              <a:rPr lang="en-IE" dirty="0" smtClean="0"/>
              <a:t>From Somalia, Eritrea and Syria </a:t>
            </a:r>
          </a:p>
          <a:p>
            <a:endParaRPr lang="en-IE"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59824" y="404664"/>
            <a:ext cx="1584176" cy="1054197"/>
          </a:xfrm>
          <a:prstGeom prst="rect">
            <a:avLst/>
          </a:prstGeom>
        </p:spPr>
      </p:pic>
    </p:spTree>
    <p:extLst>
      <p:ext uri="{BB962C8B-B14F-4D97-AF65-F5344CB8AC3E}">
        <p14:creationId xmlns:p14="http://schemas.microsoft.com/office/powerpoint/2010/main" val="976190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smtClean="0"/>
              <a:t>Lampedusa</a:t>
            </a:r>
            <a:endParaRPr lang="fr-FR" b="1" dirty="0"/>
          </a:p>
        </p:txBody>
      </p:sp>
      <p:sp>
        <p:nvSpPr>
          <p:cNvPr id="4" name="Title 1"/>
          <p:cNvSpPr>
            <a:spLocks noGrp="1"/>
          </p:cNvSpPr>
          <p:nvPr>
            <p:ph idx="1"/>
          </p:nvPr>
        </p:nvSpPr>
        <p:spPr/>
        <p:txBody>
          <a:bodyPr/>
          <a:lstStyle/>
          <a:p>
            <a:r>
              <a:rPr lang="fr-FR" sz="1800" dirty="0" smtClean="0"/>
              <a:t>« </a:t>
            </a:r>
            <a:r>
              <a:rPr lang="fr-FR" sz="1800" i="1" dirty="0" smtClean="0">
                <a:solidFill>
                  <a:srgbClr val="002060"/>
                </a:solidFill>
              </a:rPr>
              <a:t>Lampedusa </a:t>
            </a:r>
            <a:r>
              <a:rPr lang="fr-FR" sz="1800" i="1" dirty="0">
                <a:solidFill>
                  <a:srgbClr val="002060"/>
                </a:solidFill>
              </a:rPr>
              <a:t>doit être candidate au prix Nobel de la paix </a:t>
            </a:r>
            <a:r>
              <a:rPr lang="fr-FR" sz="1800" i="1" dirty="0" smtClean="0">
                <a:solidFill>
                  <a:srgbClr val="002060"/>
                </a:solidFill>
              </a:rPr>
              <a:t>2014</a:t>
            </a:r>
            <a:r>
              <a:rPr lang="fr-FR" sz="1800" dirty="0" smtClean="0"/>
              <a:t> » (transl: Lampedusa should</a:t>
            </a:r>
            <a:r>
              <a:rPr lang="fr-FR" sz="1800" dirty="0"/>
              <a:t> </a:t>
            </a:r>
            <a:r>
              <a:rPr lang="fr-FR" sz="1800" dirty="0" smtClean="0"/>
              <a:t>be awarded the Nobel Peace Prize in 2014 » according to Fabrizio Gatti, an Italian journalist</a:t>
            </a:r>
          </a:p>
          <a:p>
            <a:endParaRPr lang="fr-FR" sz="2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2644784"/>
            <a:ext cx="5671062" cy="3592528"/>
          </a:xfrm>
          <a:prstGeom prst="rect">
            <a:avLst/>
          </a:prstGeom>
        </p:spPr>
      </p:pic>
      <p:sp>
        <p:nvSpPr>
          <p:cNvPr id="6" name="TextBox 5"/>
          <p:cNvSpPr txBox="1"/>
          <p:nvPr/>
        </p:nvSpPr>
        <p:spPr>
          <a:xfrm>
            <a:off x="6066598" y="5373216"/>
            <a:ext cx="2229265" cy="584775"/>
          </a:xfrm>
          <a:prstGeom prst="rect">
            <a:avLst/>
          </a:prstGeom>
          <a:noFill/>
        </p:spPr>
        <p:txBody>
          <a:bodyPr wrap="none" rtlCol="0">
            <a:spAutoFit/>
          </a:bodyPr>
          <a:lstStyle/>
          <a:p>
            <a:r>
              <a:rPr lang="en-IE" sz="1600" dirty="0" smtClean="0"/>
              <a:t>From French Newspaper</a:t>
            </a:r>
          </a:p>
          <a:p>
            <a:r>
              <a:rPr lang="en-IE" sz="1600" i="1" dirty="0" smtClean="0"/>
              <a:t>Le Monde</a:t>
            </a:r>
            <a:r>
              <a:rPr lang="en-IE" sz="1600" dirty="0" smtClean="0"/>
              <a:t>, 9-10-2013</a:t>
            </a:r>
            <a:endParaRPr lang="en-IE" sz="1600" dirty="0"/>
          </a:p>
        </p:txBody>
      </p:sp>
    </p:spTree>
    <p:extLst>
      <p:ext uri="{BB962C8B-B14F-4D97-AF65-F5344CB8AC3E}">
        <p14:creationId xmlns:p14="http://schemas.microsoft.com/office/powerpoint/2010/main" val="40556907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Lampedusa (2) </a:t>
            </a:r>
            <a:endParaRPr lang="en-IE" dirty="0"/>
          </a:p>
        </p:txBody>
      </p:sp>
      <p:sp>
        <p:nvSpPr>
          <p:cNvPr id="3" name="Content Placeholder 2"/>
          <p:cNvSpPr>
            <a:spLocks noGrp="1"/>
          </p:cNvSpPr>
          <p:nvPr>
            <p:ph idx="1"/>
          </p:nvPr>
        </p:nvSpPr>
        <p:spPr/>
        <p:txBody>
          <a:bodyPr/>
          <a:lstStyle/>
          <a:p>
            <a:r>
              <a:rPr lang="en-IE" dirty="0">
                <a:hlinkClick r:id="rId2"/>
              </a:rPr>
              <a:t>http://www.rte.ie/news/2013/1009/479277-lampedusa-shipwreck</a:t>
            </a:r>
            <a:r>
              <a:rPr lang="en-IE" dirty="0" smtClean="0">
                <a:hlinkClick r:id="rId2"/>
              </a:rPr>
              <a:t>/</a:t>
            </a:r>
            <a:endParaRPr lang="en-IE" dirty="0" smtClean="0"/>
          </a:p>
          <a:p>
            <a:r>
              <a:rPr lang="en-IE" dirty="0">
                <a:hlinkClick r:id="rId3"/>
              </a:rPr>
              <a:t>http://</a:t>
            </a:r>
            <a:r>
              <a:rPr lang="en-IE" dirty="0" smtClean="0">
                <a:hlinkClick r:id="rId3"/>
              </a:rPr>
              <a:t>www.irishtimes.com/news/world/europe/barroso-and-letta-heckled-on-visit-to-sicilian-boat-people-island-of-lampedusa-1.1555406</a:t>
            </a:r>
            <a:endParaRPr lang="en-IE" dirty="0" smtClean="0"/>
          </a:p>
          <a:p>
            <a:r>
              <a:rPr lang="en-IE" dirty="0">
                <a:hlinkClick r:id="rId4"/>
              </a:rPr>
              <a:t>https://maps.google.ie/maps?hl=en&amp;q=Lampedusa&amp;safe=strict&amp;um=1&amp;ie=UTF-8&amp;sa=N&amp;tab=wl</a:t>
            </a:r>
            <a:endParaRPr lang="en-IE" dirty="0" smtClean="0"/>
          </a:p>
        </p:txBody>
      </p:sp>
    </p:spTree>
    <p:extLst>
      <p:ext uri="{BB962C8B-B14F-4D97-AF65-F5344CB8AC3E}">
        <p14:creationId xmlns:p14="http://schemas.microsoft.com/office/powerpoint/2010/main" val="31999105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Turkey </a:t>
            </a:r>
            <a:endParaRPr lang="en-IE" dirty="0"/>
          </a:p>
        </p:txBody>
      </p:sp>
      <p:sp>
        <p:nvSpPr>
          <p:cNvPr id="3" name="Content Placeholder 2"/>
          <p:cNvSpPr>
            <a:spLocks noGrp="1"/>
          </p:cNvSpPr>
          <p:nvPr>
            <p:ph idx="1"/>
          </p:nvPr>
        </p:nvSpPr>
        <p:spPr/>
        <p:txBody>
          <a:bodyPr>
            <a:normAutofit fontScale="92500"/>
          </a:bodyPr>
          <a:lstStyle/>
          <a:p>
            <a:r>
              <a:rPr lang="en-IE" dirty="0">
                <a:hlinkClick r:id="rId2"/>
              </a:rPr>
              <a:t>https://maps.google.ie/maps?hl=en&amp;safe=strict&amp;q=turkey&amp;ie=UTF-8&amp;hq=&amp;hnear=0x14b0155c964f2671:0x40d9dbd42a625f2a,Turkey&amp;gl=ie&amp;ei=O3JWUoWDBIXE7Aal6YGgAQ&amp;ved=0CIABELYD</a:t>
            </a:r>
            <a:endParaRPr lang="en-IE" dirty="0" smtClean="0"/>
          </a:p>
          <a:p>
            <a:r>
              <a:rPr lang="en-IE" dirty="0" smtClean="0"/>
              <a:t>A </a:t>
            </a:r>
            <a:r>
              <a:rPr lang="en-IE" dirty="0" smtClean="0"/>
              <a:t>hub for people smugglers </a:t>
            </a:r>
          </a:p>
          <a:p>
            <a:r>
              <a:rPr lang="en-IE" dirty="0" smtClean="0">
                <a:solidFill>
                  <a:srgbClr val="FF0000"/>
                </a:solidFill>
              </a:rPr>
              <a:t>Rackets</a:t>
            </a:r>
            <a:r>
              <a:rPr lang="en-IE" dirty="0" smtClean="0"/>
              <a:t>: huge sums demanded by smugglers </a:t>
            </a:r>
          </a:p>
          <a:p>
            <a:pPr lvl="1"/>
            <a:r>
              <a:rPr lang="en-IE" dirty="0" smtClean="0"/>
              <a:t>By plane: up to 10,000 per person </a:t>
            </a:r>
          </a:p>
          <a:p>
            <a:pPr lvl="1"/>
            <a:r>
              <a:rPr lang="en-IE" dirty="0" smtClean="0"/>
              <a:t>By sea: to Italy and Greece: up to 5,000 per person </a:t>
            </a:r>
          </a:p>
          <a:p>
            <a:pPr lvl="1"/>
            <a:r>
              <a:rPr lang="en-IE" dirty="0" smtClean="0"/>
              <a:t>By land, on bus or by foot though Bulgaria : up to 500 per person</a:t>
            </a:r>
          </a:p>
          <a:p>
            <a:r>
              <a:rPr lang="en-IE" dirty="0" smtClean="0"/>
              <a:t>Turkey: the </a:t>
            </a:r>
            <a:r>
              <a:rPr lang="en-IE" dirty="0" smtClean="0">
                <a:solidFill>
                  <a:srgbClr val="FF0000"/>
                </a:solidFill>
              </a:rPr>
              <a:t>main gateway </a:t>
            </a:r>
            <a:r>
              <a:rPr lang="en-IE" dirty="0" smtClean="0"/>
              <a:t>to the EU for Afghans, Iraqis, Somalis, Syrians </a:t>
            </a:r>
          </a:p>
          <a:p>
            <a:r>
              <a:rPr lang="en-IE" dirty="0" smtClean="0"/>
              <a:t>Up to 800,000 Syrians live in Turkey</a:t>
            </a:r>
          </a:p>
          <a:p>
            <a:pPr lvl="1"/>
            <a:r>
              <a:rPr lang="en-IE" dirty="0" smtClean="0"/>
              <a:t>in camps near the border or in cities like Istanbul (between 120,000 and 250,000) </a:t>
            </a:r>
          </a:p>
          <a:p>
            <a:pPr lvl="1"/>
            <a:r>
              <a:rPr lang="en-IE" dirty="0" smtClean="0"/>
              <a:t>Up to 100,000 Syrians have arrived in Istanbul over the last 2 months </a:t>
            </a:r>
            <a:endParaRPr lang="en-IE"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9824" y="404664"/>
            <a:ext cx="1584176" cy="1054197"/>
          </a:xfrm>
          <a:prstGeom prst="rect">
            <a:avLst/>
          </a:prstGeom>
        </p:spPr>
      </p:pic>
    </p:spTree>
    <p:extLst>
      <p:ext uri="{BB962C8B-B14F-4D97-AF65-F5344CB8AC3E}">
        <p14:creationId xmlns:p14="http://schemas.microsoft.com/office/powerpoint/2010/main" val="4022267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Case Study: the Roms </a:t>
            </a:r>
            <a:endParaRPr lang="en-IE" dirty="0"/>
          </a:p>
        </p:txBody>
      </p:sp>
      <p:sp>
        <p:nvSpPr>
          <p:cNvPr id="3" name="Content Placeholder 2"/>
          <p:cNvSpPr>
            <a:spLocks noGrp="1"/>
          </p:cNvSpPr>
          <p:nvPr>
            <p:ph idx="1"/>
          </p:nvPr>
        </p:nvSpPr>
        <p:spPr/>
        <p:txBody>
          <a:bodyPr>
            <a:normAutofit fontScale="92500" lnSpcReduction="10000"/>
          </a:bodyPr>
          <a:lstStyle/>
          <a:p>
            <a:r>
              <a:rPr lang="en-IE" dirty="0" smtClean="0"/>
              <a:t>A </a:t>
            </a:r>
            <a:r>
              <a:rPr lang="en-IE" dirty="0" smtClean="0">
                <a:solidFill>
                  <a:srgbClr val="FF0000"/>
                </a:solidFill>
              </a:rPr>
              <a:t>European people </a:t>
            </a:r>
            <a:r>
              <a:rPr lang="en-IE" dirty="0" smtClean="0"/>
              <a:t>of Indian origin </a:t>
            </a:r>
          </a:p>
          <a:p>
            <a:r>
              <a:rPr lang="en-IE" dirty="0" smtClean="0"/>
              <a:t>Roma or ‘Gypsies’? </a:t>
            </a:r>
          </a:p>
          <a:p>
            <a:pPr lvl="1"/>
            <a:r>
              <a:rPr lang="en-IE" dirty="0" smtClean="0"/>
              <a:t>‘Rom’ or ‘Roma’ = an endogenous term used since the 1970s </a:t>
            </a:r>
          </a:p>
          <a:p>
            <a:r>
              <a:rPr lang="en-IE" dirty="0" smtClean="0">
                <a:solidFill>
                  <a:srgbClr val="FF0000"/>
                </a:solidFill>
              </a:rPr>
              <a:t>Romani</a:t>
            </a:r>
            <a:r>
              <a:rPr lang="en-IE" dirty="0" smtClean="0"/>
              <a:t>: language spoken by about 5-6 million Roma people throughout Europe and the USA – closely related to the languages of northern India, particularly Punjabi</a:t>
            </a:r>
          </a:p>
          <a:p>
            <a:r>
              <a:rPr lang="en-IE" dirty="0" smtClean="0"/>
              <a:t>10 – 12 million of Roma live in Europe (half in in EU) </a:t>
            </a:r>
          </a:p>
          <a:p>
            <a:r>
              <a:rPr lang="en-IE" dirty="0" smtClean="0"/>
              <a:t>One of Europe’s most </a:t>
            </a:r>
            <a:r>
              <a:rPr lang="en-IE" dirty="0" smtClean="0">
                <a:solidFill>
                  <a:srgbClr val="FF0000"/>
                </a:solidFill>
              </a:rPr>
              <a:t>deprived</a:t>
            </a:r>
            <a:r>
              <a:rPr lang="en-IE" dirty="0" smtClean="0"/>
              <a:t> communities </a:t>
            </a:r>
          </a:p>
          <a:p>
            <a:pPr lvl="1"/>
            <a:r>
              <a:rPr lang="en-IE" dirty="0" smtClean="0"/>
              <a:t>Discrimination, racial insults, extreme poverty and exclusion </a:t>
            </a:r>
          </a:p>
          <a:p>
            <a:pPr lvl="1"/>
            <a:r>
              <a:rPr lang="en-IE" dirty="0" smtClean="0"/>
              <a:t>Accusations of living off criminal activities</a:t>
            </a:r>
          </a:p>
          <a:p>
            <a:pPr lvl="1"/>
            <a:r>
              <a:rPr lang="en-IE" dirty="0" smtClean="0"/>
              <a:t>Failure to integrate in Western society </a:t>
            </a:r>
          </a:p>
          <a:p>
            <a:r>
              <a:rPr lang="en-IE" dirty="0" smtClean="0"/>
              <a:t>Largest concentration: </a:t>
            </a:r>
          </a:p>
          <a:p>
            <a:pPr lvl="1"/>
            <a:r>
              <a:rPr lang="en-IE" dirty="0" smtClean="0"/>
              <a:t>Romania: 1.85 m	Bulgaria: 750 000 	Slovakia: 490 000</a:t>
            </a:r>
          </a:p>
          <a:p>
            <a:pPr lvl="1"/>
            <a:r>
              <a:rPr lang="en-IE" dirty="0" smtClean="0"/>
              <a:t>Italy : 150 000 </a:t>
            </a:r>
          </a:p>
          <a:p>
            <a:endParaRPr lang="en-IE" dirty="0"/>
          </a:p>
          <a:p>
            <a:endParaRPr lang="en-IE" dirty="0" smtClean="0"/>
          </a:p>
          <a:p>
            <a:endParaRPr lang="en-IE" dirty="0" smtClean="0"/>
          </a:p>
          <a:p>
            <a:endParaRPr lang="en-I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9824" y="404664"/>
            <a:ext cx="1584176" cy="1054197"/>
          </a:xfrm>
          <a:prstGeom prst="rect">
            <a:avLst/>
          </a:prstGeom>
        </p:spPr>
      </p:pic>
    </p:spTree>
    <p:extLst>
      <p:ext uri="{BB962C8B-B14F-4D97-AF65-F5344CB8AC3E}">
        <p14:creationId xmlns:p14="http://schemas.microsoft.com/office/powerpoint/2010/main" val="3580595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Institutions (2) </a:t>
            </a:r>
            <a:endParaRPr lang="en-IE" dirty="0"/>
          </a:p>
        </p:txBody>
      </p:sp>
      <p:sp>
        <p:nvSpPr>
          <p:cNvPr id="3" name="Content Placeholder 2"/>
          <p:cNvSpPr>
            <a:spLocks noGrp="1"/>
          </p:cNvSpPr>
          <p:nvPr>
            <p:ph idx="1"/>
          </p:nvPr>
        </p:nvSpPr>
        <p:spPr/>
        <p:txBody>
          <a:bodyPr>
            <a:normAutofit/>
          </a:bodyPr>
          <a:lstStyle/>
          <a:p>
            <a:r>
              <a:rPr lang="en-IE" sz="2400" dirty="0" smtClean="0"/>
              <a:t>4. </a:t>
            </a:r>
            <a:r>
              <a:rPr lang="en-IE" sz="2400" dirty="0" smtClean="0">
                <a:solidFill>
                  <a:srgbClr val="C00000"/>
                </a:solidFill>
              </a:rPr>
              <a:t>The European Commission </a:t>
            </a:r>
          </a:p>
          <a:p>
            <a:pPr lvl="1"/>
            <a:r>
              <a:rPr lang="en-IE" dirty="0" smtClean="0"/>
              <a:t>EU’s executive body </a:t>
            </a:r>
          </a:p>
          <a:p>
            <a:pPr lvl="1"/>
            <a:r>
              <a:rPr lang="en-IE" dirty="0" smtClean="0"/>
              <a:t>Supranational </a:t>
            </a:r>
          </a:p>
          <a:p>
            <a:pPr lvl="1"/>
            <a:r>
              <a:rPr lang="en-IE" dirty="0" smtClean="0"/>
              <a:t>Represents interests of EU as a whole </a:t>
            </a:r>
          </a:p>
          <a:p>
            <a:pPr lvl="1"/>
            <a:r>
              <a:rPr lang="en-IE" dirty="0" smtClean="0"/>
              <a:t>Drafts proposals for European laws</a:t>
            </a:r>
          </a:p>
          <a:p>
            <a:pPr lvl="1"/>
            <a:r>
              <a:rPr lang="en-IE" dirty="0" smtClean="0"/>
              <a:t>28 Commissioners </a:t>
            </a:r>
          </a:p>
          <a:p>
            <a:pPr lvl="1"/>
            <a:r>
              <a:rPr lang="en-IE" dirty="0" smtClean="0">
                <a:solidFill>
                  <a:srgbClr val="C00000"/>
                </a:solidFill>
              </a:rPr>
              <a:t>President</a:t>
            </a:r>
            <a:r>
              <a:rPr lang="en-IE" dirty="0" smtClean="0"/>
              <a:t>: Jose-Manuel </a:t>
            </a:r>
            <a:r>
              <a:rPr lang="en-IE" b="1" dirty="0" smtClean="0"/>
              <a:t>Barroso</a:t>
            </a:r>
            <a:r>
              <a:rPr lang="en-IE" dirty="0" smtClean="0"/>
              <a:t> (Portugal) </a:t>
            </a:r>
          </a:p>
          <a:p>
            <a:pPr lvl="1"/>
            <a:r>
              <a:rPr lang="en-IE" dirty="0" smtClean="0"/>
              <a:t>Irish Commissioner: </a:t>
            </a:r>
            <a:r>
              <a:rPr lang="en-IE" b="1" dirty="0" smtClean="0">
                <a:solidFill>
                  <a:srgbClr val="00B050"/>
                </a:solidFill>
              </a:rPr>
              <a:t>Maire Geoghegan-Quinn </a:t>
            </a:r>
            <a:r>
              <a:rPr lang="en-IE" dirty="0" smtClean="0"/>
              <a:t>(Research, Innovation and Science) </a:t>
            </a:r>
            <a:endParaRPr lang="en-IE" dirty="0"/>
          </a:p>
        </p:txBody>
      </p:sp>
      <p:pic>
        <p:nvPicPr>
          <p:cNvPr id="4" name="Picture 3" descr="barroso.jpg"/>
          <p:cNvPicPr>
            <a:picLocks noChangeAspect="1"/>
          </p:cNvPicPr>
          <p:nvPr/>
        </p:nvPicPr>
        <p:blipFill>
          <a:blip r:embed="rId2" cstate="print"/>
          <a:stretch>
            <a:fillRect/>
          </a:stretch>
        </p:blipFill>
        <p:spPr>
          <a:xfrm>
            <a:off x="5868144" y="2492895"/>
            <a:ext cx="2042666" cy="1188709"/>
          </a:xfrm>
          <a:prstGeom prst="rect">
            <a:avLst/>
          </a:prstGeom>
        </p:spPr>
      </p:pic>
      <p:pic>
        <p:nvPicPr>
          <p:cNvPr id="5" name="Picture 4" descr="geoghegan-quinn research and innovation.jpg"/>
          <p:cNvPicPr>
            <a:picLocks noChangeAspect="1"/>
          </p:cNvPicPr>
          <p:nvPr/>
        </p:nvPicPr>
        <p:blipFill>
          <a:blip r:embed="rId3" cstate="print"/>
          <a:stretch>
            <a:fillRect/>
          </a:stretch>
        </p:blipFill>
        <p:spPr>
          <a:xfrm>
            <a:off x="6588224" y="4653136"/>
            <a:ext cx="1270337" cy="147495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59824" y="404664"/>
            <a:ext cx="1584176" cy="1054197"/>
          </a:xfrm>
          <a:prstGeom prst="rect">
            <a:avLst/>
          </a:prstGeom>
        </p:spPr>
      </p:pic>
    </p:spTree>
    <p:extLst>
      <p:ext uri="{BB962C8B-B14F-4D97-AF65-F5344CB8AC3E}">
        <p14:creationId xmlns:p14="http://schemas.microsoft.com/office/powerpoint/2010/main" val="1548528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3200" dirty="0" smtClean="0"/>
              <a:t/>
            </a:r>
            <a:br>
              <a:rPr lang="en-IE" sz="3200" dirty="0" smtClean="0"/>
            </a:br>
            <a:r>
              <a:rPr lang="en-IE" sz="3200" dirty="0" smtClean="0"/>
              <a:t>Current </a:t>
            </a:r>
            <a:r>
              <a:rPr lang="en-IE" sz="3200" dirty="0"/>
              <a:t>situation of Roma populations in EU </a:t>
            </a:r>
            <a:br>
              <a:rPr lang="en-IE" sz="3200" dirty="0"/>
            </a:br>
            <a:endParaRPr lang="en-IE" sz="3200" dirty="0"/>
          </a:p>
        </p:txBody>
      </p:sp>
      <p:sp>
        <p:nvSpPr>
          <p:cNvPr id="3" name="Content Placeholder 2"/>
          <p:cNvSpPr>
            <a:spLocks noGrp="1"/>
          </p:cNvSpPr>
          <p:nvPr>
            <p:ph idx="1"/>
          </p:nvPr>
        </p:nvSpPr>
        <p:spPr/>
        <p:txBody>
          <a:bodyPr/>
          <a:lstStyle/>
          <a:p>
            <a:r>
              <a:rPr lang="en-IE" dirty="0" smtClean="0"/>
              <a:t>Bulgarian and Romanian nationals enjoy full rights to free movement pursuant to EU law in 14 (of 25) Member States</a:t>
            </a:r>
          </a:p>
          <a:p>
            <a:pPr lvl="1"/>
            <a:r>
              <a:rPr lang="en-IE" dirty="0" smtClean="0"/>
              <a:t>Denmark</a:t>
            </a:r>
            <a:r>
              <a:rPr lang="en-IE" dirty="0"/>
              <a:t>, Estonia, Cyprus, Latvia, Lithuania, Poland, Slovenia, Slovakia, Finland, Sweden, Hungary, Greece, Spain, </a:t>
            </a:r>
            <a:r>
              <a:rPr lang="en-IE" dirty="0" smtClean="0"/>
              <a:t>Portugal</a:t>
            </a:r>
          </a:p>
          <a:p>
            <a:pPr lvl="1"/>
            <a:r>
              <a:rPr lang="en-IE" dirty="0" smtClean="0"/>
              <a:t>Free access to labour market in Czech Republic</a:t>
            </a:r>
          </a:p>
          <a:p>
            <a:pPr marL="411480" lvl="1" indent="0">
              <a:buNone/>
            </a:pPr>
            <a:endParaRPr lang="en-IE" dirty="0" smtClean="0"/>
          </a:p>
          <a:p>
            <a:r>
              <a:rPr lang="en-IE" dirty="0" smtClean="0">
                <a:solidFill>
                  <a:srgbClr val="FF0000"/>
                </a:solidFill>
              </a:rPr>
              <a:t>Restrictions</a:t>
            </a:r>
            <a:r>
              <a:rPr lang="en-IE" dirty="0" smtClean="0"/>
              <a:t> apply </a:t>
            </a:r>
            <a:r>
              <a:rPr lang="en-IE" dirty="0" smtClean="0">
                <a:solidFill>
                  <a:srgbClr val="FF0000"/>
                </a:solidFill>
              </a:rPr>
              <a:t>in 10 Member States </a:t>
            </a:r>
            <a:r>
              <a:rPr lang="en-IE" dirty="0" smtClean="0"/>
              <a:t>until 31 December 2013</a:t>
            </a:r>
          </a:p>
          <a:p>
            <a:pPr lvl="1"/>
            <a:r>
              <a:rPr lang="en-IE" dirty="0" smtClean="0"/>
              <a:t>Belgium, Germany, Ireland, France, Italy, Luxembourg, Netherlands, Austria, UK, Malta </a:t>
            </a:r>
          </a:p>
          <a:p>
            <a:pPr lvl="1"/>
            <a:r>
              <a:rPr lang="en-IE" dirty="0" smtClean="0"/>
              <a:t>Romanian and Bulgarian citizens require a work permit </a:t>
            </a:r>
          </a:p>
          <a:p>
            <a:pPr lvl="1"/>
            <a:r>
              <a:rPr lang="en-IE" dirty="0" smtClean="0"/>
              <a:t>Conditions are generally being eased </a:t>
            </a:r>
            <a:endParaRPr lang="en-IE" dirty="0"/>
          </a:p>
          <a:p>
            <a:pPr lvl="1"/>
            <a:endParaRPr lang="en-IE"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8344" y="1052736"/>
            <a:ext cx="1584176" cy="1054197"/>
          </a:xfrm>
          <a:prstGeom prst="rect">
            <a:avLst/>
          </a:prstGeom>
        </p:spPr>
      </p:pic>
    </p:spTree>
    <p:extLst>
      <p:ext uri="{BB962C8B-B14F-4D97-AF65-F5344CB8AC3E}">
        <p14:creationId xmlns:p14="http://schemas.microsoft.com/office/powerpoint/2010/main" val="2603911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Freedom of movement </a:t>
            </a:r>
            <a:endParaRPr lang="en-IE" dirty="0"/>
          </a:p>
        </p:txBody>
      </p:sp>
      <p:sp>
        <p:nvSpPr>
          <p:cNvPr id="3" name="Content Placeholder 2"/>
          <p:cNvSpPr>
            <a:spLocks noGrp="1"/>
          </p:cNvSpPr>
          <p:nvPr>
            <p:ph idx="1"/>
          </p:nvPr>
        </p:nvSpPr>
        <p:spPr/>
        <p:txBody>
          <a:bodyPr>
            <a:normAutofit fontScale="92500" lnSpcReduction="10000"/>
          </a:bodyPr>
          <a:lstStyle/>
          <a:p>
            <a:r>
              <a:rPr lang="en-IE" dirty="0" smtClean="0"/>
              <a:t>Complete freedom of movement for workers form Bulgaria and Romania from </a:t>
            </a:r>
            <a:r>
              <a:rPr lang="en-IE" dirty="0" smtClean="0">
                <a:solidFill>
                  <a:srgbClr val="FF0000"/>
                </a:solidFill>
              </a:rPr>
              <a:t>January 2014 </a:t>
            </a:r>
          </a:p>
          <a:p>
            <a:r>
              <a:rPr lang="en-IE" dirty="0" smtClean="0">
                <a:solidFill>
                  <a:srgbClr val="FF0000"/>
                </a:solidFill>
              </a:rPr>
              <a:t>Free movement of persons </a:t>
            </a:r>
            <a:r>
              <a:rPr lang="en-IE" dirty="0" smtClean="0"/>
              <a:t>= one of the </a:t>
            </a:r>
            <a:r>
              <a:rPr lang="en-IE" dirty="0" smtClean="0">
                <a:solidFill>
                  <a:srgbClr val="FF0000"/>
                </a:solidFill>
              </a:rPr>
              <a:t>fundamental</a:t>
            </a:r>
            <a:r>
              <a:rPr lang="en-IE" dirty="0" smtClean="0"/>
              <a:t> freedoms guaranteed by EU law  = one of the pillars of the EU </a:t>
            </a:r>
          </a:p>
          <a:p>
            <a:r>
              <a:rPr lang="en-IE" dirty="0" smtClean="0"/>
              <a:t>Includes the </a:t>
            </a:r>
            <a:r>
              <a:rPr lang="en-IE" dirty="0" smtClean="0">
                <a:solidFill>
                  <a:srgbClr val="FF0000"/>
                </a:solidFill>
              </a:rPr>
              <a:t>right to work </a:t>
            </a:r>
            <a:r>
              <a:rPr lang="en-IE" dirty="0" smtClean="0"/>
              <a:t>in an other Member State without a work permit </a:t>
            </a:r>
          </a:p>
          <a:p>
            <a:r>
              <a:rPr lang="en-IE" dirty="0" smtClean="0"/>
              <a:t>Essential part of the Single market and European citizenship</a:t>
            </a:r>
          </a:p>
          <a:p>
            <a:r>
              <a:rPr lang="en-IE" dirty="0" smtClean="0"/>
              <a:t>At least </a:t>
            </a:r>
            <a:r>
              <a:rPr lang="en-IE" dirty="0" smtClean="0">
                <a:solidFill>
                  <a:srgbClr val="FF0000"/>
                </a:solidFill>
              </a:rPr>
              <a:t>12 million EU citizens </a:t>
            </a:r>
            <a:r>
              <a:rPr lang="en-IE" dirty="0" smtClean="0"/>
              <a:t>reside in a Member State other than the one of origin </a:t>
            </a:r>
          </a:p>
          <a:p>
            <a:r>
              <a:rPr lang="en-IE" dirty="0" smtClean="0">
                <a:solidFill>
                  <a:srgbClr val="FF0000"/>
                </a:solidFill>
              </a:rPr>
              <a:t>Roma popul</a:t>
            </a:r>
            <a:r>
              <a:rPr lang="en-IE" dirty="0" smtClean="0"/>
              <a:t>ation living in the EU  are </a:t>
            </a:r>
            <a:r>
              <a:rPr lang="en-IE" dirty="0" smtClean="0">
                <a:solidFill>
                  <a:srgbClr val="FF0000"/>
                </a:solidFill>
              </a:rPr>
              <a:t>EU citizens </a:t>
            </a:r>
            <a:r>
              <a:rPr lang="en-IE" dirty="0" smtClean="0"/>
              <a:t>= have the same rights as any other citizen</a:t>
            </a:r>
          </a:p>
          <a:p>
            <a:r>
              <a:rPr lang="en-IE" dirty="0" smtClean="0"/>
              <a:t>But: the right to move and reside freely within the territory of the Member States is </a:t>
            </a:r>
            <a:r>
              <a:rPr lang="en-IE" dirty="0" smtClean="0">
                <a:solidFill>
                  <a:srgbClr val="FF0000"/>
                </a:solidFill>
              </a:rPr>
              <a:t>not unconditional </a:t>
            </a:r>
          </a:p>
          <a:p>
            <a:r>
              <a:rPr lang="en-IE" dirty="0" smtClean="0"/>
              <a:t>Restrictions can be based on grounds of public policy, public security or public health </a:t>
            </a:r>
          </a:p>
          <a:p>
            <a:endParaRPr lang="en-IE" dirty="0" smtClean="0"/>
          </a:p>
          <a:p>
            <a:endParaRPr lang="en-I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9824" y="404664"/>
            <a:ext cx="1584176" cy="1054197"/>
          </a:xfrm>
          <a:prstGeom prst="rect">
            <a:avLst/>
          </a:prstGeom>
        </p:spPr>
      </p:pic>
    </p:spTree>
    <p:extLst>
      <p:ext uri="{BB962C8B-B14F-4D97-AF65-F5344CB8AC3E}">
        <p14:creationId xmlns:p14="http://schemas.microsoft.com/office/powerpoint/2010/main" val="3983326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Expulsions </a:t>
            </a:r>
            <a:endParaRPr lang="en-IE" dirty="0"/>
          </a:p>
        </p:txBody>
      </p:sp>
      <p:sp>
        <p:nvSpPr>
          <p:cNvPr id="3" name="Content Placeholder 2"/>
          <p:cNvSpPr>
            <a:spLocks noGrp="1"/>
          </p:cNvSpPr>
          <p:nvPr>
            <p:ph idx="1"/>
          </p:nvPr>
        </p:nvSpPr>
        <p:spPr/>
        <p:txBody>
          <a:bodyPr/>
          <a:lstStyle/>
          <a:p>
            <a:r>
              <a:rPr lang="en-IE" dirty="0" smtClean="0"/>
              <a:t>Decision to ‘remove’ an EU citizen should not be taken lightly </a:t>
            </a:r>
          </a:p>
          <a:p>
            <a:r>
              <a:rPr lang="en-IE" dirty="0" smtClean="0"/>
              <a:t>Decision must be </a:t>
            </a:r>
            <a:r>
              <a:rPr lang="en-IE" dirty="0" smtClean="0">
                <a:solidFill>
                  <a:srgbClr val="FF0000"/>
                </a:solidFill>
              </a:rPr>
              <a:t>proportionate</a:t>
            </a:r>
            <a:r>
              <a:rPr lang="en-IE" dirty="0" smtClean="0"/>
              <a:t> to threat to public policy or burden on public funds that EU citizen(s) concerned represent(s) </a:t>
            </a:r>
          </a:p>
          <a:p>
            <a:r>
              <a:rPr lang="en-IE" dirty="0" smtClean="0"/>
              <a:t>EU Member State must take account of considerations such as: </a:t>
            </a:r>
          </a:p>
          <a:p>
            <a:pPr lvl="1"/>
            <a:r>
              <a:rPr lang="en-IE" dirty="0" smtClean="0"/>
              <a:t>Length of residence in country, age, state of health, family and economic situation, social and cultural integration into host Member State and extent of links with country of origin </a:t>
            </a:r>
          </a:p>
          <a:p>
            <a:r>
              <a:rPr lang="en-IE" dirty="0" smtClean="0"/>
              <a:t>Decision of expulsion  must be notified and notice to leave of one month to be given </a:t>
            </a:r>
          </a:p>
          <a:p>
            <a:r>
              <a:rPr lang="en-IE" dirty="0" smtClean="0"/>
              <a:t>Right of appeal </a:t>
            </a:r>
          </a:p>
        </p:txBody>
      </p:sp>
    </p:spTree>
    <p:extLst>
      <p:ext uri="{BB962C8B-B14F-4D97-AF65-F5344CB8AC3E}">
        <p14:creationId xmlns:p14="http://schemas.microsoft.com/office/powerpoint/2010/main" val="1503351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France </a:t>
            </a:r>
            <a:endParaRPr lang="en-IE" dirty="0"/>
          </a:p>
        </p:txBody>
      </p:sp>
      <p:sp>
        <p:nvSpPr>
          <p:cNvPr id="3" name="Content Placeholder 2"/>
          <p:cNvSpPr>
            <a:spLocks noGrp="1"/>
          </p:cNvSpPr>
          <p:nvPr>
            <p:ph idx="1"/>
          </p:nvPr>
        </p:nvSpPr>
        <p:spPr>
          <a:xfrm>
            <a:off x="457200" y="1600200"/>
            <a:ext cx="7620000" cy="4997152"/>
          </a:xfrm>
        </p:spPr>
        <p:txBody>
          <a:bodyPr>
            <a:normAutofit lnSpcReduction="10000"/>
          </a:bodyPr>
          <a:lstStyle/>
          <a:p>
            <a:r>
              <a:rPr lang="en-IE" dirty="0" smtClean="0">
                <a:solidFill>
                  <a:srgbClr val="FF0000"/>
                </a:solidFill>
              </a:rPr>
              <a:t>15 000 – 20 000 </a:t>
            </a:r>
            <a:r>
              <a:rPr lang="en-IE" dirty="0" smtClean="0"/>
              <a:t>Roma live in France </a:t>
            </a:r>
          </a:p>
          <a:p>
            <a:r>
              <a:rPr lang="en-IE" dirty="0" smtClean="0"/>
              <a:t>Mostly in </a:t>
            </a:r>
            <a:r>
              <a:rPr lang="en-IE" dirty="0" smtClean="0">
                <a:solidFill>
                  <a:srgbClr val="FF0000"/>
                </a:solidFill>
              </a:rPr>
              <a:t>400 illegal camps </a:t>
            </a:r>
            <a:r>
              <a:rPr lang="en-IE" dirty="0" smtClean="0"/>
              <a:t>(half in greater Paris area) </a:t>
            </a:r>
          </a:p>
          <a:p>
            <a:r>
              <a:rPr lang="en-IE" dirty="0" smtClean="0"/>
              <a:t>Forced evictions and </a:t>
            </a:r>
            <a:r>
              <a:rPr lang="en-IE" dirty="0" smtClean="0">
                <a:solidFill>
                  <a:srgbClr val="FF0000"/>
                </a:solidFill>
              </a:rPr>
              <a:t>repatriation</a:t>
            </a:r>
            <a:r>
              <a:rPr lang="en-IE" dirty="0" smtClean="0"/>
              <a:t> : over 10 000 per year</a:t>
            </a:r>
          </a:p>
          <a:p>
            <a:r>
              <a:rPr lang="en-IE" dirty="0" smtClean="0"/>
              <a:t>Arbitrariness and discrimination </a:t>
            </a:r>
          </a:p>
          <a:p>
            <a:r>
              <a:rPr lang="en-IE" dirty="0" smtClean="0">
                <a:solidFill>
                  <a:srgbClr val="FF0000"/>
                </a:solidFill>
              </a:rPr>
              <a:t>Ineffective</a:t>
            </a:r>
            <a:r>
              <a:rPr lang="en-IE" dirty="0" smtClean="0"/>
              <a:t>: most will come back (right to free movement) </a:t>
            </a:r>
          </a:p>
          <a:p>
            <a:r>
              <a:rPr lang="en-IE" dirty="0" smtClean="0"/>
              <a:t>Why? </a:t>
            </a:r>
          </a:p>
          <a:p>
            <a:pPr lvl="1"/>
            <a:r>
              <a:rPr lang="en-IE" dirty="0" smtClean="0"/>
              <a:t>‘Failure to integrate’ into French society (?) </a:t>
            </a:r>
          </a:p>
          <a:p>
            <a:pPr lvl="1"/>
            <a:r>
              <a:rPr lang="en-IE" dirty="0" smtClean="0"/>
              <a:t>Allegations of illegal and criminal activities, harassment of local populations, begging, etc.</a:t>
            </a:r>
          </a:p>
          <a:p>
            <a:r>
              <a:rPr lang="en-IE" dirty="0" smtClean="0"/>
              <a:t>France rebuked by EU Commission over its treatment of Roma people and by Amnesty International </a:t>
            </a:r>
          </a:p>
          <a:p>
            <a:pPr lvl="1"/>
            <a:r>
              <a:rPr lang="en-IE" dirty="0" smtClean="0">
                <a:solidFill>
                  <a:srgbClr val="FF0000"/>
                </a:solidFill>
              </a:rPr>
              <a:t>Viviane Reding</a:t>
            </a:r>
            <a:r>
              <a:rPr lang="en-IE" dirty="0" smtClean="0"/>
              <a:t>: Commissioner for Justice and Fundamental Rights</a:t>
            </a:r>
          </a:p>
          <a:p>
            <a:pPr lvl="1"/>
            <a:r>
              <a:rPr lang="fr-FR" u="sng" dirty="0">
                <a:hlinkClick r:id="rId2"/>
              </a:rPr>
              <a:t>http://www.amnesty.ie/news/french-authorities-forcibly-evict-150-people-including-60-children</a:t>
            </a:r>
            <a:endParaRPr lang="en-IE" dirty="0"/>
          </a:p>
          <a:p>
            <a:endParaRPr lang="en-IE"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9824" y="404664"/>
            <a:ext cx="1584176" cy="1054197"/>
          </a:xfrm>
          <a:prstGeom prst="rect">
            <a:avLst/>
          </a:prstGeom>
        </p:spPr>
      </p:pic>
    </p:spTree>
    <p:extLst>
      <p:ext uri="{BB962C8B-B14F-4D97-AF65-F5344CB8AC3E}">
        <p14:creationId xmlns:p14="http://schemas.microsoft.com/office/powerpoint/2010/main" val="1864146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 Political Issue  </a:t>
            </a:r>
            <a:endParaRPr lang="en-IE" dirty="0"/>
          </a:p>
        </p:txBody>
      </p:sp>
      <p:sp>
        <p:nvSpPr>
          <p:cNvPr id="3" name="Content Placeholder 2"/>
          <p:cNvSpPr>
            <a:spLocks noGrp="1"/>
          </p:cNvSpPr>
          <p:nvPr>
            <p:ph idx="1"/>
          </p:nvPr>
        </p:nvSpPr>
        <p:spPr/>
        <p:txBody>
          <a:bodyPr>
            <a:normAutofit fontScale="92500" lnSpcReduction="10000"/>
          </a:bodyPr>
          <a:lstStyle/>
          <a:p>
            <a:r>
              <a:rPr lang="en-IE" dirty="0" smtClean="0"/>
              <a:t>Presence of Roma people exploited for </a:t>
            </a:r>
            <a:r>
              <a:rPr lang="en-IE" dirty="0" smtClean="0">
                <a:solidFill>
                  <a:srgbClr val="FF0000"/>
                </a:solidFill>
              </a:rPr>
              <a:t>political gain </a:t>
            </a:r>
            <a:r>
              <a:rPr lang="en-IE" dirty="0" smtClean="0"/>
              <a:t>(2014 elections) </a:t>
            </a:r>
          </a:p>
          <a:p>
            <a:r>
              <a:rPr lang="en-IE" dirty="0" smtClean="0"/>
              <a:t>Viviane Reding: </a:t>
            </a:r>
          </a:p>
          <a:p>
            <a:pPr lvl="1"/>
            <a:r>
              <a:rPr lang="en-IE" dirty="0" smtClean="0"/>
              <a:t>“</a:t>
            </a:r>
            <a:r>
              <a:rPr lang="en-IE" i="1" dirty="0" smtClean="0">
                <a:solidFill>
                  <a:srgbClr val="0070C0"/>
                </a:solidFill>
              </a:rPr>
              <a:t>If I’m not mistaken, there is an election round the corner. Every time people don’t want to talk about important things like the budget or debts, they discover the Roms</a:t>
            </a:r>
            <a:r>
              <a:rPr lang="en-IE" dirty="0" smtClean="0"/>
              <a:t>” </a:t>
            </a:r>
          </a:p>
          <a:p>
            <a:r>
              <a:rPr lang="en-IE" dirty="0" smtClean="0"/>
              <a:t>On the ground: ‘Médecins du Monde’ say </a:t>
            </a:r>
          </a:p>
          <a:p>
            <a:pPr lvl="1"/>
            <a:r>
              <a:rPr lang="en-IE" sz="1900" dirty="0" smtClean="0"/>
              <a:t>Roma people want to integrate but cannot find work </a:t>
            </a:r>
          </a:p>
          <a:p>
            <a:pPr lvl="1"/>
            <a:r>
              <a:rPr lang="en-IE" sz="1900" dirty="0" smtClean="0"/>
              <a:t>Roma people have very poor living conditions (limited access to water and hygiene,  little or no provision for waste and refuse collection, etc. </a:t>
            </a:r>
          </a:p>
          <a:p>
            <a:pPr lvl="1"/>
            <a:r>
              <a:rPr lang="en-IE" sz="1900" dirty="0" smtClean="0"/>
              <a:t>Roma people are settled people not travellers </a:t>
            </a:r>
          </a:p>
          <a:p>
            <a:pPr lvl="1"/>
            <a:r>
              <a:rPr lang="en-IE" sz="1900" dirty="0" smtClean="0"/>
              <a:t>Different customs and culture should not  jeopardize their ability to integrate into European society </a:t>
            </a:r>
          </a:p>
          <a:p>
            <a:pPr lvl="1"/>
            <a:r>
              <a:rPr lang="en-IE" sz="1900" dirty="0" smtClean="0"/>
              <a:t>Unfairly scapegoated </a:t>
            </a:r>
          </a:p>
          <a:p>
            <a:pPr lvl="1"/>
            <a:r>
              <a:rPr lang="en-IE" sz="1900" dirty="0" smtClean="0"/>
              <a:t>Forced evictions and expulsions have serious consequences on health, well-being of Roma population</a:t>
            </a:r>
            <a:r>
              <a:rPr lang="en-IE" dirty="0" smtClean="0"/>
              <a:t> </a:t>
            </a:r>
          </a:p>
          <a:p>
            <a:endParaRPr lang="en-I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9824" y="404664"/>
            <a:ext cx="1584176" cy="1054197"/>
          </a:xfrm>
          <a:prstGeom prst="rect">
            <a:avLst/>
          </a:prstGeom>
        </p:spPr>
      </p:pic>
    </p:spTree>
    <p:extLst>
      <p:ext uri="{BB962C8B-B14F-4D97-AF65-F5344CB8AC3E}">
        <p14:creationId xmlns:p14="http://schemas.microsoft.com/office/powerpoint/2010/main" val="3832155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 political issue </a:t>
            </a:r>
            <a:endParaRPr lang="en-IE" dirty="0"/>
          </a:p>
        </p:txBody>
      </p:sp>
      <p:sp>
        <p:nvSpPr>
          <p:cNvPr id="3" name="Content Placeholder 2"/>
          <p:cNvSpPr>
            <a:spLocks noGrp="1"/>
          </p:cNvSpPr>
          <p:nvPr>
            <p:ph idx="1"/>
          </p:nvPr>
        </p:nvSpPr>
        <p:spPr/>
        <p:txBody>
          <a:bodyPr/>
          <a:lstStyle/>
          <a:p>
            <a:r>
              <a:rPr lang="en-IE" dirty="0" smtClean="0"/>
              <a:t>France have called for renegotiating the Schengen agreement which allows Roma to travel to France</a:t>
            </a:r>
          </a:p>
          <a:p>
            <a:r>
              <a:rPr lang="en-IE" dirty="0" smtClean="0"/>
              <a:t>Viviane Reding: </a:t>
            </a:r>
          </a:p>
          <a:p>
            <a:pPr lvl="1"/>
            <a:r>
              <a:rPr lang="en-IE" dirty="0" smtClean="0"/>
              <a:t>“</a:t>
            </a:r>
            <a:r>
              <a:rPr lang="en-IE" i="1" dirty="0" smtClean="0">
                <a:solidFill>
                  <a:srgbClr val="0070C0"/>
                </a:solidFill>
              </a:rPr>
              <a:t>We have European rules that have been signed by France, rules about the free circulation of European citizens. And they are not Roma, but individuals</a:t>
            </a:r>
            <a:r>
              <a:rPr lang="en-IE" dirty="0" smtClean="0"/>
              <a:t>”. </a:t>
            </a:r>
          </a:p>
          <a:p>
            <a:r>
              <a:rPr lang="en-IE" dirty="0" smtClean="0"/>
              <a:t>Is it about </a:t>
            </a:r>
            <a:r>
              <a:rPr lang="en-IE" dirty="0" smtClean="0">
                <a:solidFill>
                  <a:srgbClr val="FF0000"/>
                </a:solidFill>
              </a:rPr>
              <a:t>race</a:t>
            </a:r>
            <a:r>
              <a:rPr lang="en-IE" dirty="0" smtClean="0"/>
              <a:t>? </a:t>
            </a:r>
          </a:p>
          <a:p>
            <a:r>
              <a:rPr lang="en-IE" dirty="0" smtClean="0"/>
              <a:t>The EU has attempted to remove the notion of ‘race’ from the statute books since the 1950s yet</a:t>
            </a:r>
          </a:p>
          <a:p>
            <a:r>
              <a:rPr lang="en-IE" dirty="0" smtClean="0"/>
              <a:t>It is making a return with reference to Schengen </a:t>
            </a:r>
          </a:p>
          <a:p>
            <a:r>
              <a:rPr lang="en-IE" dirty="0" smtClean="0"/>
              <a:t>EU content to open its borders to Bulgarian or Romanian businessmen but not to Roma on the basis of their ethnic origin </a:t>
            </a:r>
          </a:p>
          <a:p>
            <a:endParaRPr lang="en-IE" dirty="0" smtClean="0"/>
          </a:p>
          <a:p>
            <a:endParaRPr lang="en-I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9824" y="404664"/>
            <a:ext cx="1584176" cy="1054197"/>
          </a:xfrm>
          <a:prstGeom prst="rect">
            <a:avLst/>
          </a:prstGeom>
        </p:spPr>
      </p:pic>
    </p:spTree>
    <p:extLst>
      <p:ext uri="{BB962C8B-B14F-4D97-AF65-F5344CB8AC3E}">
        <p14:creationId xmlns:p14="http://schemas.microsoft.com/office/powerpoint/2010/main" val="4010407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lstStyle/>
          <a:p>
            <a:endParaRPr lang="en-I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9824" y="404664"/>
            <a:ext cx="1584176" cy="1054197"/>
          </a:xfrm>
          <a:prstGeom prst="rect">
            <a:avLst/>
          </a:prstGeom>
        </p:spPr>
      </p:pic>
    </p:spTree>
    <p:extLst>
      <p:ext uri="{BB962C8B-B14F-4D97-AF65-F5344CB8AC3E}">
        <p14:creationId xmlns:p14="http://schemas.microsoft.com/office/powerpoint/2010/main" val="9976832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European Constituencies 2014</a:t>
            </a:r>
            <a:endParaRPr lang="en-IE"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39552" y="1844824"/>
            <a:ext cx="3602927" cy="4832160"/>
          </a:xfrm>
        </p:spPr>
      </p:pic>
      <p:sp>
        <p:nvSpPr>
          <p:cNvPr id="5" name="Rectangle 4"/>
          <p:cNvSpPr/>
          <p:nvPr/>
        </p:nvSpPr>
        <p:spPr>
          <a:xfrm>
            <a:off x="4211960" y="3717032"/>
            <a:ext cx="4572000" cy="923330"/>
          </a:xfrm>
          <a:prstGeom prst="rect">
            <a:avLst/>
          </a:prstGeom>
        </p:spPr>
        <p:txBody>
          <a:bodyPr>
            <a:spAutoFit/>
          </a:bodyPr>
          <a:lstStyle/>
          <a:p>
            <a:r>
              <a:rPr lang="en-IE" dirty="0">
                <a:hlinkClick r:id="rId3"/>
              </a:rPr>
              <a:t>http://www.irishtimes.com/news/politics/changes-to-constituencies-herald-shake-up-in-european-election-1.1540263</a:t>
            </a:r>
            <a:endParaRPr lang="en-IE"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59824" y="404664"/>
            <a:ext cx="1584176" cy="1054197"/>
          </a:xfrm>
          <a:prstGeom prst="rect">
            <a:avLst/>
          </a:prstGeom>
        </p:spPr>
      </p:pic>
    </p:spTree>
    <p:extLst>
      <p:ext uri="{BB962C8B-B14F-4D97-AF65-F5344CB8AC3E}">
        <p14:creationId xmlns:p14="http://schemas.microsoft.com/office/powerpoint/2010/main" val="466620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 Treaties </a:t>
            </a:r>
            <a:endParaRPr lang="en-IE" dirty="0"/>
          </a:p>
        </p:txBody>
      </p:sp>
      <p:sp>
        <p:nvSpPr>
          <p:cNvPr id="3" name="Content Placeholder 2"/>
          <p:cNvSpPr>
            <a:spLocks noGrp="1"/>
          </p:cNvSpPr>
          <p:nvPr>
            <p:ph idx="1"/>
          </p:nvPr>
        </p:nvSpPr>
        <p:spPr/>
        <p:txBody>
          <a:bodyPr>
            <a:normAutofit/>
          </a:bodyPr>
          <a:lstStyle/>
          <a:p>
            <a:r>
              <a:rPr lang="en-IE" sz="2400" dirty="0" smtClean="0">
                <a:solidFill>
                  <a:srgbClr val="C00000"/>
                </a:solidFill>
              </a:rPr>
              <a:t>The major </a:t>
            </a:r>
            <a:r>
              <a:rPr lang="en-IE" sz="2400" b="1" dirty="0" smtClean="0">
                <a:solidFill>
                  <a:srgbClr val="C00000"/>
                </a:solidFill>
              </a:rPr>
              <a:t>Treaties </a:t>
            </a:r>
          </a:p>
          <a:p>
            <a:r>
              <a:rPr lang="en-IE" sz="2400" dirty="0" smtClean="0"/>
              <a:t>Rome </a:t>
            </a:r>
            <a:r>
              <a:rPr lang="en-IE" sz="2400" dirty="0" smtClean="0">
                <a:solidFill>
                  <a:srgbClr val="0070C0"/>
                </a:solidFill>
              </a:rPr>
              <a:t>1958</a:t>
            </a:r>
            <a:r>
              <a:rPr lang="en-IE" sz="2400" b="1" dirty="0" smtClean="0">
                <a:solidFill>
                  <a:srgbClr val="0070C0"/>
                </a:solidFill>
              </a:rPr>
              <a:t> </a:t>
            </a:r>
          </a:p>
          <a:p>
            <a:r>
              <a:rPr lang="en-IE" sz="2400" dirty="0" smtClean="0"/>
              <a:t>Single European Act (SEA) </a:t>
            </a:r>
            <a:r>
              <a:rPr lang="en-IE" sz="2400" dirty="0" smtClean="0">
                <a:solidFill>
                  <a:srgbClr val="0070C0"/>
                </a:solidFill>
              </a:rPr>
              <a:t>1987</a:t>
            </a:r>
          </a:p>
          <a:p>
            <a:r>
              <a:rPr lang="en-IE" sz="2400" dirty="0" smtClean="0"/>
              <a:t>Maastricht </a:t>
            </a:r>
            <a:r>
              <a:rPr lang="en-IE" sz="2400" dirty="0" smtClean="0">
                <a:solidFill>
                  <a:srgbClr val="0070C0"/>
                </a:solidFill>
              </a:rPr>
              <a:t>1993 </a:t>
            </a:r>
          </a:p>
          <a:p>
            <a:r>
              <a:rPr lang="en-IE" sz="2400" dirty="0" smtClean="0"/>
              <a:t>Amsterdam </a:t>
            </a:r>
            <a:r>
              <a:rPr lang="en-IE" sz="2400" dirty="0" smtClean="0">
                <a:solidFill>
                  <a:srgbClr val="0070C0"/>
                </a:solidFill>
              </a:rPr>
              <a:t>1999</a:t>
            </a:r>
            <a:r>
              <a:rPr lang="en-IE" sz="2400" b="1" dirty="0" smtClean="0">
                <a:solidFill>
                  <a:srgbClr val="0070C0"/>
                </a:solidFill>
              </a:rPr>
              <a:t> </a:t>
            </a:r>
          </a:p>
          <a:p>
            <a:r>
              <a:rPr lang="en-IE" sz="2400" dirty="0" smtClean="0"/>
              <a:t>Nice </a:t>
            </a:r>
            <a:r>
              <a:rPr lang="en-IE" sz="2400" dirty="0" smtClean="0">
                <a:solidFill>
                  <a:srgbClr val="0070C0"/>
                </a:solidFill>
              </a:rPr>
              <a:t>2002 </a:t>
            </a:r>
          </a:p>
          <a:p>
            <a:r>
              <a:rPr lang="en-IE" sz="2400" dirty="0" smtClean="0"/>
              <a:t>Lisbon </a:t>
            </a:r>
            <a:r>
              <a:rPr lang="en-IE" sz="2400" dirty="0" smtClean="0">
                <a:solidFill>
                  <a:srgbClr val="0070C0"/>
                </a:solidFill>
              </a:rPr>
              <a:t>2010</a:t>
            </a:r>
            <a:r>
              <a:rPr lang="en-IE" sz="2400" b="1" dirty="0" smtClean="0">
                <a:solidFill>
                  <a:srgbClr val="0070C0"/>
                </a:solidFill>
              </a:rPr>
              <a:t> </a:t>
            </a:r>
          </a:p>
          <a:p>
            <a:r>
              <a:rPr lang="en-IE" dirty="0" smtClean="0"/>
              <a:t>EC or EU? </a:t>
            </a:r>
          </a:p>
          <a:p>
            <a:r>
              <a:rPr lang="en-IE" dirty="0" smtClean="0"/>
              <a:t>EC = before Maastricht </a:t>
            </a:r>
          </a:p>
          <a:p>
            <a:r>
              <a:rPr lang="en-IE" dirty="0" smtClean="0"/>
              <a:t>EU = after Maastricht </a:t>
            </a:r>
          </a:p>
          <a:p>
            <a:r>
              <a:rPr lang="en-IE" dirty="0" smtClean="0"/>
              <a:t>Maastricht created the EU </a:t>
            </a:r>
          </a:p>
          <a:p>
            <a:pPr lvl="1"/>
            <a:endParaRPr lang="en-IE" dirty="0" smtClean="0"/>
          </a:p>
          <a:p>
            <a:pPr lvl="1"/>
            <a:endParaRPr lang="en-I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9824" y="404664"/>
            <a:ext cx="1584176" cy="1054197"/>
          </a:xfrm>
          <a:prstGeom prst="rect">
            <a:avLst/>
          </a:prstGeom>
        </p:spPr>
      </p:pic>
    </p:spTree>
    <p:extLst>
      <p:ext uri="{BB962C8B-B14F-4D97-AF65-F5344CB8AC3E}">
        <p14:creationId xmlns:p14="http://schemas.microsoft.com/office/powerpoint/2010/main" val="1170122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EU Expansion, Enlargement, Accession </a:t>
            </a:r>
            <a:endParaRPr lang="en-US" dirty="0"/>
          </a:p>
        </p:txBody>
      </p:sp>
      <p:sp>
        <p:nvSpPr>
          <p:cNvPr id="3" name="Content Placeholder 2"/>
          <p:cNvSpPr>
            <a:spLocks noGrp="1"/>
          </p:cNvSpPr>
          <p:nvPr>
            <p:ph idx="1"/>
          </p:nvPr>
        </p:nvSpPr>
        <p:spPr/>
        <p:txBody>
          <a:bodyPr>
            <a:normAutofit/>
          </a:bodyPr>
          <a:lstStyle/>
          <a:p>
            <a:r>
              <a:rPr lang="en-IE" dirty="0" smtClean="0"/>
              <a:t>Enlargement : EU’s most successful foreign policy? </a:t>
            </a:r>
          </a:p>
          <a:p>
            <a:r>
              <a:rPr lang="en-IE" dirty="0" smtClean="0">
                <a:solidFill>
                  <a:srgbClr val="C00000"/>
                </a:solidFill>
              </a:rPr>
              <a:t>Enlargement</a:t>
            </a:r>
            <a:r>
              <a:rPr lang="en-IE" dirty="0" smtClean="0"/>
              <a:t>: </a:t>
            </a:r>
          </a:p>
          <a:p>
            <a:pPr lvl="1"/>
            <a:r>
              <a:rPr lang="en-IE" dirty="0" smtClean="0"/>
              <a:t>when the external becomes internal </a:t>
            </a:r>
            <a:endParaRPr lang="en-US" dirty="0" smtClean="0"/>
          </a:p>
          <a:p>
            <a:pPr lvl="1"/>
            <a:r>
              <a:rPr lang="en-IE" dirty="0" smtClean="0"/>
              <a:t>Non-member countries become member </a:t>
            </a:r>
          </a:p>
          <a:p>
            <a:pPr lvl="1"/>
            <a:r>
              <a:rPr lang="en-IE" dirty="0" smtClean="0"/>
              <a:t>Shapes the development of the EU itself </a:t>
            </a:r>
          </a:p>
          <a:p>
            <a:r>
              <a:rPr lang="en-IE" dirty="0" smtClean="0">
                <a:solidFill>
                  <a:srgbClr val="C00000"/>
                </a:solidFill>
              </a:rPr>
              <a:t>Accession</a:t>
            </a:r>
            <a:r>
              <a:rPr lang="en-IE" dirty="0" smtClean="0"/>
              <a:t>: </a:t>
            </a:r>
          </a:p>
          <a:p>
            <a:pPr lvl="1"/>
            <a:r>
              <a:rPr lang="en-IE" dirty="0" smtClean="0"/>
              <a:t>The process whereby a country joins the EU and becomes a member state</a:t>
            </a:r>
          </a:p>
          <a:p>
            <a:pPr lvl="1"/>
            <a:r>
              <a:rPr lang="en-IE" dirty="0" smtClean="0"/>
              <a:t>Application – candidate status – membership </a:t>
            </a:r>
          </a:p>
          <a:p>
            <a:r>
              <a:rPr lang="en-IE" dirty="0" smtClean="0">
                <a:solidFill>
                  <a:srgbClr val="C00000"/>
                </a:solidFill>
              </a:rPr>
              <a:t>Candidate</a:t>
            </a:r>
            <a:r>
              <a:rPr lang="en-IE" dirty="0" smtClean="0"/>
              <a:t>: </a:t>
            </a:r>
          </a:p>
          <a:p>
            <a:pPr lvl="1"/>
            <a:r>
              <a:rPr lang="en-IE" dirty="0" smtClean="0"/>
              <a:t>refers to a country whose application is confirmed by the EU but is not yet a member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9824" y="404664"/>
            <a:ext cx="1584176" cy="105419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Criteria for membership </a:t>
            </a:r>
            <a:endParaRPr lang="en-US" dirty="0"/>
          </a:p>
        </p:txBody>
      </p:sp>
      <p:sp>
        <p:nvSpPr>
          <p:cNvPr id="3" name="Content Placeholder 2"/>
          <p:cNvSpPr>
            <a:spLocks noGrp="1"/>
          </p:cNvSpPr>
          <p:nvPr>
            <p:ph idx="1"/>
          </p:nvPr>
        </p:nvSpPr>
        <p:spPr>
          <a:xfrm>
            <a:off x="457200" y="1600200"/>
            <a:ext cx="7620000" cy="4997152"/>
          </a:xfrm>
        </p:spPr>
        <p:txBody>
          <a:bodyPr>
            <a:normAutofit fontScale="92500" lnSpcReduction="10000"/>
          </a:bodyPr>
          <a:lstStyle/>
          <a:p>
            <a:r>
              <a:rPr lang="en-IE" dirty="0" smtClean="0">
                <a:solidFill>
                  <a:srgbClr val="C00000"/>
                </a:solidFill>
              </a:rPr>
              <a:t>Copenhagen Criteria </a:t>
            </a:r>
            <a:r>
              <a:rPr lang="en-IE" dirty="0" smtClean="0"/>
              <a:t>(European Council Copenhagen 1993) </a:t>
            </a:r>
          </a:p>
          <a:p>
            <a:pPr lvl="1"/>
            <a:r>
              <a:rPr lang="en-IE" dirty="0" smtClean="0"/>
              <a:t>Membership requires: </a:t>
            </a:r>
          </a:p>
          <a:p>
            <a:pPr lvl="1"/>
            <a:r>
              <a:rPr lang="en-IE" dirty="0" smtClean="0"/>
              <a:t>That the candidate country has achieved stability of institutions guaranteeing </a:t>
            </a:r>
            <a:r>
              <a:rPr lang="en-IE" i="1" dirty="0" smtClean="0">
                <a:solidFill>
                  <a:srgbClr val="0070C0"/>
                </a:solidFill>
              </a:rPr>
              <a:t>democracy, the rule of law, human rights and respect for and protection of minorities</a:t>
            </a:r>
            <a:r>
              <a:rPr lang="en-IE" dirty="0" smtClean="0">
                <a:solidFill>
                  <a:srgbClr val="0070C0"/>
                </a:solidFill>
              </a:rPr>
              <a:t> </a:t>
            </a:r>
          </a:p>
          <a:p>
            <a:pPr lvl="1"/>
            <a:r>
              <a:rPr lang="en-IE" dirty="0" smtClean="0"/>
              <a:t>The existence of </a:t>
            </a:r>
            <a:r>
              <a:rPr lang="en-IE" dirty="0" smtClean="0">
                <a:solidFill>
                  <a:srgbClr val="0070C0"/>
                </a:solidFill>
              </a:rPr>
              <a:t>a </a:t>
            </a:r>
            <a:r>
              <a:rPr lang="en-IE" i="1" dirty="0" smtClean="0">
                <a:solidFill>
                  <a:srgbClr val="0070C0"/>
                </a:solidFill>
              </a:rPr>
              <a:t>functioning market economy </a:t>
            </a:r>
            <a:r>
              <a:rPr lang="en-IE" dirty="0" smtClean="0"/>
              <a:t>as well as the capacity to cope with competitive pressure and market forces within the union </a:t>
            </a:r>
          </a:p>
          <a:p>
            <a:pPr lvl="1"/>
            <a:r>
              <a:rPr lang="en-IE" dirty="0" smtClean="0"/>
              <a:t>The presupposition of the candidate’s ability to take on </a:t>
            </a:r>
            <a:r>
              <a:rPr lang="en-IE" i="1" dirty="0" smtClean="0">
                <a:solidFill>
                  <a:srgbClr val="0070C0"/>
                </a:solidFill>
              </a:rPr>
              <a:t>the obligations of membership</a:t>
            </a:r>
            <a:r>
              <a:rPr lang="en-IE" dirty="0" smtClean="0"/>
              <a:t> including adherence to the aims of political, economic and monetary union </a:t>
            </a:r>
          </a:p>
          <a:p>
            <a:r>
              <a:rPr lang="en-IE" dirty="0">
                <a:solidFill>
                  <a:srgbClr val="C00000"/>
                </a:solidFill>
              </a:rPr>
              <a:t>Treaty Provisions  </a:t>
            </a:r>
            <a:r>
              <a:rPr lang="en-IE" dirty="0"/>
              <a:t>(Amsterdam 1997) </a:t>
            </a:r>
          </a:p>
          <a:p>
            <a:pPr lvl="1"/>
            <a:r>
              <a:rPr lang="en-IE" dirty="0"/>
              <a:t>Article 49	Any European state which respects the principles set out in Article 6 (1) may apply to become a member of the Union </a:t>
            </a:r>
          </a:p>
          <a:p>
            <a:pPr lvl="1"/>
            <a:r>
              <a:rPr lang="en-IE" dirty="0"/>
              <a:t>Article 6 (1)  </a:t>
            </a:r>
            <a:r>
              <a:rPr lang="en-IE" i="1" dirty="0">
                <a:solidFill>
                  <a:srgbClr val="0070C0"/>
                </a:solidFill>
              </a:rPr>
              <a:t>The Union is founded on the principles of liberty, democracy, respect for human rights and fundamental freedoms, and the rule of law, principles which are common to the member states</a:t>
            </a:r>
          </a:p>
          <a:p>
            <a:pPr lvl="1"/>
            <a:endParaRPr lang="en-IE" dirty="0" smtClean="0"/>
          </a:p>
          <a:p>
            <a:pPr lvl="1"/>
            <a:endParaRPr lang="en-IE" dirty="0" smtClean="0"/>
          </a:p>
          <a:p>
            <a:pPr lvl="1"/>
            <a:endParaRPr lang="en-IE" dirty="0" smtClean="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9824" y="404664"/>
            <a:ext cx="1584176" cy="105419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28 Member States </a:t>
            </a:r>
            <a:endParaRPr lang="en-US" dirty="0"/>
          </a:p>
        </p:txBody>
      </p:sp>
      <p:sp>
        <p:nvSpPr>
          <p:cNvPr id="3" name="Content Placeholder 2"/>
          <p:cNvSpPr>
            <a:spLocks noGrp="1"/>
          </p:cNvSpPr>
          <p:nvPr>
            <p:ph idx="1"/>
          </p:nvPr>
        </p:nvSpPr>
        <p:spPr/>
        <p:txBody>
          <a:bodyPr/>
          <a:lstStyle/>
          <a:p>
            <a:pPr>
              <a:buNone/>
            </a:pPr>
            <a:endParaRPr lang="en-IE" sz="2800" dirty="0" smtClean="0"/>
          </a:p>
          <a:p>
            <a:r>
              <a:rPr lang="en-IE" sz="2800" dirty="0" smtClean="0"/>
              <a:t>Member States are the ‘building blocks’ of EU </a:t>
            </a:r>
          </a:p>
          <a:p>
            <a:r>
              <a:rPr lang="en-IE" sz="2800" dirty="0" smtClean="0"/>
              <a:t>EU = multinational and multicultural organisation </a:t>
            </a:r>
          </a:p>
          <a:p>
            <a:r>
              <a:rPr lang="en-IE" sz="2800" dirty="0" smtClean="0"/>
              <a:t>Size – Entry date – Wealth </a:t>
            </a:r>
          </a:p>
          <a:p>
            <a:r>
              <a:rPr lang="en-IE" sz="2800" dirty="0" smtClean="0"/>
              <a:t>‘Onion’ metaphor </a:t>
            </a:r>
          </a:p>
          <a:p>
            <a:r>
              <a:rPr lang="en-IE" sz="2800" dirty="0" smtClean="0"/>
              <a:t>6 ‘waves’ of enlargement: 1973 – 1981 – 1986 – </a:t>
            </a:r>
            <a:r>
              <a:rPr lang="en-IE" sz="2800" dirty="0"/>
              <a:t>(‘silent enlargement’ 1990</a:t>
            </a:r>
            <a:r>
              <a:rPr lang="en-IE" sz="2800" dirty="0" smtClean="0"/>
              <a:t>) -  </a:t>
            </a:r>
            <a:r>
              <a:rPr lang="en-IE" sz="2800" dirty="0"/>
              <a:t>1995 </a:t>
            </a:r>
            <a:r>
              <a:rPr lang="en-IE" sz="2800" dirty="0" smtClean="0"/>
              <a:t>– 2004 – 2007 - 2013</a:t>
            </a:r>
          </a:p>
          <a:p>
            <a:endParaRPr lang="en-IE" sz="2800" dirty="0" smtClean="0"/>
          </a:p>
          <a:p>
            <a:endParaRPr lang="en-IE"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9824" y="404664"/>
            <a:ext cx="1584176" cy="105419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28 members states (2) </a:t>
            </a:r>
            <a:endParaRPr lang="en-IE" dirty="0"/>
          </a:p>
        </p:txBody>
      </p:sp>
      <p:sp>
        <p:nvSpPr>
          <p:cNvPr id="3" name="Content Placeholder 2"/>
          <p:cNvSpPr>
            <a:spLocks noGrp="1"/>
          </p:cNvSpPr>
          <p:nvPr>
            <p:ph idx="1"/>
          </p:nvPr>
        </p:nvSpPr>
        <p:spPr/>
        <p:txBody>
          <a:bodyPr/>
          <a:lstStyle/>
          <a:p>
            <a:pPr marL="114300" indent="0">
              <a:buNone/>
            </a:pPr>
            <a:endParaRPr lang="en-IE" dirty="0" smtClean="0"/>
          </a:p>
          <a:p>
            <a:r>
              <a:rPr lang="en-IE" b="1" dirty="0" smtClean="0">
                <a:solidFill>
                  <a:srgbClr val="FF0000"/>
                </a:solidFill>
              </a:rPr>
              <a:t>1958</a:t>
            </a:r>
            <a:r>
              <a:rPr lang="en-IE" dirty="0" smtClean="0"/>
              <a:t>: France – Germany – Italy – Belgium – Luxembourg – Netherlands </a:t>
            </a:r>
          </a:p>
          <a:p>
            <a:r>
              <a:rPr lang="en-IE" b="1" dirty="0" smtClean="0">
                <a:solidFill>
                  <a:srgbClr val="FF0000"/>
                </a:solidFill>
              </a:rPr>
              <a:t>1973</a:t>
            </a:r>
            <a:r>
              <a:rPr lang="en-IE" dirty="0" smtClean="0"/>
              <a:t>: UK – Ireland – Denmark </a:t>
            </a:r>
          </a:p>
          <a:p>
            <a:r>
              <a:rPr lang="en-IE" b="1" dirty="0" smtClean="0">
                <a:solidFill>
                  <a:srgbClr val="FF0000"/>
                </a:solidFill>
              </a:rPr>
              <a:t>1981</a:t>
            </a:r>
            <a:r>
              <a:rPr lang="en-IE" dirty="0" smtClean="0"/>
              <a:t>: Greece </a:t>
            </a:r>
          </a:p>
          <a:p>
            <a:r>
              <a:rPr lang="en-IE" b="1" dirty="0" smtClean="0">
                <a:solidFill>
                  <a:srgbClr val="FF0000"/>
                </a:solidFill>
              </a:rPr>
              <a:t>1986</a:t>
            </a:r>
            <a:r>
              <a:rPr lang="en-IE" dirty="0" smtClean="0"/>
              <a:t>: Spain – Portugal </a:t>
            </a:r>
          </a:p>
          <a:p>
            <a:r>
              <a:rPr lang="en-IE" b="1" dirty="0" smtClean="0">
                <a:solidFill>
                  <a:srgbClr val="FF0000"/>
                </a:solidFill>
              </a:rPr>
              <a:t>1995</a:t>
            </a:r>
            <a:r>
              <a:rPr lang="en-IE" dirty="0" smtClean="0"/>
              <a:t>: Austria – Sweden – Finland </a:t>
            </a:r>
          </a:p>
          <a:p>
            <a:r>
              <a:rPr lang="en-IE" b="1" dirty="0" smtClean="0">
                <a:solidFill>
                  <a:srgbClr val="FF0000"/>
                </a:solidFill>
              </a:rPr>
              <a:t>2004</a:t>
            </a:r>
            <a:r>
              <a:rPr lang="en-IE" dirty="0" smtClean="0"/>
              <a:t>: Czech Republic – Slovakia – Slovenia – Hungary – Poland – Estonia – Latvia – Lithuania – Cyprus – Malta </a:t>
            </a:r>
          </a:p>
          <a:p>
            <a:r>
              <a:rPr lang="en-IE" b="1" dirty="0" smtClean="0">
                <a:solidFill>
                  <a:srgbClr val="FF0000"/>
                </a:solidFill>
              </a:rPr>
              <a:t>2007</a:t>
            </a:r>
            <a:r>
              <a:rPr lang="en-IE" dirty="0" smtClean="0"/>
              <a:t>: Bulgaria – Romania </a:t>
            </a:r>
          </a:p>
          <a:p>
            <a:r>
              <a:rPr lang="en-IE" b="1" dirty="0" smtClean="0">
                <a:solidFill>
                  <a:srgbClr val="FF0000"/>
                </a:solidFill>
              </a:rPr>
              <a:t>2013</a:t>
            </a:r>
            <a:r>
              <a:rPr lang="en-IE" dirty="0" smtClean="0"/>
              <a:t>: Croatia </a:t>
            </a:r>
            <a:endParaRPr lang="en-I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9824" y="404664"/>
            <a:ext cx="1584176" cy="1054197"/>
          </a:xfrm>
          <a:prstGeom prst="rect">
            <a:avLst/>
          </a:prstGeom>
        </p:spPr>
      </p:pic>
    </p:spTree>
    <p:extLst>
      <p:ext uri="{BB962C8B-B14F-4D97-AF65-F5344CB8AC3E}">
        <p14:creationId xmlns:p14="http://schemas.microsoft.com/office/powerpoint/2010/main" val="3759192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657</TotalTime>
  <Words>2566</Words>
  <Application>Microsoft Office PowerPoint</Application>
  <PresentationFormat>On-screen Show (4:3)</PresentationFormat>
  <Paragraphs>287</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Adjacency</vt:lpstr>
      <vt:lpstr>European Studies</vt:lpstr>
      <vt:lpstr>Main Institutions of the EU </vt:lpstr>
      <vt:lpstr>Institutions (2) </vt:lpstr>
      <vt:lpstr>European Constituencies 2014</vt:lpstr>
      <vt:lpstr>The Treaties </vt:lpstr>
      <vt:lpstr>EU Expansion, Enlargement, Accession </vt:lpstr>
      <vt:lpstr>Criteria for membership </vt:lpstr>
      <vt:lpstr>28 Member States </vt:lpstr>
      <vt:lpstr>28 members states (2) </vt:lpstr>
      <vt:lpstr>28 member states (3) </vt:lpstr>
      <vt:lpstr>Candidates </vt:lpstr>
      <vt:lpstr>The next 7 – map </vt:lpstr>
      <vt:lpstr>Languages </vt:lpstr>
      <vt:lpstr>Multilingualism and the EU </vt:lpstr>
      <vt:lpstr>European Day of Languages </vt:lpstr>
      <vt:lpstr>EU Translation budget &amp; output </vt:lpstr>
      <vt:lpstr>Translation and the EU</vt:lpstr>
      <vt:lpstr>Croatia 2013 </vt:lpstr>
      <vt:lpstr>Schengen </vt:lpstr>
      <vt:lpstr>Ireland and UK re Schengen </vt:lpstr>
      <vt:lpstr>Schengen area </vt:lpstr>
      <vt:lpstr>Schengen Area Q&amp;A  </vt:lpstr>
      <vt:lpstr>Migration and the EU  </vt:lpstr>
      <vt:lpstr>Migration and the EU </vt:lpstr>
      <vt:lpstr>Migration </vt:lpstr>
      <vt:lpstr>Lampedusa</vt:lpstr>
      <vt:lpstr>Lampedusa (2) </vt:lpstr>
      <vt:lpstr>Turkey </vt:lpstr>
      <vt:lpstr>Case Study: the Roms </vt:lpstr>
      <vt:lpstr> Current situation of Roma populations in EU  </vt:lpstr>
      <vt:lpstr>Freedom of movement </vt:lpstr>
      <vt:lpstr>Expulsions </vt:lpstr>
      <vt:lpstr>France </vt:lpstr>
      <vt:lpstr>A Political Issue  </vt:lpstr>
      <vt:lpstr>A political issue </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7</dc:creator>
  <cp:lastModifiedBy>sittadmin</cp:lastModifiedBy>
  <cp:revision>90</cp:revision>
  <dcterms:created xsi:type="dcterms:W3CDTF">2011-01-30T18:04:27Z</dcterms:created>
  <dcterms:modified xsi:type="dcterms:W3CDTF">2013-10-10T09:25:58Z</dcterms:modified>
</cp:coreProperties>
</file>