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7"/>
  </p:notesMasterIdLst>
  <p:sldIdLst>
    <p:sldId id="284" r:id="rId2"/>
    <p:sldId id="302" r:id="rId3"/>
    <p:sldId id="303" r:id="rId4"/>
    <p:sldId id="304" r:id="rId5"/>
    <p:sldId id="305" r:id="rId6"/>
    <p:sldId id="306" r:id="rId7"/>
    <p:sldId id="307" r:id="rId8"/>
    <p:sldId id="311" r:id="rId9"/>
    <p:sldId id="308" r:id="rId10"/>
    <p:sldId id="309" r:id="rId11"/>
    <p:sldId id="310" r:id="rId12"/>
    <p:sldId id="312" r:id="rId13"/>
    <p:sldId id="33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33" r:id="rId22"/>
    <p:sldId id="320" r:id="rId23"/>
    <p:sldId id="321" r:id="rId24"/>
    <p:sldId id="330" r:id="rId25"/>
    <p:sldId id="331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84A"/>
    <a:srgbClr val="006699"/>
    <a:srgbClr val="E49D48"/>
    <a:srgbClr val="993300"/>
    <a:srgbClr val="AFAFFF"/>
    <a:srgbClr val="5400A8"/>
    <a:srgbClr val="CC0099"/>
    <a:srgbClr val="6D6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83981" autoAdjust="0"/>
  </p:normalViewPr>
  <p:slideViewPr>
    <p:cSldViewPr>
      <p:cViewPr>
        <p:scale>
          <a:sx n="50" d="100"/>
          <a:sy n="50" d="100"/>
        </p:scale>
        <p:origin x="-125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094" y="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C2F05B-E375-4E1E-95B9-AC8102EE06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0512A-0BE3-4E2E-8E86-1AC843A8B6E3}" type="slidenum">
              <a:rPr lang="en-US"/>
              <a:pPr/>
              <a:t>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n-US"/>
              <a:t>Most of the electronic devices used in daily life involve input or output.</a:t>
            </a:r>
          </a:p>
          <a:p>
            <a:pPr lvl="1">
              <a:buFontTx/>
              <a:buChar char="•"/>
            </a:pPr>
            <a:r>
              <a:rPr lang="en-US"/>
              <a:t>Connecting to the information in a computer always involves input or output.</a:t>
            </a:r>
          </a:p>
          <a:p>
            <a:pPr lvl="1">
              <a:buFontTx/>
              <a:buChar char="•"/>
            </a:pPr>
            <a:r>
              <a:rPr lang="en-US"/>
              <a:t>Input devices translate our knowledge into computer language.</a:t>
            </a:r>
          </a:p>
          <a:p>
            <a:pPr lvl="1">
              <a:buFontTx/>
              <a:buChar char="•"/>
            </a:pPr>
            <a:r>
              <a:rPr lang="en-US"/>
              <a:t>Output devices present computer language in a format we can understand.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11DB1-1493-42B9-B9ED-A1D116D06F50}" type="slidenum">
              <a:rPr lang="en-US"/>
              <a:pPr/>
              <a:t>10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Character and mark recognition devices</a:t>
            </a:r>
          </a:p>
          <a:p>
            <a:pPr lvl="1">
              <a:buFontTx/>
              <a:buChar char="•"/>
            </a:pPr>
            <a:r>
              <a:rPr lang="en-US"/>
              <a:t>MICR – used by banks to read magnetically encoded characters</a:t>
            </a:r>
          </a:p>
          <a:p>
            <a:pPr lvl="1">
              <a:buFontTx/>
              <a:buChar char="•"/>
            </a:pPr>
            <a:r>
              <a:rPr lang="en-US"/>
              <a:t>OCR – specially preprinted characters are read by OCR devices such as wand scanners</a:t>
            </a:r>
          </a:p>
          <a:p>
            <a:pPr lvl="1">
              <a:buFontTx/>
              <a:buChar char="•"/>
            </a:pPr>
            <a:r>
              <a:rPr lang="en-US"/>
              <a:t>OMR (also called mark sensing) – devices sense the presence or absence of marks, common for test scoring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DA159-E7F7-48D3-9FB3-9EB06CA47DC5}" type="slidenum">
              <a:rPr lang="en-US"/>
              <a:pPr/>
              <a:t>11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These devices create or capture original images </a:t>
            </a:r>
          </a:p>
          <a:p>
            <a:pPr lvl="1">
              <a:buFontTx/>
              <a:buChar char="•"/>
            </a:pPr>
            <a:r>
              <a:rPr lang="en-US"/>
              <a:t>Digital camera –  similar to traditional cameras except images are recorded digitally on disk or camera’s memory </a:t>
            </a:r>
          </a:p>
          <a:p>
            <a:pPr lvl="1">
              <a:buFontTx/>
              <a:buChar char="•"/>
            </a:pPr>
            <a:r>
              <a:rPr lang="en-US"/>
              <a:t>Digital video camera – records motion digitally on a  disk or camera’s memory</a:t>
            </a:r>
          </a:p>
          <a:p>
            <a:pPr lvl="2">
              <a:buFontTx/>
              <a:buChar char="•"/>
            </a:pPr>
            <a:r>
              <a:rPr lang="en-US"/>
              <a:t>Can take still photos as well </a:t>
            </a:r>
          </a:p>
          <a:p>
            <a:pPr lvl="1">
              <a:buFontTx/>
              <a:buChar char="•"/>
            </a:pPr>
            <a:r>
              <a:rPr lang="en-US"/>
              <a:t>Web-cams – specialized digital video cameras that capture images and send them to a computer to broadcast over the Internet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489C3-80C6-4DEE-9B7A-4BC713B393C5}" type="slidenum">
              <a:rPr lang="en-US"/>
              <a:pPr/>
              <a:t>12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Convert speech into digital code; most common device is the microphone; gaining in popularity are the portable digital voice recorders used with voice recognition systems</a:t>
            </a:r>
          </a:p>
          <a:p>
            <a:pPr>
              <a:buFontTx/>
              <a:buChar char="•"/>
            </a:pPr>
            <a:r>
              <a:rPr lang="en-US"/>
              <a:t>Voice recognition systems</a:t>
            </a:r>
          </a:p>
          <a:p>
            <a:pPr lvl="1">
              <a:buFontTx/>
              <a:buChar char="•"/>
            </a:pPr>
            <a:r>
              <a:rPr lang="en-US"/>
              <a:t>Microphone, bundled with sound card and software</a:t>
            </a:r>
          </a:p>
          <a:p>
            <a:pPr lvl="1">
              <a:buFontTx/>
              <a:buChar char="•"/>
            </a:pPr>
            <a:r>
              <a:rPr lang="en-US"/>
              <a:t>Some voice recognition systems must be trained for user’s voice</a:t>
            </a:r>
          </a:p>
          <a:p>
            <a:pPr lvl="1">
              <a:buFontTx/>
              <a:buChar char="•"/>
            </a:pPr>
            <a:r>
              <a:rPr lang="en-US"/>
              <a:t>Some can translate from one language to another</a:t>
            </a:r>
          </a:p>
          <a:p>
            <a:pPr>
              <a:buFontTx/>
              <a:buChar char="•"/>
            </a:pPr>
            <a:r>
              <a:rPr lang="en-US"/>
              <a:t>Language bar in Microsoft Word </a:t>
            </a:r>
          </a:p>
          <a:p>
            <a:pPr lvl="1">
              <a:buFontTx/>
              <a:buChar char="•"/>
            </a:pPr>
            <a:r>
              <a:rPr lang="en-US"/>
              <a:t>Voice command mode – allows the user to select menu items, toolbars, and dialog box options</a:t>
            </a:r>
          </a:p>
          <a:p>
            <a:pPr lvl="1">
              <a:buFontTx/>
              <a:buChar char="•"/>
            </a:pPr>
            <a:r>
              <a:rPr lang="en-US"/>
              <a:t>Dictation mode – allows the user to dictate text directly into a Word document</a:t>
            </a:r>
          </a:p>
          <a:p>
            <a:pPr lvl="1">
              <a:buFontTx/>
              <a:buChar char="•"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0BC84-ECD7-46D8-9744-423D2D6348FF}" type="slidenum">
              <a:rPr lang="en-US"/>
              <a:pPr/>
              <a:t>13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n-US"/>
              <a:t>MIDI – a standard that allows musical instruments to connect to the system unit using MIDI ports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D65CD-D44E-4BDD-AE79-CCBBA9BF727B}" type="slidenum">
              <a:rPr lang="en-US"/>
              <a:pPr/>
              <a:t>14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Converts machine-readable information into people-readable form</a:t>
            </a:r>
          </a:p>
          <a:p>
            <a:pPr>
              <a:buFontTx/>
              <a:buChar char="•"/>
            </a:pPr>
            <a:r>
              <a:rPr lang="en-US"/>
              <a:t>Four most common output types – text, graphics, audio, and video</a:t>
            </a:r>
          </a:p>
          <a:p>
            <a:pPr>
              <a:buFontTx/>
              <a:buChar char="•"/>
            </a:pPr>
            <a:r>
              <a:rPr lang="en-US"/>
              <a:t>Monitors are commonly called display screens and the output is referred to as soft copy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141A5-EF00-4A44-9570-3FA99AA17940}" type="slidenum">
              <a:rPr lang="en-US"/>
              <a:pPr/>
              <a:t>15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Standards indicate screen quality (resolution).  Some monitors are used on the desktop, others are portable.</a:t>
            </a:r>
          </a:p>
          <a:p>
            <a:pPr>
              <a:buFontTx/>
              <a:buChar char="•"/>
            </a:pPr>
            <a:r>
              <a:rPr lang="en-US"/>
              <a:t>Features</a:t>
            </a:r>
          </a:p>
          <a:p>
            <a:pPr lvl="1">
              <a:buFontTx/>
              <a:buChar char="•"/>
            </a:pPr>
            <a:r>
              <a:rPr lang="en-US"/>
              <a:t>Resolution – one of the most important features; images are formed on a monitor by a series of dots or pixels (picture elements)</a:t>
            </a:r>
          </a:p>
          <a:p>
            <a:pPr lvl="1">
              <a:buFontTx/>
              <a:buChar char="•"/>
            </a:pPr>
            <a:r>
              <a:rPr lang="en-US"/>
              <a:t>Dot pitch – the distance between each pixel; most newer monitors have a dot pitch of .31 mm (31/100</a:t>
            </a:r>
            <a:r>
              <a:rPr lang="en-US" baseline="30000"/>
              <a:t>th</a:t>
            </a:r>
            <a:r>
              <a:rPr lang="en-US"/>
              <a:t> of a millimeter) or less</a:t>
            </a:r>
          </a:p>
          <a:p>
            <a:pPr lvl="1">
              <a:buFontTx/>
              <a:buChar char="•"/>
            </a:pPr>
            <a:r>
              <a:rPr lang="en-US"/>
              <a:t>Refresh rate – indicates how often a displayed image is updated or redrawn on the monitor; most monitors operate at a rate of 75 hertz which means that the monitor is redrawn 75 times each second; flickering indicates that the monitor rates are lower than 75 hertz </a:t>
            </a:r>
          </a:p>
          <a:p>
            <a:pPr lvl="1">
              <a:buFontTx/>
              <a:buChar char="•"/>
            </a:pPr>
            <a:r>
              <a:rPr lang="en-US"/>
              <a:t>Size – or viewable size is measured by the diagonal length of a monitor’s viewing area </a:t>
            </a:r>
          </a:p>
          <a:p>
            <a:pPr lvl="2">
              <a:buFontTx/>
              <a:buChar char="•"/>
            </a:pPr>
            <a:r>
              <a:rPr lang="en-US"/>
              <a:t>Common sizes are 15, 17, 19, and 21 inches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AEEBC-B880-467B-B83F-9FFFD32594FC}" type="slidenum">
              <a:rPr lang="en-US"/>
              <a:pPr/>
              <a:t>16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Cathode-Ray Tubes – similar to television technology; are bulky </a:t>
            </a:r>
          </a:p>
          <a:p>
            <a:pPr>
              <a:buFontTx/>
              <a:buChar char="•"/>
            </a:pPr>
            <a:r>
              <a:rPr lang="en-US"/>
              <a:t>Flat-Panel Monitors – or liquid display (LCD) monitors</a:t>
            </a:r>
          </a:p>
          <a:p>
            <a:pPr lvl="1">
              <a:buFontTx/>
              <a:buChar char="•"/>
            </a:pPr>
            <a:r>
              <a:rPr lang="en-US"/>
              <a:t>Passive-matrix or dual-scan – images created by scanning the entire screen</a:t>
            </a:r>
          </a:p>
          <a:p>
            <a:pPr lvl="1">
              <a:buFontTx/>
              <a:buChar char="•"/>
            </a:pPr>
            <a:r>
              <a:rPr lang="en-US"/>
              <a:t>Active-matrix or thin film transistor (TFT) – each pixel is individually activated</a:t>
            </a:r>
          </a:p>
          <a:p>
            <a:pPr lvl="1">
              <a:buFontTx/>
              <a:buChar char="•"/>
            </a:pPr>
            <a:r>
              <a:rPr lang="en-US"/>
              <a:t>eBook – also called e-book readers; handheld, book sized; cost less than publishing and delivery of printed matter</a:t>
            </a:r>
          </a:p>
          <a:p>
            <a:pPr lvl="1">
              <a:buFontTx/>
              <a:buChar char="•"/>
            </a:pPr>
            <a:r>
              <a:rPr lang="en-US"/>
              <a:t>Data projectors – similar to slide projectors; extension of monitor</a:t>
            </a:r>
          </a:p>
          <a:p>
            <a:pPr lvl="1">
              <a:buFontTx/>
              <a:buChar char="•"/>
            </a:pPr>
            <a:r>
              <a:rPr lang="en-US"/>
              <a:t>HDTV – merger of microcomputer and TV called PC/TV; output is digital so can freeze video sequences to create high-quality still images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13FE3-BDE2-4B2D-8C90-BA02067BC192}" type="slidenum">
              <a:rPr lang="en-US"/>
              <a:pPr/>
              <a:t>17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Printers translate information that has been processed by the system unit and present the information on paper </a:t>
            </a:r>
          </a:p>
          <a:p>
            <a:pPr>
              <a:buFontTx/>
              <a:buChar char="•"/>
            </a:pPr>
            <a:r>
              <a:rPr lang="en-US"/>
              <a:t>Output is called hard copy</a:t>
            </a:r>
          </a:p>
          <a:p>
            <a:pPr>
              <a:buFontTx/>
              <a:buChar char="•"/>
            </a:pPr>
            <a:r>
              <a:rPr lang="en-US"/>
              <a:t>Features</a:t>
            </a:r>
          </a:p>
          <a:p>
            <a:pPr lvl="1">
              <a:buFontTx/>
              <a:buChar char="•"/>
            </a:pPr>
            <a:r>
              <a:rPr lang="en-US"/>
              <a:t>Resolution – measures the clarity of images produced </a:t>
            </a:r>
          </a:p>
          <a:p>
            <a:pPr lvl="2">
              <a:buFontTx/>
              <a:buChar char="•"/>
            </a:pPr>
            <a:r>
              <a:rPr lang="en-US"/>
              <a:t>Measured in dpi (dots per inch)</a:t>
            </a:r>
          </a:p>
          <a:p>
            <a:pPr lvl="2">
              <a:buFontTx/>
              <a:buChar char="•"/>
            </a:pPr>
            <a:r>
              <a:rPr lang="en-US"/>
              <a:t>Most printers use an average of 1200 dpi; the higher the dpi, the better the quality of image produced</a:t>
            </a:r>
          </a:p>
          <a:p>
            <a:pPr lvl="1">
              <a:buFontTx/>
              <a:buChar char="•"/>
            </a:pPr>
            <a:r>
              <a:rPr lang="en-US"/>
              <a:t>Color capability – more expensive to print in color; usually have the option to print in either color or b/w</a:t>
            </a:r>
          </a:p>
          <a:p>
            <a:pPr lvl="1">
              <a:buFontTx/>
              <a:buChar char="•"/>
            </a:pPr>
            <a:r>
              <a:rPr lang="en-US"/>
              <a:t>Speed – measured in the number of pages printed per minute </a:t>
            </a:r>
          </a:p>
          <a:p>
            <a:pPr lvl="2">
              <a:buFontTx/>
              <a:buChar char="•"/>
            </a:pPr>
            <a:r>
              <a:rPr lang="en-US"/>
              <a:t>10-15 pages per minute is the average for a single color page (black); 5 to 10 pages per minute for color </a:t>
            </a:r>
          </a:p>
          <a:p>
            <a:pPr lvl="1">
              <a:buFontTx/>
              <a:buChar char="•"/>
            </a:pPr>
            <a:r>
              <a:rPr lang="en-US"/>
              <a:t>Memory – used to store printing instructions and documents waiting to be printed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C0A8D-95C6-4F4D-9161-360D4161A9E0}" type="slidenum">
              <a:rPr lang="en-US"/>
              <a:pPr/>
              <a:t>18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Three major types of printers:  ink-jet, laser, and thermal; most people are familiar with these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Inkjet printers spray ink at high speed onto the surface of paper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Laser printers uses a laser light beam to produce images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/>
              <a:t>More expensive than ink jet printers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Thermal printers – uses heat elements to produce images on heat sensitive paper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/>
              <a:t>Used to produce high quality art work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Other Printers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/>
              <a:t>Dot-matrix – slow and not used much any more; poor quality but faster than some of newer printers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/>
              <a:t>Very noisy 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/>
              <a:t>Inexpensive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/>
              <a:t>Plotters – special purpose for maps, images, architectural &amp; engineering drawings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/>
              <a:t>Photo printers – designed to print photographs from digital cameras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/>
              <a:t>Portable printers – usually small/lightweight and designed to work with a notebook computers; may be ink-jet or laser printer that prints in either b/w or color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294A2-64DC-46F0-86D9-46C9FD34C4B6}" type="slidenum">
              <a:rPr lang="en-US"/>
              <a:pPr/>
              <a:t>19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/>
              <a:t>These devices produce sounds for people </a:t>
            </a:r>
          </a:p>
          <a:p>
            <a:pPr>
              <a:buFontTx/>
              <a:buChar char="•"/>
            </a:pPr>
            <a:r>
              <a:rPr lang="en-US"/>
              <a:t>Connected to a sound card in the system unit </a:t>
            </a:r>
          </a:p>
          <a:p>
            <a:pPr>
              <a:buFontTx/>
              <a:buChar char="•"/>
            </a:pPr>
            <a:r>
              <a:rPr lang="en-US"/>
              <a:t>Voice output is quite common; creating voice output is not as difficult as recognizing and interpreting voice input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42139-2149-4F77-8B6D-2E47C40C5E34}" type="slidenum">
              <a:rPr lang="en-US"/>
              <a:pPr/>
              <a:t>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03F35-0FC5-4FC0-B121-339E42CC553A}" type="slidenum">
              <a:rPr lang="en-US"/>
              <a:pPr/>
              <a:t>20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Combination devices include fax machines, multifunction devices, Internet telephones, and terminals</a:t>
            </a:r>
          </a:p>
          <a:p>
            <a:pPr>
              <a:buFontTx/>
              <a:buChar char="•"/>
            </a:pPr>
            <a:r>
              <a:rPr lang="en-US"/>
              <a:t>Internet telephone – specialized input and output devices for receiving and sending voice communication</a:t>
            </a:r>
          </a:p>
          <a:p>
            <a:pPr>
              <a:buFontTx/>
              <a:buChar char="•"/>
            </a:pPr>
            <a:r>
              <a:rPr lang="en-US"/>
              <a:t>Connect to the system unit through a USB port </a:t>
            </a:r>
          </a:p>
          <a:p>
            <a:pPr lvl="1">
              <a:buFontTx/>
              <a:buChar char="•"/>
            </a:pPr>
            <a:r>
              <a:rPr lang="en-US"/>
              <a:t>Telephony – the transmission of telephone calls over computer networks </a:t>
            </a:r>
          </a:p>
          <a:p>
            <a:pPr lvl="2">
              <a:buFontTx/>
              <a:buChar char="•"/>
            </a:pPr>
            <a:r>
              <a:rPr lang="en-US"/>
              <a:t>Known as Voice over IP</a:t>
            </a:r>
          </a:p>
          <a:p>
            <a:pPr lvl="2">
              <a:buFontTx/>
              <a:buChar char="•"/>
            </a:pPr>
            <a:r>
              <a:rPr lang="en-US"/>
              <a:t>Uses Internet rather than traditional</a:t>
            </a:r>
          </a:p>
          <a:p>
            <a:pPr lvl="1">
              <a:buFontTx/>
              <a:buChar char="•"/>
            </a:pPr>
            <a:r>
              <a:rPr lang="en-US"/>
              <a:t>Requires</a:t>
            </a:r>
          </a:p>
          <a:p>
            <a:pPr lvl="2">
              <a:buFontTx/>
              <a:buChar char="•"/>
            </a:pPr>
            <a:r>
              <a:rPr lang="en-US"/>
              <a:t>Internet telephone</a:t>
            </a:r>
          </a:p>
          <a:p>
            <a:pPr lvl="2">
              <a:buFontTx/>
              <a:buChar char="•"/>
            </a:pPr>
            <a:r>
              <a:rPr lang="en-US"/>
              <a:t>Internet</a:t>
            </a:r>
          </a:p>
          <a:p>
            <a:pPr lvl="2">
              <a:buFontTx/>
              <a:buChar char="•"/>
            </a:pPr>
            <a:r>
              <a:rPr lang="en-US"/>
              <a:t>Special service provider</a:t>
            </a:r>
          </a:p>
          <a:p>
            <a:pPr lvl="2">
              <a:buFontTx/>
              <a:buChar char="•"/>
            </a:pPr>
            <a:r>
              <a:rPr lang="en-US"/>
              <a:t>Sound card</a:t>
            </a:r>
          </a:p>
          <a:p>
            <a:pPr lvl="2">
              <a:buFontTx/>
              <a:buChar char="•"/>
            </a:pPr>
            <a:r>
              <a:rPr lang="en-US"/>
              <a:t>Special software </a:t>
            </a:r>
          </a:p>
          <a:p>
            <a:pPr>
              <a:buFontTx/>
              <a:buChar char="•"/>
            </a:pPr>
            <a:r>
              <a:rPr lang="en-US"/>
              <a:t>Terminal is an input and output device that connects to a mainframe or a host computer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19326-9291-456F-B634-86F4A09F3A79}" type="slidenum">
              <a:rPr lang="en-US"/>
              <a:pPr/>
              <a:t>21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20CE1-537D-4DB2-8EC1-8431A518D4BF}" type="slidenum">
              <a:rPr lang="en-US"/>
              <a:pPr/>
              <a:t>22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Terminals – input and output device connecting users to mainframe computers</a:t>
            </a:r>
          </a:p>
          <a:p>
            <a:pPr lvl="1">
              <a:buFontTx/>
              <a:buChar char="•"/>
            </a:pPr>
            <a:r>
              <a:rPr lang="en-US"/>
              <a:t>Dumb terminal –  no processor or local storage</a:t>
            </a:r>
          </a:p>
          <a:p>
            <a:pPr lvl="1">
              <a:buFontTx/>
              <a:buChar char="•"/>
            </a:pPr>
            <a:r>
              <a:rPr lang="en-US"/>
              <a:t>Intelligent terminal – CPU, memory and storage; Net PC, or Net Personal Computer </a:t>
            </a:r>
          </a:p>
          <a:p>
            <a:pPr lvl="1">
              <a:buFontTx/>
              <a:buChar char="•"/>
            </a:pPr>
            <a:r>
              <a:rPr lang="en-US"/>
              <a:t>Network terminal – low cost alternative to intelligent terminal</a:t>
            </a:r>
          </a:p>
          <a:p>
            <a:pPr lvl="1">
              <a:buFontTx/>
              <a:buChar char="•"/>
            </a:pPr>
            <a:r>
              <a:rPr lang="en-US"/>
              <a:t>Internet terminal – or Web terminal or Web appliance, accesses and displays Web pages on a television set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7A582-FD2C-4AD8-9702-DA1904AB6665}" type="slidenum">
              <a:rPr lang="en-US"/>
              <a:pPr/>
              <a:t>23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Researchers have begun human trials that allow humans to control machines with their thoughts </a:t>
            </a:r>
          </a:p>
          <a:p>
            <a:pPr>
              <a:buFontTx/>
              <a:buChar char="•"/>
            </a:pPr>
            <a:r>
              <a:rPr lang="en-US"/>
              <a:t>Brain machine interface is currently pursued as a way to allow those with certain disabilities to become functional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3E4C8-7890-4C35-BA05-2FBA2215D050}" type="slidenum">
              <a:rPr lang="en-US"/>
              <a:pPr/>
              <a:t>24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Have students turn to the end of Chapter 7 in their textbooks to view the same “Open-Ended” questions/statements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B2313-AB81-499D-8D10-0E3F5FBED063}" type="slidenum">
              <a:rPr lang="en-US"/>
              <a:pPr/>
              <a:t>25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Have students turn to the end of Chapter 7 in their textbooks to view the same “Open-Ended” questions/statements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01A11-3991-4652-A3EC-E35C1D71DFE6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4D7DF-6FD8-4D91-AE05-AEAC1E97B0EB}" type="slidenum">
              <a:rPr lang="en-US"/>
              <a:pPr/>
              <a:t>4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Input devices are hardware used to translate words, sounds, images, and actions that people understand into a form that the computer can understand </a:t>
            </a:r>
          </a:p>
          <a:p>
            <a:pPr>
              <a:buFontTx/>
              <a:buChar char="•"/>
            </a:pPr>
            <a:r>
              <a:rPr lang="en-US"/>
              <a:t>Input allows user to put their information into computer language </a:t>
            </a:r>
          </a:p>
          <a:p>
            <a:pPr>
              <a:buFontTx/>
              <a:buChar char="•"/>
            </a:pPr>
            <a:r>
              <a:rPr lang="en-US"/>
              <a:t>Most common are keyboard, mouse, “light” pens, and increasingly voice!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A89F5-E8FF-4DFF-A954-1C1FB2215387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Keyboards come in a variety of designs</a:t>
            </a:r>
          </a:p>
          <a:p>
            <a:pPr lvl="1">
              <a:buFontTx/>
              <a:buChar char="•"/>
            </a:pPr>
            <a:r>
              <a:rPr lang="en-US"/>
              <a:t>Range from full-sized to miniature and from rigid to flexible</a:t>
            </a:r>
          </a:p>
          <a:p>
            <a:pPr lvl="1">
              <a:buFontTx/>
              <a:buChar char="•"/>
            </a:pPr>
            <a:r>
              <a:rPr lang="en-US"/>
              <a:t>Common types</a:t>
            </a:r>
          </a:p>
          <a:p>
            <a:pPr lvl="2">
              <a:buFontTx/>
              <a:buChar char="•"/>
            </a:pPr>
            <a:r>
              <a:rPr lang="en-US"/>
              <a:t>Traditional </a:t>
            </a:r>
          </a:p>
          <a:p>
            <a:pPr lvl="2">
              <a:buFontTx/>
              <a:buChar char="•"/>
            </a:pPr>
            <a:r>
              <a:rPr lang="en-US"/>
              <a:t>Flexible – fold or roll up fore easy packing or storage</a:t>
            </a:r>
          </a:p>
          <a:p>
            <a:pPr lvl="2">
              <a:buFontTx/>
              <a:buChar char="•"/>
            </a:pPr>
            <a:r>
              <a:rPr lang="en-US"/>
              <a:t>Ergonomic keyboards – similar to traditional </a:t>
            </a:r>
          </a:p>
          <a:p>
            <a:pPr lvl="3">
              <a:buFontTx/>
              <a:buChar char="•"/>
            </a:pPr>
            <a:r>
              <a:rPr lang="en-US"/>
              <a:t>Keyboard arrangement is not rectangular and a palm rest is provided </a:t>
            </a:r>
          </a:p>
          <a:p>
            <a:pPr lvl="2">
              <a:buFontTx/>
              <a:buChar char="•"/>
            </a:pPr>
            <a:r>
              <a:rPr lang="en-US"/>
              <a:t>Wireless </a:t>
            </a:r>
          </a:p>
          <a:p>
            <a:pPr lvl="2">
              <a:buFontTx/>
              <a:buChar char="•"/>
            </a:pPr>
            <a:r>
              <a:rPr lang="en-US"/>
              <a:t>PDA -  miniature keyboards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25928-2047-4E5D-9811-03CB3875789B}" type="slidenum">
              <a:rPr lang="en-US"/>
              <a:pPr/>
              <a:t>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Features</a:t>
            </a:r>
          </a:p>
          <a:p>
            <a:pPr lvl="1">
              <a:buFontTx/>
              <a:buChar char="•"/>
            </a:pPr>
            <a:r>
              <a:rPr lang="en-US"/>
              <a:t>Numeric key pad – used to enter numbers and arithmetic symbols</a:t>
            </a:r>
          </a:p>
          <a:p>
            <a:pPr lvl="1">
              <a:buFontTx/>
              <a:buChar char="•"/>
            </a:pPr>
            <a:r>
              <a:rPr lang="en-US"/>
              <a:t>Toggle keys</a:t>
            </a:r>
          </a:p>
          <a:p>
            <a:pPr lvl="2">
              <a:buFontTx/>
              <a:buChar char="•"/>
            </a:pPr>
            <a:r>
              <a:rPr lang="en-US"/>
              <a:t>Cap Locks</a:t>
            </a:r>
          </a:p>
          <a:p>
            <a:pPr lvl="1">
              <a:buFontTx/>
              <a:buChar char="•"/>
            </a:pPr>
            <a:r>
              <a:rPr lang="en-US"/>
              <a:t>Combination keys – perform an action when used with other keys </a:t>
            </a:r>
          </a:p>
          <a:p>
            <a:pPr lvl="2">
              <a:buFontTx/>
              <a:buChar char="•"/>
            </a:pPr>
            <a:r>
              <a:rPr lang="en-US"/>
              <a:t>CTRL key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92AE3-0F92-4B7A-BE36-6A7069483768}" type="slidenum">
              <a:rPr lang="en-US"/>
              <a:pPr/>
              <a:t>7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/>
              <a:t>Direct entry creates machine-readable data that can go directly to the CPU. </a:t>
            </a:r>
          </a:p>
          <a:p>
            <a:pPr>
              <a:buFontTx/>
              <a:buChar char="•"/>
            </a:pPr>
            <a:r>
              <a:rPr lang="en-US"/>
              <a:t>Pointing devices mouse, joystick, touch screen, light pen, and stylus </a:t>
            </a:r>
          </a:p>
          <a:p>
            <a:pPr lvl="1">
              <a:buFontTx/>
              <a:buChar char="•"/>
            </a:pPr>
            <a:r>
              <a:rPr lang="en-US"/>
              <a:t>Mouse </a:t>
            </a:r>
          </a:p>
          <a:p>
            <a:pPr lvl="2">
              <a:buFontTx/>
              <a:buChar char="•"/>
            </a:pPr>
            <a:r>
              <a:rPr lang="en-US"/>
              <a:t>Mechanical – traditional type; left/right button and mouse ball</a:t>
            </a:r>
          </a:p>
          <a:p>
            <a:pPr lvl="2">
              <a:buFontTx/>
              <a:buChar char="•"/>
            </a:pPr>
            <a:r>
              <a:rPr lang="en-US"/>
              <a:t>Optical – has no moving parts </a:t>
            </a:r>
          </a:p>
          <a:p>
            <a:pPr lvl="3">
              <a:buFontTx/>
              <a:buChar char="•"/>
            </a:pPr>
            <a:r>
              <a:rPr lang="en-US"/>
              <a:t>Emits and senses light to detect mouse movement </a:t>
            </a:r>
          </a:p>
          <a:p>
            <a:pPr lvl="3">
              <a:buFontTx/>
              <a:buChar char="•"/>
            </a:pPr>
            <a:r>
              <a:rPr lang="en-US"/>
              <a:t>Can be used on any surface</a:t>
            </a:r>
          </a:p>
          <a:p>
            <a:pPr lvl="2">
              <a:buFontTx/>
              <a:buChar char="•"/>
            </a:pPr>
            <a:r>
              <a:rPr lang="en-US"/>
              <a:t>Cordless – battery powered </a:t>
            </a:r>
          </a:p>
          <a:p>
            <a:pPr lvl="3">
              <a:buFontTx/>
              <a:buChar char="•"/>
            </a:pPr>
            <a:r>
              <a:rPr lang="en-US"/>
              <a:t>Uses radio waves or infrared light waves </a:t>
            </a:r>
          </a:p>
          <a:p>
            <a:pPr lvl="1">
              <a:buFontTx/>
              <a:buChar char="•"/>
            </a:pPr>
            <a:r>
              <a:rPr lang="en-US"/>
              <a:t>Joystick – input for computer games </a:t>
            </a:r>
          </a:p>
          <a:p>
            <a:pPr lvl="1">
              <a:buFontTx/>
              <a:buChar char="•"/>
            </a:pPr>
            <a:r>
              <a:rPr lang="en-US"/>
              <a:t>Touch Screen – a kind of monitor with a clear plastic outer layer</a:t>
            </a:r>
          </a:p>
          <a:p>
            <a:pPr lvl="2">
              <a:buFontTx/>
              <a:buChar char="•"/>
            </a:pPr>
            <a:r>
              <a:rPr lang="en-US"/>
              <a:t>Easy to use</a:t>
            </a:r>
          </a:p>
          <a:p>
            <a:pPr lvl="2">
              <a:buFontTx/>
              <a:buChar char="•"/>
            </a:pPr>
            <a:r>
              <a:rPr lang="en-US"/>
              <a:t>Commonly used at restaurants, ATMs, and information centers </a:t>
            </a:r>
          </a:p>
          <a:p>
            <a:pPr lvl="1">
              <a:buFontTx/>
              <a:buChar char="•"/>
            </a:pPr>
            <a:r>
              <a:rPr lang="en-US"/>
              <a:t>Light pen – a light sensitive pen-like device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46BE2-22DD-4CD7-ADF2-A07D5CE00489}" type="slidenum">
              <a:rPr lang="en-US"/>
              <a:pPr/>
              <a:t>8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Graphics tablets – use a special graphics surface or tablet and a stylus; record sketches and tracings of maps and other drawings </a:t>
            </a:r>
          </a:p>
          <a:p>
            <a:pPr lvl="1">
              <a:buFontTx/>
              <a:buChar char="•"/>
            </a:pPr>
            <a:r>
              <a:rPr lang="en-US"/>
              <a:t>Used by artist, mapmakers, and engineers</a:t>
            </a:r>
          </a:p>
          <a:p>
            <a:pPr>
              <a:buFontTx/>
              <a:buChar char="•"/>
            </a:pPr>
            <a:r>
              <a:rPr lang="en-US"/>
              <a:t>Stylus – uses pressure to draw images on a screen; interacts with a computer through handwriting recognition software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8CF56-A7D4-427D-8092-E976F4D06931}" type="slidenum">
              <a:rPr lang="en-US"/>
              <a:pPr/>
              <a:t>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1963">
              <a:buFontTx/>
              <a:buChar char="•"/>
            </a:pPr>
            <a:r>
              <a:rPr lang="en-US"/>
              <a:t>Scanners move across text and images </a:t>
            </a:r>
          </a:p>
          <a:p>
            <a:pPr defTabSz="461963">
              <a:buFontTx/>
              <a:buChar char="•"/>
            </a:pPr>
            <a:r>
              <a:rPr lang="en-US"/>
              <a:t>Devices convert scanned data into a form the system unit can process </a:t>
            </a:r>
          </a:p>
          <a:p>
            <a:pPr defTabSz="461963">
              <a:buFontTx/>
              <a:buChar char="•"/>
            </a:pPr>
            <a:r>
              <a:rPr lang="en-US"/>
              <a:t>Types </a:t>
            </a:r>
          </a:p>
          <a:p>
            <a:pPr marL="461963" lvl="1" defTabSz="461963">
              <a:buFontTx/>
              <a:buChar char="•"/>
            </a:pPr>
            <a:r>
              <a:rPr lang="en-US"/>
              <a:t>Optical – known as a scanner</a:t>
            </a:r>
          </a:p>
          <a:p>
            <a:pPr marL="461963" lvl="1" defTabSz="461963">
              <a:buFontTx/>
              <a:buChar char="•"/>
            </a:pPr>
            <a:r>
              <a:rPr lang="en-US"/>
              <a:t>Recognizes light, dark, and colored areas that make up individual letters or images</a:t>
            </a:r>
          </a:p>
          <a:p>
            <a:pPr marL="461963" lvl="1" defTabSz="461963">
              <a:buFontTx/>
              <a:buChar char="•"/>
            </a:pPr>
            <a:r>
              <a:rPr lang="en-US"/>
              <a:t>Types</a:t>
            </a:r>
          </a:p>
          <a:p>
            <a:pPr lvl="2" defTabSz="461963">
              <a:buFontTx/>
              <a:buChar char="•"/>
            </a:pPr>
            <a:r>
              <a:rPr lang="en-US"/>
              <a:t>Flatbed – much like a copy machine</a:t>
            </a:r>
          </a:p>
          <a:p>
            <a:pPr lvl="2" defTabSz="461963">
              <a:buFontTx/>
              <a:buChar char="•"/>
            </a:pPr>
            <a:r>
              <a:rPr lang="en-US"/>
              <a:t>Portable – typically a handheld device that slides across the image making direct contact </a:t>
            </a:r>
          </a:p>
          <a:p>
            <a:pPr marL="461963" lvl="1" defTabSz="461963">
              <a:buFontTx/>
              <a:buChar char="•"/>
            </a:pPr>
            <a:r>
              <a:rPr lang="en-US"/>
              <a:t>Bar Code Readers</a:t>
            </a:r>
          </a:p>
          <a:p>
            <a:pPr lvl="2" defTabSz="461963">
              <a:buFontTx/>
              <a:buChar char="•"/>
            </a:pPr>
            <a:r>
              <a:rPr lang="en-US"/>
              <a:t>You see these devices at the grocery store</a:t>
            </a:r>
          </a:p>
          <a:p>
            <a:pPr lvl="2" defTabSz="461963">
              <a:buFontTx/>
              <a:buChar char="•"/>
            </a:pPr>
            <a:r>
              <a:rPr lang="en-US"/>
              <a:t>Wand scanner or platform scanner</a:t>
            </a:r>
          </a:p>
          <a:p>
            <a:pPr lvl="2" defTabSz="461963">
              <a:buFontTx/>
              <a:buChar char="•"/>
            </a:pPr>
            <a:r>
              <a:rPr lang="en-US"/>
              <a:t>Reads bar codes or vertical zebra striped marks printed on product containers </a:t>
            </a:r>
          </a:p>
          <a:p>
            <a:pPr lvl="2" defTabSz="461963">
              <a:buFontTx/>
              <a:buChar char="•"/>
            </a:pPr>
            <a:r>
              <a:rPr lang="en-US"/>
              <a:t>Products have a UPC (Universal Product Code)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CHAPTER SEVEN</a:t>
            </a:r>
          </a:p>
        </p:txBody>
      </p:sp>
      <p:sp>
        <p:nvSpPr>
          <p:cNvPr id="338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  <a:p>
            <a:r>
              <a:rPr lang="en-US"/>
              <a:t>Chapter opener goes here</a:t>
            </a:r>
          </a:p>
        </p:txBody>
      </p:sp>
      <p:pic>
        <p:nvPicPr>
          <p:cNvPr id="33917" name="Picture 125"/>
          <p:cNvPicPr>
            <a:picLocks noChangeAspect="1" noChangeArrowheads="1"/>
          </p:cNvPicPr>
          <p:nvPr userDrawn="1"/>
        </p:nvPicPr>
        <p:blipFill>
          <a:blip r:embed="rId2" cstate="print"/>
          <a:srcRect r="96402" b="86725"/>
          <a:stretch>
            <a:fillRect/>
          </a:stretch>
        </p:blipFill>
        <p:spPr bwMode="auto">
          <a:xfrm rot="5400000" flipH="1">
            <a:off x="4419600" y="2133600"/>
            <a:ext cx="3048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918" name="Text Box 126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i="1">
                <a:solidFill>
                  <a:schemeClr val="hlink"/>
                </a:solidFill>
              </a:rPr>
              <a:t>McGraw-Hill Technology Education	                                                © 2006 by the McGraw-Hill Companies, Inc.  All rights reserved.</a:t>
            </a:r>
          </a:p>
          <a:p>
            <a:pPr algn="l" eaLnBrk="0" hangingPunct="0">
              <a:spcBef>
                <a:spcPct val="50000"/>
              </a:spcBef>
            </a:pPr>
            <a:endParaRPr lang="en-US" sz="12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A8AF3332-95A9-4937-BF1D-90FD8642F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0E72867E-517D-455B-93B2-C0616D83E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0386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86600" y="6477000"/>
            <a:ext cx="198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EEB04086-77C0-493C-B9E8-9C5680794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86600" y="6477000"/>
            <a:ext cx="198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482B3C0E-1DDD-4B45-8874-F425ADE95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00C96302-279A-4DF7-BBC3-3EBFF1557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458A21C6-99E5-4F05-B4B0-F00769316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7ABB50F6-4EBE-4DF3-9812-A74956387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B8B62CC1-006B-4732-BC62-590CE6038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1196A4BC-2A33-493F-AD5F-17D0E1C21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2AF52553-59AB-459C-9F36-4658D8D7F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F6ACB2BF-A7CE-471C-B95A-8D44980D2B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CE06_PP07-</a:t>
            </a:r>
            <a:fld id="{C7AD0F37-7BBD-4659-8885-26EE15120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9D9FF"/>
            </a:gs>
            <a:gs pos="50000">
              <a:srgbClr val="F7ECD5"/>
            </a:gs>
            <a:gs pos="100000">
              <a:srgbClr val="D9D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55" name="Picture 127"/>
          <p:cNvPicPr>
            <a:picLocks noChangeAspect="1" noChangeArrowheads="1"/>
          </p:cNvPicPr>
          <p:nvPr userDrawn="1"/>
        </p:nvPicPr>
        <p:blipFill>
          <a:blip r:embed="rId15" cstate="print"/>
          <a:srcRect r="96402" b="86725"/>
          <a:stretch>
            <a:fillRect/>
          </a:stretch>
        </p:blipFill>
        <p:spPr bwMode="auto">
          <a:xfrm rot="5400000" flipH="1">
            <a:off x="4419600" y="2133600"/>
            <a:ext cx="3048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24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724400"/>
          </a:xfrm>
          <a:prstGeom prst="rect">
            <a:avLst/>
          </a:prstGeom>
          <a:noFill/>
          <a:ln w="317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1"/>
            <a:r>
              <a:rPr lang="en-US" smtClean="0"/>
              <a:t>Fifth level</a:t>
            </a:r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hlink"/>
                </a:solidFill>
              </a:defRPr>
            </a:lvl1pPr>
          </a:lstStyle>
          <a:p>
            <a:r>
              <a:rPr lang="en-US"/>
              <a:t>CE06_PP07-</a:t>
            </a:r>
            <a:fld id="{C59F600E-B77F-4C72-BAA1-1D29E47BB88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642" name="Picture 114" descr="Tech-ED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6675" y="0"/>
            <a:ext cx="1381125" cy="419100"/>
          </a:xfrm>
          <a:prstGeom prst="rect">
            <a:avLst/>
          </a:prstGeom>
          <a:noFill/>
        </p:spPr>
      </p:pic>
      <p:sp>
        <p:nvSpPr>
          <p:cNvPr id="22644" name="Rectangle 1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50000"/>
        <a:buBlip>
          <a:blip r:embed="rId17"/>
        </a:buBlip>
        <a:defRPr sz="2800">
          <a:solidFill>
            <a:srgbClr val="0033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7"/>
        </a:buBlip>
        <a:defRPr sz="2400">
          <a:solidFill>
            <a:srgbClr val="0033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7"/>
        </a:buBlip>
        <a:defRPr sz="2000">
          <a:solidFill>
            <a:srgbClr val="0033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slide" Target="slide1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5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7391400" y="381000"/>
            <a:ext cx="1447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5600" b="1">
                <a:solidFill>
                  <a:srgbClr val="5400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7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 rot="-5398543">
            <a:off x="6248400" y="1524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AFAFFF"/>
                </a:solidFill>
                <a:latin typeface="Arial" charset="0"/>
              </a:rPr>
              <a:t>CHAPTER</a:t>
            </a:r>
          </a:p>
        </p:txBody>
      </p:sp>
      <p:grpSp>
        <p:nvGrpSpPr>
          <p:cNvPr id="150533" name="Group 5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0534" name="Oval 6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35" name="Oval 7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36" name="Oval 8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37" name="Oval 9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38" name="Oval 10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39" name="Oval 11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0" name="Oval 12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1" name="Oval 13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2" name="Oval 14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3" name="Oval 15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4" name="Oval 16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5" name="Oval 17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6" name="Oval 18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7" name="Oval 19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8" name="Oval 20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49" name="Oval 21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0" name="Oval 22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1" name="Oval 23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2" name="Oval 24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3" name="Oval 25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4" name="Oval 26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5" name="Oval 27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6" name="Oval 28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7" name="Oval 29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8" name="Oval 30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59" name="Oval 31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60" name="Oval 32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61" name="Oval 33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62" name="Oval 34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63" name="Oval 35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0564" name="Oval 36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E"/>
            </a:p>
          </p:txBody>
        </p:sp>
      </p:grpSp>
      <p:pic>
        <p:nvPicPr>
          <p:cNvPr id="150565" name="Picture 37" descr="Tech-ED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562600"/>
            <a:ext cx="1381125" cy="419100"/>
          </a:xfrm>
          <a:prstGeom prst="rect">
            <a:avLst/>
          </a:prstGeom>
          <a:noFill/>
        </p:spPr>
      </p:pic>
      <p:sp>
        <p:nvSpPr>
          <p:cNvPr id="150566" name="Text Box 38"/>
          <p:cNvSpPr txBox="1">
            <a:spLocks noChangeArrowheads="1"/>
          </p:cNvSpPr>
          <p:nvPr/>
        </p:nvSpPr>
        <p:spPr bwMode="ltGray">
          <a:xfrm>
            <a:off x="5181600" y="3048000"/>
            <a:ext cx="365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AFAFFF"/>
                </a:solidFill>
                <a:latin typeface="Arial" charset="0"/>
              </a:rPr>
              <a:t>INPUT AND OUTPUT</a:t>
            </a:r>
          </a:p>
        </p:txBody>
      </p:sp>
      <p:sp>
        <p:nvSpPr>
          <p:cNvPr id="150569" name="Rectangle 41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150</a:t>
            </a:r>
          </a:p>
        </p:txBody>
      </p:sp>
      <p:pic>
        <p:nvPicPr>
          <p:cNvPr id="150570" name="Picture 42" descr="OLearybook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50" y="263525"/>
            <a:ext cx="4608513" cy="5849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  <p:bldP spid="1505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676F6C13-A631-4D44-A3E8-6B89EE815508}" type="slidenum">
              <a:rPr lang="en-US"/>
              <a:pPr/>
              <a:t>10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Scanning Devices </a:t>
            </a:r>
            <a:r>
              <a:rPr lang="en-US" sz="2800"/>
              <a:t>(Page 2 of 2)</a:t>
            </a:r>
            <a:r>
              <a:rPr lang="en-US"/>
              <a:t> 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  <a:ln/>
        </p:spPr>
        <p:txBody>
          <a:bodyPr/>
          <a:lstStyle/>
          <a:p>
            <a:r>
              <a:rPr lang="en-US" b="1" i="1"/>
              <a:t>Character</a:t>
            </a:r>
            <a:r>
              <a:rPr lang="en-US" b="1"/>
              <a:t> and </a:t>
            </a:r>
            <a:r>
              <a:rPr lang="en-US" b="1" i="1"/>
              <a:t>mark recognition devices</a:t>
            </a:r>
          </a:p>
          <a:p>
            <a:pPr lvl="1"/>
            <a:r>
              <a:rPr lang="en-US" b="1"/>
              <a:t>Scanners that recognize special characters &amp; marks  </a:t>
            </a:r>
          </a:p>
          <a:p>
            <a:pPr lvl="1"/>
            <a:r>
              <a:rPr lang="en-US" b="1" i="1"/>
              <a:t>Magnetic ink character recognition</a:t>
            </a:r>
            <a:r>
              <a:rPr lang="en-US" b="1"/>
              <a:t> (MICR)</a:t>
            </a:r>
          </a:p>
          <a:p>
            <a:pPr lvl="1"/>
            <a:r>
              <a:rPr lang="en-US" b="1" i="1"/>
              <a:t>Optical-character recognition</a:t>
            </a:r>
            <a:r>
              <a:rPr lang="en-US" b="1"/>
              <a:t> (OCR)</a:t>
            </a:r>
          </a:p>
          <a:p>
            <a:pPr lvl="1"/>
            <a:r>
              <a:rPr lang="en-US" b="1" i="1"/>
              <a:t>Optical-mark recognition</a:t>
            </a:r>
            <a:r>
              <a:rPr lang="en-US" b="1"/>
              <a:t> (OMR) </a:t>
            </a:r>
          </a:p>
          <a:p>
            <a:pPr lvl="1"/>
            <a:endParaRPr lang="en-US" b="1"/>
          </a:p>
        </p:txBody>
      </p:sp>
      <p:pic>
        <p:nvPicPr>
          <p:cNvPr id="245764" name="Picture 4" descr="ole36075_0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05200"/>
            <a:ext cx="1638300" cy="2462213"/>
          </a:xfrm>
          <a:prstGeom prst="rect">
            <a:avLst/>
          </a:prstGeom>
          <a:noFill/>
        </p:spPr>
      </p:pic>
      <p:sp>
        <p:nvSpPr>
          <p:cNvPr id="245765" name="Text Box 5"/>
          <p:cNvSpPr txBox="1">
            <a:spLocks noChangeArrowheads="1"/>
          </p:cNvSpPr>
          <p:nvPr/>
        </p:nvSpPr>
        <p:spPr bwMode="ltGray">
          <a:xfrm>
            <a:off x="3200400" y="6096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99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rgbClr val="006699"/>
              </a:solidFill>
            </a:endParaRP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185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1942259A-9643-4C2E-B2C6-507534E468F1}" type="slidenum">
              <a:rPr lang="en-US"/>
              <a:pPr/>
              <a:t>11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Capturing Devices </a:t>
            </a:r>
            <a:r>
              <a:rPr lang="en-US" sz="2800"/>
              <a:t>(Page 1 of 3)</a:t>
            </a:r>
            <a:r>
              <a:rPr lang="en-US"/>
              <a:t> 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i="1"/>
              <a:t>Digital camera</a:t>
            </a:r>
          </a:p>
          <a:p>
            <a:pPr lvl="1"/>
            <a:r>
              <a:rPr lang="en-US" b="1"/>
              <a:t>Images recorded digitally on a disk </a:t>
            </a:r>
          </a:p>
          <a:p>
            <a:pPr lvl="1"/>
            <a:r>
              <a:rPr lang="en-US" b="1"/>
              <a:t>Images can be downloaded to a computer </a:t>
            </a:r>
          </a:p>
          <a:p>
            <a:r>
              <a:rPr lang="en-US" b="1" i="1"/>
              <a:t>Digital video camera</a:t>
            </a:r>
            <a:r>
              <a:rPr lang="en-US" b="1"/>
              <a:t> </a:t>
            </a:r>
          </a:p>
          <a:p>
            <a:pPr lvl="1"/>
            <a:r>
              <a:rPr lang="en-US" b="1"/>
              <a:t>Records motion digitally </a:t>
            </a:r>
          </a:p>
          <a:p>
            <a:pPr lvl="1"/>
            <a:r>
              <a:rPr lang="en-US" b="1"/>
              <a:t>Can take still images as well</a:t>
            </a:r>
          </a:p>
          <a:p>
            <a:pPr lvl="1"/>
            <a:r>
              <a:rPr lang="en-US" b="1" i="1"/>
              <a:t>WebCams</a:t>
            </a:r>
          </a:p>
          <a:p>
            <a:pPr lvl="2"/>
            <a:r>
              <a:rPr lang="en-US" b="1"/>
              <a:t>Specialized digital video cameras</a:t>
            </a:r>
          </a:p>
          <a:p>
            <a:pPr lvl="2"/>
            <a:r>
              <a:rPr lang="en-US" b="1"/>
              <a:t>Broadcast images over the Internet </a:t>
            </a:r>
          </a:p>
        </p:txBody>
      </p:sp>
      <p:pic>
        <p:nvPicPr>
          <p:cNvPr id="247812" name="Picture 4" descr="ole36075_0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00400"/>
            <a:ext cx="2032000" cy="3041650"/>
          </a:xfrm>
          <a:prstGeom prst="rect">
            <a:avLst/>
          </a:prstGeom>
          <a:noFill/>
        </p:spPr>
      </p:pic>
      <p:pic>
        <p:nvPicPr>
          <p:cNvPr id="247814" name="Picture 6" descr="ole61102_ch07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371600"/>
            <a:ext cx="1905000" cy="1143000"/>
          </a:xfrm>
          <a:prstGeom prst="rect">
            <a:avLst/>
          </a:prstGeom>
          <a:noFill/>
        </p:spPr>
      </p:pic>
      <p:sp>
        <p:nvSpPr>
          <p:cNvPr id="247815" name="Rectangle 7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186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0CAFF9F2-C9C3-4B64-B1B5-59D482002F38}" type="slidenum">
              <a:rPr lang="en-US"/>
              <a:pPr/>
              <a:t>12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Audio-Input Devices</a:t>
            </a:r>
            <a:r>
              <a:rPr lang="en-US" sz="4400"/>
              <a:t> </a:t>
            </a:r>
            <a:r>
              <a:rPr lang="en-US" sz="2800"/>
              <a:t>(Page 2 of 3)</a:t>
            </a:r>
            <a:r>
              <a:rPr lang="en-US"/>
              <a:t> 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ln/>
        </p:spPr>
        <p:txBody>
          <a:bodyPr/>
          <a:lstStyle/>
          <a:p>
            <a:r>
              <a:rPr lang="en-US" sz="2800" b="1"/>
              <a:t>Voice</a:t>
            </a:r>
          </a:p>
          <a:p>
            <a:pPr lvl="1"/>
            <a:r>
              <a:rPr lang="en-US" sz="2400" b="1" i="1"/>
              <a:t>Voice recognition systems</a:t>
            </a:r>
          </a:p>
          <a:p>
            <a:pPr lvl="2"/>
            <a:r>
              <a:rPr lang="en-US" b="1"/>
              <a:t>Using the language bar in Microsoft Word you can switch between </a:t>
            </a:r>
            <a:r>
              <a:rPr lang="en-US" b="1" i="1"/>
              <a:t>voice command mode</a:t>
            </a:r>
            <a:r>
              <a:rPr lang="en-US" b="1"/>
              <a:t> and </a:t>
            </a:r>
            <a:r>
              <a:rPr lang="en-US" b="1" i="1"/>
              <a:t>dictation mode</a:t>
            </a:r>
            <a:r>
              <a:rPr lang="en-US" b="1"/>
              <a:t> to enter text and commands into documents</a:t>
            </a:r>
          </a:p>
          <a:p>
            <a:pPr lvl="2"/>
            <a:endParaRPr lang="en-US" b="1"/>
          </a:p>
          <a:p>
            <a:pPr lvl="2"/>
            <a:endParaRPr lang="en-US" sz="2000" b="1"/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ltGray">
          <a:xfrm>
            <a:off x="3810000" y="609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pic>
        <p:nvPicPr>
          <p:cNvPr id="251911" name="Picture 7" descr="ole61102_ch07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5943600" cy="2133600"/>
          </a:xfrm>
          <a:prstGeom prst="rect">
            <a:avLst/>
          </a:prstGeom>
          <a:noFill/>
        </p:spPr>
      </p:pic>
      <p:sp>
        <p:nvSpPr>
          <p:cNvPr id="251913" name="Rectangle 9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187</a:t>
            </a:r>
          </a:p>
        </p:txBody>
      </p:sp>
      <p:pic>
        <p:nvPicPr>
          <p:cNvPr id="251914" name="Picture 10" descr="ole61102_ch07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733800"/>
            <a:ext cx="1247775" cy="1990725"/>
          </a:xfrm>
          <a:prstGeom prst="rect">
            <a:avLst/>
          </a:prstGeom>
          <a:noFill/>
        </p:spPr>
      </p:pic>
      <p:sp>
        <p:nvSpPr>
          <p:cNvPr id="251916" name="Text Box 12"/>
          <p:cNvSpPr txBox="1">
            <a:spLocks noChangeArrowheads="1"/>
          </p:cNvSpPr>
          <p:nvPr/>
        </p:nvSpPr>
        <p:spPr bwMode="ltGray">
          <a:xfrm>
            <a:off x="6477000" y="5715000"/>
            <a:ext cx="2971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30000"/>
              </a:spcBef>
            </a:pPr>
            <a:r>
              <a:rPr lang="en-US" sz="1600" b="1">
                <a:solidFill>
                  <a:srgbClr val="006699"/>
                </a:solidFill>
              </a:rPr>
              <a:t>Portable Digital Voice </a:t>
            </a:r>
          </a:p>
          <a:p>
            <a:pPr>
              <a:lnSpc>
                <a:spcPct val="50000"/>
              </a:lnSpc>
              <a:spcBef>
                <a:spcPct val="30000"/>
              </a:spcBef>
            </a:pPr>
            <a:r>
              <a:rPr lang="en-US" sz="1600" b="1">
                <a:solidFill>
                  <a:srgbClr val="006699"/>
                </a:solidFill>
              </a:rPr>
              <a:t>Recorder</a:t>
            </a:r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ltGray">
          <a:xfrm>
            <a:off x="3505200" y="2895600"/>
            <a:ext cx="609600" cy="1143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930370B0-78AF-4D4D-B8ED-52576361EA8F}" type="slidenum">
              <a:rPr lang="en-US"/>
              <a:pPr/>
              <a:t>13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Audio-Input Devices</a:t>
            </a:r>
            <a:r>
              <a:rPr lang="en-US" sz="4400"/>
              <a:t> </a:t>
            </a:r>
            <a:r>
              <a:rPr lang="en-US" sz="2800"/>
              <a:t>(Page 3 of 3)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343400"/>
          </a:xfrm>
          <a:ln/>
        </p:spPr>
        <p:txBody>
          <a:bodyPr/>
          <a:lstStyle/>
          <a:p>
            <a:r>
              <a:rPr lang="en-US" sz="2800" b="1" i="1"/>
              <a:t>MIDI</a:t>
            </a:r>
            <a:r>
              <a:rPr lang="en-US" sz="2800" b="1"/>
              <a:t>  - Musical Instrument Digital Interface is a standard that allows musical instruments to connect to the system unit in the form of encoded digital signals representing musical sounds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ltGray">
          <a:xfrm>
            <a:off x="3657600" y="60198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hlinkClick r:id="rId3" action="ppaction://hlinksldjump"/>
              </a:rPr>
              <a:t>Return</a:t>
            </a:r>
            <a:endParaRPr lang="en-US" sz="2000" b="1"/>
          </a:p>
        </p:txBody>
      </p:sp>
      <p:pic>
        <p:nvPicPr>
          <p:cNvPr id="283654" name="Picture 6" descr="ole61102_ch07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200400"/>
            <a:ext cx="1257300" cy="2562225"/>
          </a:xfrm>
          <a:prstGeom prst="rect">
            <a:avLst/>
          </a:prstGeom>
          <a:noFill/>
        </p:spPr>
      </p:pic>
      <p:sp>
        <p:nvSpPr>
          <p:cNvPr id="283655" name="Text Box 7"/>
          <p:cNvSpPr txBox="1">
            <a:spLocks noChangeArrowheads="1"/>
          </p:cNvSpPr>
          <p:nvPr/>
        </p:nvSpPr>
        <p:spPr bwMode="ltGray">
          <a:xfrm>
            <a:off x="3810000" y="46482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Yamaha MIDI Silent Cello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ltGray">
          <a:xfrm>
            <a:off x="3810000" y="5181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6699"/>
                </a:solidFill>
              </a:rPr>
              <a:t>Yamaha MIDI Silent Cello</a:t>
            </a:r>
          </a:p>
        </p:txBody>
      </p:sp>
      <p:sp>
        <p:nvSpPr>
          <p:cNvPr id="283657" name="Rectangle 9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D3B566D2-8794-495B-8AE6-CCED7114EFB9}" type="slidenum">
              <a:rPr lang="en-US"/>
              <a:pPr/>
              <a:t>14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Output?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Processed data or information</a:t>
            </a:r>
          </a:p>
          <a:p>
            <a:pPr>
              <a:lnSpc>
                <a:spcPct val="90000"/>
              </a:lnSpc>
            </a:pPr>
            <a:r>
              <a:rPr lang="en-US" b="1"/>
              <a:t>Types of output</a:t>
            </a:r>
          </a:p>
          <a:p>
            <a:pPr lvl="1">
              <a:lnSpc>
                <a:spcPct val="90000"/>
              </a:lnSpc>
            </a:pPr>
            <a:r>
              <a:rPr lang="en-US" b="1"/>
              <a:t>Text</a:t>
            </a:r>
          </a:p>
          <a:p>
            <a:pPr lvl="1">
              <a:lnSpc>
                <a:spcPct val="90000"/>
              </a:lnSpc>
            </a:pPr>
            <a:r>
              <a:rPr lang="en-US" b="1"/>
              <a:t>Graphics</a:t>
            </a:r>
          </a:p>
          <a:p>
            <a:pPr lvl="1">
              <a:lnSpc>
                <a:spcPct val="90000"/>
              </a:lnSpc>
            </a:pPr>
            <a:r>
              <a:rPr lang="en-US" b="1"/>
              <a:t>Audio &amp; video</a:t>
            </a:r>
          </a:p>
          <a:p>
            <a:pPr>
              <a:lnSpc>
                <a:spcPct val="90000"/>
              </a:lnSpc>
            </a:pPr>
            <a:r>
              <a:rPr lang="en-US" b="1"/>
              <a:t>Output devices</a:t>
            </a:r>
          </a:p>
          <a:p>
            <a:pPr lvl="1">
              <a:lnSpc>
                <a:spcPct val="90000"/>
              </a:lnSpc>
            </a:pPr>
            <a:r>
              <a:rPr lang="en-US" b="1" i="1">
                <a:hlinkClick r:id="rId3" action="ppaction://hlinksldjump"/>
              </a:rPr>
              <a:t>Monitors</a:t>
            </a:r>
            <a:endParaRPr lang="en-US" b="1" i="1"/>
          </a:p>
          <a:p>
            <a:pPr lvl="1">
              <a:lnSpc>
                <a:spcPct val="90000"/>
              </a:lnSpc>
            </a:pPr>
            <a:r>
              <a:rPr lang="en-US" b="1" i="1">
                <a:hlinkClick r:id="rId4" action="ppaction://hlinksldjump"/>
              </a:rPr>
              <a:t>Printers</a:t>
            </a:r>
            <a:endParaRPr lang="en-US" b="1" i="1"/>
          </a:p>
          <a:p>
            <a:pPr lvl="1">
              <a:lnSpc>
                <a:spcPct val="90000"/>
              </a:lnSpc>
            </a:pPr>
            <a:r>
              <a:rPr lang="en-US" b="1" i="1">
                <a:hlinkClick r:id="rId5" action="ppaction://hlinksldjump"/>
              </a:rPr>
              <a:t>Other Devices</a:t>
            </a:r>
            <a:endParaRPr lang="en-US" b="1" i="1"/>
          </a:p>
          <a:p>
            <a:pPr lvl="1">
              <a:lnSpc>
                <a:spcPct val="90000"/>
              </a:lnSpc>
              <a:buFontTx/>
              <a:buNone/>
            </a:pPr>
            <a:endParaRPr lang="en-US" b="1" i="1"/>
          </a:p>
        </p:txBody>
      </p:sp>
      <p:pic>
        <p:nvPicPr>
          <p:cNvPr id="253956" name="Picture 4" descr="ole36075_07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048000"/>
            <a:ext cx="2676525" cy="2230438"/>
          </a:xfrm>
          <a:prstGeom prst="rect">
            <a:avLst/>
          </a:prstGeom>
          <a:noFill/>
        </p:spPr>
      </p:pic>
      <p:pic>
        <p:nvPicPr>
          <p:cNvPr id="253957" name="Picture 5" descr="qh0wgg14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038600"/>
            <a:ext cx="1690688" cy="1828800"/>
          </a:xfrm>
          <a:prstGeom prst="rect">
            <a:avLst/>
          </a:prstGeom>
          <a:noFill/>
        </p:spPr>
      </p:pic>
      <p:sp>
        <p:nvSpPr>
          <p:cNvPr id="253958" name="Rectangle 6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6821D016-D04F-45B3-A338-E8CE37487DD3}" type="slidenum">
              <a:rPr lang="en-US"/>
              <a:pPr/>
              <a:t>15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Monitors </a:t>
            </a:r>
            <a:r>
              <a:rPr lang="en-US" sz="2800"/>
              <a:t>(Page 1 of 2)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/>
              <a:t>Known as screens or display screens</a:t>
            </a:r>
          </a:p>
          <a:p>
            <a:r>
              <a:rPr lang="en-US" b="1"/>
              <a:t>Output referred to as soft copy </a:t>
            </a:r>
          </a:p>
          <a:p>
            <a:r>
              <a:rPr lang="en-US" b="1"/>
              <a:t>Features </a:t>
            </a:r>
          </a:p>
          <a:p>
            <a:pPr lvl="1"/>
            <a:r>
              <a:rPr lang="en-US" b="1" i="1"/>
              <a:t>Resolution-pixels</a:t>
            </a:r>
          </a:p>
          <a:p>
            <a:pPr lvl="1"/>
            <a:r>
              <a:rPr lang="en-US" b="1" i="1"/>
              <a:t>Dot pitch</a:t>
            </a:r>
          </a:p>
          <a:p>
            <a:pPr lvl="1"/>
            <a:r>
              <a:rPr lang="en-US" b="1" i="1"/>
              <a:t>Refresh rate</a:t>
            </a:r>
          </a:p>
          <a:p>
            <a:pPr lvl="1"/>
            <a:r>
              <a:rPr lang="en-US" b="1" i="1"/>
              <a:t>Size </a:t>
            </a:r>
          </a:p>
        </p:txBody>
      </p:sp>
      <p:pic>
        <p:nvPicPr>
          <p:cNvPr id="256004" name="Picture 4" descr="ole36075_0718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3587750" cy="2949575"/>
          </a:xfrm>
          <a:prstGeom prst="rect">
            <a:avLst/>
          </a:prstGeom>
          <a:noFill/>
        </p:spPr>
      </p:pic>
      <p:sp>
        <p:nvSpPr>
          <p:cNvPr id="256005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E9ABE270-DD7C-484A-A6B5-E6FA53AA8F9D}" type="slidenum">
              <a:rPr lang="en-US"/>
              <a:pPr/>
              <a:t>16</a:t>
            </a:fld>
            <a:endParaRPr lang="en-US"/>
          </a:p>
        </p:txBody>
      </p:sp>
      <p:pic>
        <p:nvPicPr>
          <p:cNvPr id="258053" name="Picture 5" descr="ole36075_07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2667000"/>
            <a:ext cx="1462088" cy="2209800"/>
          </a:xfrm>
          <a:prstGeom prst="rect">
            <a:avLst/>
          </a:prstGeom>
          <a:noFill/>
        </p:spPr>
      </p:pic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Monitors </a:t>
            </a:r>
            <a:r>
              <a:rPr lang="en-US" sz="2800"/>
              <a:t>(Page 2 of 2)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419600"/>
          </a:xfrm>
          <a:ln/>
        </p:spPr>
        <p:txBody>
          <a:bodyPr/>
          <a:lstStyle/>
          <a:p>
            <a:r>
              <a:rPr lang="en-US" b="1" i="1"/>
              <a:t>Cathode-ray tube</a:t>
            </a:r>
            <a:r>
              <a:rPr lang="en-US" b="1"/>
              <a:t> or </a:t>
            </a:r>
            <a:r>
              <a:rPr lang="en-US" b="1" i="1"/>
              <a:t>CRTs</a:t>
            </a:r>
          </a:p>
          <a:p>
            <a:r>
              <a:rPr lang="en-US" b="1" i="1"/>
              <a:t>Flat-panel</a:t>
            </a:r>
          </a:p>
          <a:p>
            <a:pPr lvl="1"/>
            <a:r>
              <a:rPr lang="en-US" b="1"/>
              <a:t>Require less power to operate</a:t>
            </a:r>
          </a:p>
          <a:p>
            <a:pPr lvl="1"/>
            <a:r>
              <a:rPr lang="en-US" b="1"/>
              <a:t>Portable and thinner than CRTs</a:t>
            </a:r>
          </a:p>
          <a:p>
            <a:r>
              <a:rPr lang="en-US" b="1"/>
              <a:t>Other monitors</a:t>
            </a:r>
          </a:p>
          <a:p>
            <a:pPr lvl="1"/>
            <a:r>
              <a:rPr lang="en-US" b="1" i="1"/>
              <a:t>E-books</a:t>
            </a:r>
          </a:p>
          <a:p>
            <a:pPr lvl="1"/>
            <a:r>
              <a:rPr lang="en-US" b="1" i="1"/>
              <a:t>Data projectors</a:t>
            </a:r>
          </a:p>
          <a:p>
            <a:pPr lvl="1"/>
            <a:r>
              <a:rPr lang="en-US" b="1" i="1"/>
              <a:t>High-definition television (HDTV)</a:t>
            </a:r>
            <a:r>
              <a:rPr lang="en-US" b="1"/>
              <a:t> </a:t>
            </a:r>
          </a:p>
        </p:txBody>
      </p:sp>
      <p:pic>
        <p:nvPicPr>
          <p:cNvPr id="258052" name="Picture 4" descr="ole36075_07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91000"/>
            <a:ext cx="1511300" cy="1165225"/>
          </a:xfrm>
          <a:prstGeom prst="rect">
            <a:avLst/>
          </a:prstGeom>
          <a:noFill/>
        </p:spPr>
      </p:pic>
      <p:sp>
        <p:nvSpPr>
          <p:cNvPr id="258054" name="Rectangle 6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191</a:t>
            </a: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ltGray">
          <a:xfrm>
            <a:off x="3505200" y="6019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hlinkClick r:id="rId5" action="ppaction://hlinksldjump"/>
              </a:rPr>
              <a:t>Return</a:t>
            </a:r>
            <a:endParaRPr lang="en-US" sz="2000" b="1"/>
          </a:p>
        </p:txBody>
      </p:sp>
      <p:pic>
        <p:nvPicPr>
          <p:cNvPr id="258056" name="Picture 8" descr="ole61102_ch07_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1371600"/>
            <a:ext cx="1447800" cy="1533525"/>
          </a:xfrm>
          <a:prstGeom prst="rect">
            <a:avLst/>
          </a:prstGeom>
          <a:noFill/>
        </p:spPr>
      </p:pic>
      <p:pic>
        <p:nvPicPr>
          <p:cNvPr id="258057" name="Picture 9" descr="ole61102_ch07_we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600200"/>
            <a:ext cx="1257300" cy="1247775"/>
          </a:xfrm>
          <a:prstGeom prst="rect">
            <a:avLst/>
          </a:prstGeom>
          <a:noFill/>
        </p:spPr>
      </p:pic>
      <p:pic>
        <p:nvPicPr>
          <p:cNvPr id="258058" name="Picture 10" descr="ole61102_ch07_we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5029200"/>
            <a:ext cx="1828800" cy="1485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AF460EB2-C289-4324-BB4C-D5DC7BF068AA}" type="slidenum">
              <a:rPr lang="en-US"/>
              <a:pPr/>
              <a:t>17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Printers </a:t>
            </a:r>
            <a:r>
              <a:rPr lang="en-US" sz="2800"/>
              <a:t>(Page 1 of 2)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/>
              <a:t>Translates information that has been processed by the system unit</a:t>
            </a:r>
          </a:p>
          <a:p>
            <a:r>
              <a:rPr lang="en-US" b="1" i="1"/>
              <a:t>Output </a:t>
            </a:r>
            <a:r>
              <a:rPr lang="en-US" b="1"/>
              <a:t>referred to as hard copy</a:t>
            </a:r>
          </a:p>
          <a:p>
            <a:r>
              <a:rPr lang="en-US" b="1"/>
              <a:t>Features</a:t>
            </a:r>
          </a:p>
          <a:p>
            <a:pPr lvl="1"/>
            <a:r>
              <a:rPr lang="en-US" b="1" i="1"/>
              <a:t>Resolution</a:t>
            </a:r>
          </a:p>
          <a:p>
            <a:pPr lvl="1"/>
            <a:r>
              <a:rPr lang="en-US" b="1" i="1"/>
              <a:t>Color capability</a:t>
            </a:r>
          </a:p>
          <a:p>
            <a:pPr lvl="1"/>
            <a:r>
              <a:rPr lang="en-US" b="1" i="1"/>
              <a:t>Speed</a:t>
            </a:r>
          </a:p>
          <a:p>
            <a:pPr lvl="1"/>
            <a:r>
              <a:rPr lang="en-US" b="1" i="1"/>
              <a:t>Memory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193</a:t>
            </a:r>
          </a:p>
        </p:txBody>
      </p:sp>
      <p:pic>
        <p:nvPicPr>
          <p:cNvPr id="260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3581400" y="3505200"/>
            <a:ext cx="51816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76025881-12AF-4D43-8A62-1D6C4B211AC5}" type="slidenum">
              <a:rPr lang="en-US"/>
              <a:pPr/>
              <a:t>18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Printers </a:t>
            </a:r>
            <a:r>
              <a:rPr lang="en-US" sz="2800"/>
              <a:t>(Page 2 of 2)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410200"/>
          </a:xfrm>
          <a:ln/>
        </p:spPr>
        <p:txBody>
          <a:bodyPr/>
          <a:lstStyle/>
          <a:p>
            <a:r>
              <a:rPr lang="en-US" sz="2800" b="1"/>
              <a:t>Ink-jet printer </a:t>
            </a:r>
          </a:p>
          <a:p>
            <a:r>
              <a:rPr lang="en-US" sz="2800" b="1"/>
              <a:t>Laser printer</a:t>
            </a:r>
          </a:p>
          <a:p>
            <a:pPr lvl="1"/>
            <a:r>
              <a:rPr lang="en-US" sz="2400" b="1"/>
              <a:t>Personal laser printers</a:t>
            </a:r>
          </a:p>
          <a:p>
            <a:pPr lvl="1"/>
            <a:r>
              <a:rPr lang="en-US" sz="2400" b="1"/>
              <a:t>Shared laser printers</a:t>
            </a:r>
            <a:r>
              <a:rPr lang="en-US" b="1"/>
              <a:t> </a:t>
            </a:r>
          </a:p>
          <a:p>
            <a:r>
              <a:rPr lang="en-US" sz="2800" b="1"/>
              <a:t>Thermal printer</a:t>
            </a:r>
          </a:p>
          <a:p>
            <a:r>
              <a:rPr lang="en-US" sz="2800" b="1"/>
              <a:t>Other printers</a:t>
            </a:r>
          </a:p>
          <a:p>
            <a:pPr lvl="1"/>
            <a:r>
              <a:rPr lang="en-US" sz="2400" b="1"/>
              <a:t>Dot-matrix</a:t>
            </a:r>
          </a:p>
          <a:p>
            <a:pPr lvl="1"/>
            <a:r>
              <a:rPr lang="en-US" sz="2400" b="1"/>
              <a:t>Plotters</a:t>
            </a:r>
          </a:p>
          <a:p>
            <a:pPr lvl="1"/>
            <a:r>
              <a:rPr lang="en-US" sz="2400" b="1"/>
              <a:t>Photo printers</a:t>
            </a:r>
          </a:p>
          <a:p>
            <a:pPr lvl="1"/>
            <a:r>
              <a:rPr lang="en-US" sz="2400" b="1"/>
              <a:t>Portable printers</a:t>
            </a:r>
          </a:p>
        </p:txBody>
      </p:sp>
      <p:pic>
        <p:nvPicPr>
          <p:cNvPr id="262148" name="Picture 4" descr="ole36075_0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3255963" cy="1965325"/>
          </a:xfrm>
          <a:prstGeom prst="rect">
            <a:avLst/>
          </a:prstGeom>
          <a:noFill/>
        </p:spPr>
      </p:pic>
      <p:sp>
        <p:nvSpPr>
          <p:cNvPr id="262149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194</a:t>
            </a:r>
          </a:p>
        </p:txBody>
      </p:sp>
      <p:pic>
        <p:nvPicPr>
          <p:cNvPr id="262150" name="Picture 6" descr="ole36075_0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9200"/>
            <a:ext cx="2371725" cy="2371725"/>
          </a:xfrm>
          <a:prstGeom prst="rect">
            <a:avLst/>
          </a:prstGeom>
          <a:noFill/>
        </p:spPr>
      </p:pic>
      <p:pic>
        <p:nvPicPr>
          <p:cNvPr id="262151" name="Picture 7" descr="ole61102_ch07_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124200"/>
            <a:ext cx="1409700" cy="1390650"/>
          </a:xfrm>
          <a:prstGeom prst="rect">
            <a:avLst/>
          </a:prstGeom>
          <a:noFill/>
        </p:spPr>
      </p:pic>
      <p:sp>
        <p:nvSpPr>
          <p:cNvPr id="262154" name="Text Box 10"/>
          <p:cNvSpPr txBox="1">
            <a:spLocks noChangeArrowheads="1"/>
          </p:cNvSpPr>
          <p:nvPr/>
        </p:nvSpPr>
        <p:spPr bwMode="ltGray">
          <a:xfrm>
            <a:off x="3581400" y="6096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99"/>
                </a:solidFill>
                <a:hlinkClick r:id="rId6" action="ppaction://hlinksldjump"/>
              </a:rPr>
              <a:t>Return</a:t>
            </a:r>
            <a:endParaRPr lang="en-US" sz="20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FC175714-1C03-46DD-98DE-EC9D2A9D7A4F}" type="slidenum">
              <a:rPr lang="en-US"/>
              <a:pPr/>
              <a:t>19</a:t>
            </a:fld>
            <a:endParaRPr lang="en-US"/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920750"/>
            <a:ext cx="8991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Audio-Output Devices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/>
              <a:t>Translates audio information from the computer into sounds that people can understand</a:t>
            </a:r>
          </a:p>
          <a:p>
            <a:r>
              <a:rPr lang="en-US" b="1"/>
              <a:t>Common devices</a:t>
            </a:r>
          </a:p>
          <a:p>
            <a:pPr lvl="1"/>
            <a:r>
              <a:rPr lang="en-US" b="1"/>
              <a:t>Speakers</a:t>
            </a:r>
          </a:p>
          <a:p>
            <a:pPr lvl="1"/>
            <a:r>
              <a:rPr lang="en-US" b="1"/>
              <a:t>Headphones</a:t>
            </a:r>
          </a:p>
          <a:p>
            <a:pPr lvl="1"/>
            <a:endParaRPr lang="en-US" b="1"/>
          </a:p>
        </p:txBody>
      </p:sp>
      <p:pic>
        <p:nvPicPr>
          <p:cNvPr id="264197" name="Picture 5" descr="ole36075_07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2328863" cy="3581400"/>
          </a:xfrm>
          <a:prstGeom prst="rect">
            <a:avLst/>
          </a:prstGeom>
          <a:noFill/>
        </p:spPr>
      </p:pic>
      <p:sp>
        <p:nvSpPr>
          <p:cNvPr id="264198" name="Rectangle 6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196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ltGray">
          <a:xfrm>
            <a:off x="3505200" y="6019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hlinkClick r:id="rId4" action="ppaction://hlinksldjump"/>
              </a:rPr>
              <a:t>Return</a:t>
            </a:r>
            <a:endParaRPr 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EE233364-B637-4F90-A0D4-839127B969CE}" type="slidenum">
              <a:rPr lang="en-US"/>
              <a:pPr/>
              <a:t>2</a:t>
            </a:fld>
            <a:endParaRPr lang="en-US"/>
          </a:p>
        </p:txBody>
      </p:sp>
      <p:pic>
        <p:nvPicPr>
          <p:cNvPr id="231432" name="Picture 8" descr="ole61102_ch07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343400"/>
            <a:ext cx="2371725" cy="1876425"/>
          </a:xfrm>
          <a:prstGeom prst="rect">
            <a:avLst/>
          </a:prstGeom>
          <a:noFill/>
        </p:spPr>
      </p:pic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Competencies</a:t>
            </a:r>
            <a:r>
              <a:rPr lang="en-US" sz="3600"/>
              <a:t> </a:t>
            </a:r>
            <a:r>
              <a:rPr lang="en-US" sz="2800"/>
              <a:t>(Page 1 of 2)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/>
              <a:t>Define input</a:t>
            </a:r>
          </a:p>
          <a:p>
            <a:r>
              <a:rPr lang="en-US" b="1"/>
              <a:t>Describe keyboard entry, pointing devices, &amp; scanning devices</a:t>
            </a:r>
          </a:p>
          <a:p>
            <a:r>
              <a:rPr lang="en-US" b="1"/>
              <a:t>Discuss image capturing devices, digitizing devices, &amp; audio input devices</a:t>
            </a:r>
          </a:p>
        </p:txBody>
      </p:sp>
      <p:pic>
        <p:nvPicPr>
          <p:cNvPr id="231431" name="Picture 7" descr="ole61102_ch07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724400"/>
            <a:ext cx="1374775" cy="1752600"/>
          </a:xfrm>
          <a:prstGeom prst="rect">
            <a:avLst/>
          </a:prstGeom>
          <a:noFill/>
        </p:spPr>
      </p:pic>
      <p:pic>
        <p:nvPicPr>
          <p:cNvPr id="231433" name="Picture 9" descr="ole61102_ch07_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572000"/>
            <a:ext cx="2171700" cy="1457325"/>
          </a:xfrm>
          <a:prstGeom prst="rect">
            <a:avLst/>
          </a:prstGeom>
          <a:noFill/>
        </p:spPr>
      </p:pic>
      <p:sp>
        <p:nvSpPr>
          <p:cNvPr id="231434" name="Rectangle 10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178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A40A60C8-7A80-4703-8917-61AFBBACB960}" type="slidenum">
              <a:rPr lang="en-US"/>
              <a:pPr/>
              <a:t>20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Combination  Input and Output Devices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b="1"/>
              <a:t>Many devices combine input and output capabilities</a:t>
            </a:r>
          </a:p>
          <a:p>
            <a:r>
              <a:rPr lang="en-US" sz="2800" b="1" i="1"/>
              <a:t>Fax machines</a:t>
            </a:r>
          </a:p>
          <a:p>
            <a:r>
              <a:rPr lang="en-US" sz="2800" b="1" i="1"/>
              <a:t>Multifunction devices</a:t>
            </a:r>
          </a:p>
          <a:p>
            <a:r>
              <a:rPr lang="en-US" sz="2800" b="1" i="1"/>
              <a:t>Internet telephones</a:t>
            </a:r>
          </a:p>
          <a:p>
            <a:pPr lvl="1"/>
            <a:r>
              <a:rPr lang="en-US" sz="2400" b="1" i="1"/>
              <a:t> </a:t>
            </a:r>
            <a:r>
              <a:rPr lang="en-US" sz="2400" b="1"/>
              <a:t>known as</a:t>
            </a:r>
            <a:r>
              <a:rPr lang="en-US" sz="2400" b="1" i="1"/>
              <a:t> Telephony</a:t>
            </a:r>
          </a:p>
          <a:p>
            <a:pPr lvl="1"/>
            <a:r>
              <a:rPr lang="en-US" sz="2400" b="1"/>
              <a:t>and</a:t>
            </a:r>
            <a:r>
              <a:rPr lang="en-US" sz="2400" b="1" i="1"/>
              <a:t> Voice-over IP (VoIP)</a:t>
            </a:r>
          </a:p>
          <a:p>
            <a:pPr lvl="1"/>
            <a:r>
              <a:rPr lang="en-US" sz="2400" b="1" i="1">
                <a:hlinkClick r:id="rId3" action="ppaction://hlinksldjump"/>
              </a:rPr>
              <a:t>Three approaches</a:t>
            </a:r>
            <a:endParaRPr lang="en-US" sz="2400" b="1" i="1"/>
          </a:p>
          <a:p>
            <a:r>
              <a:rPr lang="en-US" sz="2800" b="1" i="1">
                <a:hlinkClick r:id="rId4" action="ppaction://hlinksldjump"/>
              </a:rPr>
              <a:t>Terminals</a:t>
            </a:r>
            <a:endParaRPr lang="en-US" sz="2800" b="1" i="1"/>
          </a:p>
          <a:p>
            <a:pPr>
              <a:buFontTx/>
              <a:buNone/>
            </a:pPr>
            <a:r>
              <a:rPr lang="en-US" sz="2800" b="1" i="1"/>
              <a:t> </a:t>
            </a:r>
          </a:p>
        </p:txBody>
      </p:sp>
      <p:pic>
        <p:nvPicPr>
          <p:cNvPr id="266244" name="Picture 4" descr="ole36075_co07bc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667000"/>
            <a:ext cx="2084388" cy="2609850"/>
          </a:xfrm>
          <a:prstGeom prst="rect">
            <a:avLst/>
          </a:prstGeom>
          <a:noFill/>
        </p:spPr>
      </p:pic>
      <p:sp>
        <p:nvSpPr>
          <p:cNvPr id="266245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F238E214-134E-4713-A4EC-014291078BD8}" type="slidenum">
              <a:rPr lang="en-US"/>
              <a:pPr/>
              <a:t>21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Telephone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47244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Computer-to computer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Place free phone calls when using a computer to send and also to receive via the Internet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Software is available for free or very low cost</a:t>
            </a:r>
          </a:p>
          <a:p>
            <a:pPr>
              <a:lnSpc>
                <a:spcPct val="80000"/>
              </a:lnSpc>
            </a:pPr>
            <a:r>
              <a:rPr lang="en-US" sz="2800" b="1"/>
              <a:t>Computer-to traditional telephone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Place the call from a computer to a phone using an Internet phone service provider that supplies the software for a small monthly fee and/or airtime fee</a:t>
            </a:r>
          </a:p>
          <a:p>
            <a:pPr>
              <a:lnSpc>
                <a:spcPct val="80000"/>
              </a:lnSpc>
            </a:pPr>
            <a:r>
              <a:rPr lang="en-US" sz="2800" b="1"/>
              <a:t>Traditional telephone-to-traditional telephone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Subscription to an Internet phone service provider that supplies a special hardware adapter to connect a traditional phone to the Internet with a fee connected to service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ltGray">
          <a:xfrm>
            <a:off x="3429000" y="5943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99"/>
                </a:solidFill>
                <a:hlinkClick r:id="rId3" action="ppaction://hlinksldjump"/>
              </a:rPr>
              <a:t>Return</a:t>
            </a:r>
            <a:endParaRPr lang="en-US" sz="2000" b="1">
              <a:solidFill>
                <a:srgbClr val="006699"/>
              </a:solidFill>
            </a:endParaRP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8A5EC4D7-5C61-4AF6-9B51-D2F35644E89A}" type="slidenum">
              <a:rPr lang="en-US"/>
              <a:pPr/>
              <a:t>22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/>
              <a:t>An input and output device</a:t>
            </a:r>
          </a:p>
          <a:p>
            <a:r>
              <a:rPr lang="en-US" b="1"/>
              <a:t>Connects to a mainframe or server</a:t>
            </a:r>
          </a:p>
          <a:p>
            <a:r>
              <a:rPr lang="en-US" b="1"/>
              <a:t>Types of terminals</a:t>
            </a:r>
          </a:p>
          <a:p>
            <a:pPr lvl="1"/>
            <a:r>
              <a:rPr lang="en-US" b="1" i="1"/>
              <a:t>Dumb terminal </a:t>
            </a:r>
          </a:p>
          <a:p>
            <a:pPr lvl="1"/>
            <a:r>
              <a:rPr lang="en-US" b="1" i="1"/>
              <a:t>Intelligent terminal</a:t>
            </a:r>
          </a:p>
          <a:p>
            <a:pPr lvl="1"/>
            <a:r>
              <a:rPr lang="en-US" b="1" i="1"/>
              <a:t>Network terminal</a:t>
            </a:r>
          </a:p>
          <a:p>
            <a:pPr lvl="1"/>
            <a:r>
              <a:rPr lang="en-US" b="1" i="1"/>
              <a:t>Internet terminal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197</a:t>
            </a:r>
          </a:p>
        </p:txBody>
      </p:sp>
      <p:pic>
        <p:nvPicPr>
          <p:cNvPr id="268295" name="Picture 7" descr="ole61102_ch07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581400" cy="2292350"/>
          </a:xfrm>
          <a:prstGeom prst="rect">
            <a:avLst/>
          </a:prstGeom>
          <a:noFill/>
        </p:spPr>
      </p:pic>
      <p:sp>
        <p:nvSpPr>
          <p:cNvPr id="268296" name="Text Box 8"/>
          <p:cNvSpPr txBox="1">
            <a:spLocks noChangeArrowheads="1"/>
          </p:cNvSpPr>
          <p:nvPr/>
        </p:nvSpPr>
        <p:spPr bwMode="ltGray">
          <a:xfrm>
            <a:off x="3429000" y="6019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99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87A3F08F-FC6A-4227-83FC-A60FD2A12E22}" type="slidenum">
              <a:rPr lang="en-US"/>
              <a:pPr/>
              <a:t>23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Look to the Future</a:t>
            </a:r>
            <a:br>
              <a:rPr lang="en-US"/>
            </a:br>
            <a:r>
              <a:rPr lang="en-US" sz="2400"/>
              <a:t>Electronic Translators May Be in Your Future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Electronic Interpretation may soon exist to provide personal interpretation for foreign languages and images</a:t>
            </a:r>
          </a:p>
          <a:p>
            <a:pPr>
              <a:lnSpc>
                <a:spcPct val="80000"/>
              </a:lnSpc>
            </a:pPr>
            <a:r>
              <a:rPr lang="en-US" sz="2400" b="1"/>
              <a:t>Prototype portable handheld electronic interpreters are currently in a testing phase at the U.S. Office of Naval Research</a:t>
            </a:r>
          </a:p>
          <a:p>
            <a:pPr>
              <a:lnSpc>
                <a:spcPct val="80000"/>
              </a:lnSpc>
            </a:pPr>
            <a:r>
              <a:rPr lang="en-US" sz="2400" b="1"/>
              <a:t>Creating is labor intensive using both linguists and programmers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199</a:t>
            </a:r>
          </a:p>
        </p:txBody>
      </p:sp>
      <p:pic>
        <p:nvPicPr>
          <p:cNvPr id="270342" name="Picture 6" descr="ole61102_ch07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2847975" cy="4067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0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0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77EC39C3-6A0A-45A9-AE3B-82997CA72179}" type="slidenum">
              <a:rPr lang="en-US"/>
              <a:pPr/>
              <a:t>24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Discussion Questions </a:t>
            </a:r>
            <a:r>
              <a:rPr lang="en-US" sz="2800"/>
              <a:t>(Page 1 of 2)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/>
              <a:t>Define input and output devices.</a:t>
            </a:r>
          </a:p>
          <a:p>
            <a:r>
              <a:rPr lang="en-US" b="1"/>
              <a:t>Describe the different types of pointing, scanning, image capturing, and audio-input devices.</a:t>
            </a:r>
          </a:p>
          <a:p>
            <a:r>
              <a:rPr lang="en-US" b="1"/>
              <a:t>Describe the three categories of output devices.</a:t>
            </a: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206</a:t>
            </a:r>
          </a:p>
        </p:txBody>
      </p:sp>
      <p:pic>
        <p:nvPicPr>
          <p:cNvPr id="280582" name="Picture 6" descr="j2404a1q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"/>
            <a:ext cx="1366838" cy="804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FA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FA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FA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6CB1C111-9C7F-4603-BB81-6935628E5610}" type="slidenum">
              <a:rPr lang="en-US"/>
              <a:pPr/>
              <a:t>25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Discussion Questions </a:t>
            </a:r>
            <a:r>
              <a:rPr lang="en-US" sz="2800"/>
              <a:t>(Page 2 of 2)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/>
              <a:t>Define input and output devices.</a:t>
            </a:r>
          </a:p>
          <a:p>
            <a:r>
              <a:rPr lang="en-US" b="1"/>
              <a:t>What are combination input and output devices?  Describe four such devices.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206</a:t>
            </a:r>
          </a:p>
        </p:txBody>
      </p:sp>
      <p:pic>
        <p:nvPicPr>
          <p:cNvPr id="281606" name="Picture 6" descr="j2404a1q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33400"/>
            <a:ext cx="1366838" cy="804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FA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FA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6F483982-5C6C-41C0-AC24-463CAE7B0299}" type="slidenum">
              <a:rPr lang="en-US"/>
              <a:pPr/>
              <a:t>3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Competencies</a:t>
            </a:r>
            <a:r>
              <a:rPr lang="en-US" sz="4400"/>
              <a:t> </a:t>
            </a:r>
            <a:r>
              <a:rPr lang="en-US" sz="2800"/>
              <a:t>(Page 2 of 2)</a:t>
            </a:r>
            <a:r>
              <a:rPr lang="en-US" sz="3600"/>
              <a:t>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/>
              <a:t>Define output</a:t>
            </a:r>
          </a:p>
          <a:p>
            <a:r>
              <a:rPr lang="en-US" b="1"/>
              <a:t>Describe monitors, printers, and audio output devices</a:t>
            </a:r>
          </a:p>
          <a:p>
            <a:r>
              <a:rPr lang="en-US" b="1"/>
              <a:t>Discuss combination input &amp; output devices</a:t>
            </a:r>
          </a:p>
        </p:txBody>
      </p:sp>
      <p:pic>
        <p:nvPicPr>
          <p:cNvPr id="233476" name="Picture 4" descr="ole36075_07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86200"/>
            <a:ext cx="2676525" cy="2230438"/>
          </a:xfrm>
          <a:prstGeom prst="rect">
            <a:avLst/>
          </a:prstGeom>
          <a:noFill/>
        </p:spPr>
      </p:pic>
      <p:pic>
        <p:nvPicPr>
          <p:cNvPr id="233477" name="Picture 5" descr="ole36075_0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419600"/>
            <a:ext cx="1762125" cy="1762125"/>
          </a:xfrm>
          <a:prstGeom prst="rect">
            <a:avLst/>
          </a:prstGeom>
          <a:noFill/>
        </p:spPr>
      </p:pic>
      <p:pic>
        <p:nvPicPr>
          <p:cNvPr id="233479" name="Picture 7" descr="ole61102_ch07_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91000"/>
            <a:ext cx="2428875" cy="1600200"/>
          </a:xfrm>
          <a:prstGeom prst="rect">
            <a:avLst/>
          </a:prstGeom>
          <a:noFill/>
        </p:spPr>
      </p:pic>
      <p:sp>
        <p:nvSpPr>
          <p:cNvPr id="233480" name="Rectangle 8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178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19651E64-2BAC-4690-AB54-EB1B853D3373}" type="slidenum">
              <a:rPr lang="en-US"/>
              <a:pPr/>
              <a:t>4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Input?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/>
              <a:t>Any data or instructions used by a computer</a:t>
            </a:r>
          </a:p>
          <a:p>
            <a:r>
              <a:rPr lang="en-US" b="1" i="1"/>
              <a:t>Input devices</a:t>
            </a:r>
          </a:p>
          <a:p>
            <a:pPr lvl="1"/>
            <a:r>
              <a:rPr lang="en-US" b="1"/>
              <a:t>Hardware</a:t>
            </a:r>
          </a:p>
          <a:p>
            <a:pPr lvl="2"/>
            <a:r>
              <a:rPr lang="en-US" b="1" i="1">
                <a:hlinkClick r:id="rId3" action="ppaction://hlinksldjump"/>
              </a:rPr>
              <a:t>Keyboards</a:t>
            </a:r>
            <a:endParaRPr lang="en-US" b="1" i="1"/>
          </a:p>
          <a:p>
            <a:pPr lvl="2"/>
            <a:r>
              <a:rPr lang="en-US" b="1" i="1">
                <a:hlinkClick r:id="rId4" action="ppaction://hlinksldjump"/>
              </a:rPr>
              <a:t>Pointing devices</a:t>
            </a:r>
            <a:endParaRPr lang="en-US" b="1" i="1"/>
          </a:p>
          <a:p>
            <a:pPr lvl="2"/>
            <a:r>
              <a:rPr lang="en-US" b="1" i="1">
                <a:hlinkClick r:id="rId5" action="ppaction://hlinksldjump"/>
              </a:rPr>
              <a:t>Scanners</a:t>
            </a:r>
            <a:endParaRPr lang="en-US" b="1" i="1"/>
          </a:p>
          <a:p>
            <a:pPr lvl="2"/>
            <a:r>
              <a:rPr lang="en-US" b="1">
                <a:hlinkClick r:id="rId6" action="ppaction://hlinksldjump"/>
              </a:rPr>
              <a:t>Other devices </a:t>
            </a:r>
            <a:endParaRPr lang="en-US" b="1"/>
          </a:p>
          <a:p>
            <a:pPr lvl="1"/>
            <a:r>
              <a:rPr lang="en-US" b="1"/>
              <a:t>Translates data into a form that the system unit can process</a:t>
            </a:r>
          </a:p>
        </p:txBody>
      </p:sp>
      <p:pic>
        <p:nvPicPr>
          <p:cNvPr id="235524" name="Picture 4" descr="ole36075_0707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2514600"/>
            <a:ext cx="2511425" cy="1651000"/>
          </a:xfrm>
          <a:prstGeom prst="rect">
            <a:avLst/>
          </a:prstGeom>
          <a:noFill/>
        </p:spPr>
      </p:pic>
      <p:pic>
        <p:nvPicPr>
          <p:cNvPr id="235525" name="Picture 5" descr="ole36075_07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048000"/>
            <a:ext cx="2024063" cy="1974850"/>
          </a:xfrm>
          <a:prstGeom prst="rect">
            <a:avLst/>
          </a:prstGeom>
          <a:noFill/>
        </p:spPr>
      </p:pic>
      <p:sp>
        <p:nvSpPr>
          <p:cNvPr id="235526" name="Rectangle 6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5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5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A0C949D9-4ED8-4297-A62C-C0647212D23A}" type="slidenum">
              <a:rPr lang="en-US"/>
              <a:pPr/>
              <a:t>5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Keyboard Entry </a:t>
            </a:r>
            <a:r>
              <a:rPr lang="en-US" sz="2800"/>
              <a:t>(Page 1 of 2)</a:t>
            </a:r>
            <a:r>
              <a:rPr lang="en-US"/>
              <a:t> 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Keyboards</a:t>
            </a:r>
          </a:p>
          <a:p>
            <a:pPr lvl="1">
              <a:lnSpc>
                <a:spcPct val="90000"/>
              </a:lnSpc>
            </a:pPr>
            <a:r>
              <a:rPr lang="en-US" b="1" i="1"/>
              <a:t>Traditional keyboards</a:t>
            </a:r>
          </a:p>
          <a:p>
            <a:pPr lvl="1">
              <a:lnSpc>
                <a:spcPct val="90000"/>
              </a:lnSpc>
            </a:pPr>
            <a:r>
              <a:rPr lang="en-US" b="1" i="1"/>
              <a:t>Flexible keyboards</a:t>
            </a:r>
          </a:p>
          <a:p>
            <a:pPr lvl="1">
              <a:lnSpc>
                <a:spcPct val="90000"/>
              </a:lnSpc>
            </a:pPr>
            <a:r>
              <a:rPr lang="en-US" b="1" i="1"/>
              <a:t>Ergonomic keyboards</a:t>
            </a:r>
          </a:p>
          <a:p>
            <a:pPr lvl="1">
              <a:lnSpc>
                <a:spcPct val="90000"/>
              </a:lnSpc>
            </a:pPr>
            <a:r>
              <a:rPr lang="en-US" b="1" i="1"/>
              <a:t>Wireless keyboards</a:t>
            </a:r>
          </a:p>
          <a:p>
            <a:pPr lvl="1">
              <a:lnSpc>
                <a:spcPct val="90000"/>
              </a:lnSpc>
            </a:pPr>
            <a:r>
              <a:rPr lang="en-US" b="1" i="1"/>
              <a:t>PDA keyboards</a:t>
            </a:r>
          </a:p>
          <a:p>
            <a:pPr lvl="1">
              <a:lnSpc>
                <a:spcPct val="90000"/>
              </a:lnSpc>
            </a:pPr>
            <a:r>
              <a:rPr lang="en-US" b="1"/>
              <a:t>Features</a:t>
            </a:r>
          </a:p>
          <a:p>
            <a:pPr lvl="2">
              <a:lnSpc>
                <a:spcPct val="90000"/>
              </a:lnSpc>
            </a:pPr>
            <a:r>
              <a:rPr lang="en-US" b="1"/>
              <a:t>Typewriter keyboard with </a:t>
            </a:r>
            <a:r>
              <a:rPr lang="en-US" b="1" i="1"/>
              <a:t>numeric keypad</a:t>
            </a:r>
          </a:p>
          <a:p>
            <a:pPr lvl="2">
              <a:lnSpc>
                <a:spcPct val="90000"/>
              </a:lnSpc>
            </a:pPr>
            <a:r>
              <a:rPr lang="en-US" b="1"/>
              <a:t>Special purpose keys</a:t>
            </a:r>
          </a:p>
          <a:p>
            <a:pPr lvl="3">
              <a:lnSpc>
                <a:spcPct val="90000"/>
              </a:lnSpc>
            </a:pPr>
            <a:r>
              <a:rPr lang="en-US" b="1" i="1"/>
              <a:t>Toggle</a:t>
            </a:r>
            <a:r>
              <a:rPr lang="en-US" b="1"/>
              <a:t> and </a:t>
            </a:r>
            <a:r>
              <a:rPr lang="en-US" b="1" i="1"/>
              <a:t>combination keys</a:t>
            </a:r>
            <a:r>
              <a:rPr lang="en-US" b="1"/>
              <a:t> </a:t>
            </a:r>
          </a:p>
        </p:txBody>
      </p:sp>
      <p:pic>
        <p:nvPicPr>
          <p:cNvPr id="237572" name="Picture 4" descr="ole36075_07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1752600" cy="1065213"/>
          </a:xfrm>
          <a:prstGeom prst="rect">
            <a:avLst/>
          </a:prstGeom>
          <a:noFill/>
        </p:spPr>
      </p:pic>
      <p:pic>
        <p:nvPicPr>
          <p:cNvPr id="237573" name="Picture 5" descr="ole36075_07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419600"/>
            <a:ext cx="1052513" cy="1798638"/>
          </a:xfrm>
          <a:prstGeom prst="rect">
            <a:avLst/>
          </a:prstGeom>
          <a:noFill/>
        </p:spPr>
      </p:pic>
      <p:pic>
        <p:nvPicPr>
          <p:cNvPr id="237574" name="Picture 6" descr="ole61102_ch07_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352800"/>
            <a:ext cx="1828800" cy="1095375"/>
          </a:xfrm>
          <a:prstGeom prst="rect">
            <a:avLst/>
          </a:prstGeom>
          <a:noFill/>
        </p:spPr>
      </p:pic>
      <p:sp>
        <p:nvSpPr>
          <p:cNvPr id="237575" name="Rectangle 7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D8829013-C378-4FB4-8312-DAA7001846AE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Keyboard </a:t>
            </a:r>
            <a:r>
              <a:rPr lang="en-US" sz="2800"/>
              <a:t>(Page 2 of 2)</a:t>
            </a:r>
            <a:r>
              <a:rPr lang="en-US"/>
              <a:t> </a:t>
            </a:r>
          </a:p>
        </p:txBody>
      </p:sp>
      <p:pic>
        <p:nvPicPr>
          <p:cNvPr id="239619" name="Picture 3" descr="ole36075_0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6370638" cy="3760788"/>
          </a:xfrm>
          <a:prstGeom prst="rect">
            <a:avLst/>
          </a:prstGeom>
          <a:noFill/>
        </p:spPr>
      </p:pic>
      <p:sp>
        <p:nvSpPr>
          <p:cNvPr id="239620" name="Text Box 4"/>
          <p:cNvSpPr txBox="1">
            <a:spLocks noChangeArrowheads="1"/>
          </p:cNvSpPr>
          <p:nvPr/>
        </p:nvSpPr>
        <p:spPr bwMode="ltGray">
          <a:xfrm>
            <a:off x="3200400" y="5715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66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rgbClr val="003366"/>
              </a:solidFill>
            </a:endParaRP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181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8952023C-1C52-43B6-98F5-F40BFADD8DAA}" type="slidenum">
              <a:rPr lang="en-US"/>
              <a:pPr/>
              <a:t>7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920750"/>
            <a:ext cx="8991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Pointing Devices </a:t>
            </a:r>
            <a:r>
              <a:rPr lang="en-US" sz="2800"/>
              <a:t>(Page 1 of 2)</a:t>
            </a:r>
            <a:r>
              <a:rPr lang="en-US"/>
              <a:t> 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  <a:ln/>
        </p:spPr>
        <p:txBody>
          <a:bodyPr/>
          <a:lstStyle/>
          <a:p>
            <a:r>
              <a:rPr lang="en-US" b="1" i="1"/>
              <a:t>Mouse</a:t>
            </a:r>
          </a:p>
          <a:p>
            <a:pPr lvl="1"/>
            <a:r>
              <a:rPr lang="en-US" b="1" i="1"/>
              <a:t>Mechanical</a:t>
            </a:r>
          </a:p>
          <a:p>
            <a:pPr lvl="1"/>
            <a:r>
              <a:rPr lang="en-US" b="1" i="1"/>
              <a:t>Optical </a:t>
            </a:r>
          </a:p>
          <a:p>
            <a:pPr lvl="1"/>
            <a:r>
              <a:rPr lang="en-US" b="1" i="1"/>
              <a:t>Cordless</a:t>
            </a:r>
            <a:r>
              <a:rPr lang="en-US" b="1"/>
              <a:t>                                                                                          or </a:t>
            </a:r>
            <a:r>
              <a:rPr lang="en-US" b="1" i="1"/>
              <a:t>wireless</a:t>
            </a:r>
          </a:p>
          <a:p>
            <a:r>
              <a:rPr lang="en-US" b="1" i="1"/>
              <a:t>Joystick</a:t>
            </a:r>
          </a:p>
          <a:p>
            <a:r>
              <a:rPr lang="en-US" b="1" i="1"/>
              <a:t>Touch Screen</a:t>
            </a:r>
            <a:r>
              <a:rPr lang="en-US" b="1"/>
              <a:t> </a:t>
            </a:r>
          </a:p>
          <a:p>
            <a:r>
              <a:rPr lang="en-US" b="1" i="1"/>
              <a:t>Light Pen</a:t>
            </a:r>
            <a:r>
              <a:rPr lang="en-US" b="1"/>
              <a:t> </a:t>
            </a:r>
          </a:p>
        </p:txBody>
      </p:sp>
      <p:pic>
        <p:nvPicPr>
          <p:cNvPr id="241669" name="Picture 5" descr="ole36075_07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648200" cy="1630363"/>
          </a:xfrm>
          <a:prstGeom prst="rect">
            <a:avLst/>
          </a:prstGeom>
          <a:noFill/>
        </p:spPr>
      </p:pic>
      <p:sp>
        <p:nvSpPr>
          <p:cNvPr id="241670" name="Text Box 6"/>
          <p:cNvSpPr txBox="1">
            <a:spLocks noChangeArrowheads="1"/>
          </p:cNvSpPr>
          <p:nvPr/>
        </p:nvSpPr>
        <p:spPr bwMode="ltGray">
          <a:xfrm>
            <a:off x="3124200" y="6019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 b="1">
              <a:solidFill>
                <a:srgbClr val="003366"/>
              </a:solidFill>
            </a:endParaRPr>
          </a:p>
        </p:txBody>
      </p:sp>
      <p:pic>
        <p:nvPicPr>
          <p:cNvPr id="241672" name="Picture 8" descr="ole61102_ch07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67200"/>
            <a:ext cx="2162175" cy="1704975"/>
          </a:xfrm>
          <a:prstGeom prst="rect">
            <a:avLst/>
          </a:prstGeom>
          <a:noFill/>
        </p:spPr>
      </p:pic>
      <p:pic>
        <p:nvPicPr>
          <p:cNvPr id="241673" name="Picture 9" descr="ole61102_ch07_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124200"/>
            <a:ext cx="2238375" cy="3000375"/>
          </a:xfrm>
          <a:prstGeom prst="rect">
            <a:avLst/>
          </a:prstGeom>
          <a:noFill/>
        </p:spPr>
      </p:pic>
      <p:pic>
        <p:nvPicPr>
          <p:cNvPr id="241671" name="Picture 7" descr="ole61102_ch07_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514600"/>
            <a:ext cx="1460500" cy="1524000"/>
          </a:xfrm>
          <a:prstGeom prst="rect">
            <a:avLst/>
          </a:prstGeom>
          <a:noFill/>
        </p:spPr>
      </p:pic>
      <p:sp>
        <p:nvSpPr>
          <p:cNvPr id="241674" name="Rectangle 10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182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6D8B90BB-80F9-4258-8859-114DADF856F5}" type="slidenum">
              <a:rPr lang="en-US"/>
              <a:pPr/>
              <a:t>8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Digitizing Devices </a:t>
            </a:r>
            <a:r>
              <a:rPr lang="en-US" sz="2800"/>
              <a:t>(Page 2 of 2)</a:t>
            </a:r>
            <a:r>
              <a:rPr lang="en-US"/>
              <a:t> 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534400" cy="4114800"/>
          </a:xfrm>
          <a:ln/>
        </p:spPr>
        <p:txBody>
          <a:bodyPr/>
          <a:lstStyle/>
          <a:p>
            <a:r>
              <a:rPr lang="en-US" b="1" i="1"/>
              <a:t>Graphics Tablets</a:t>
            </a:r>
            <a:r>
              <a:rPr lang="en-US" b="1"/>
              <a:t/>
            </a:r>
            <a:br>
              <a:rPr lang="en-US" b="1"/>
            </a:br>
            <a:endParaRPr lang="en-US" b="1"/>
          </a:p>
          <a:p>
            <a:r>
              <a:rPr lang="en-US" b="1" i="1"/>
              <a:t>Stylus</a:t>
            </a:r>
          </a:p>
        </p:txBody>
      </p:sp>
      <p:pic>
        <p:nvPicPr>
          <p:cNvPr id="249860" name="Picture 4" descr="ole36075_07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2981325" cy="2114550"/>
          </a:xfrm>
          <a:prstGeom prst="rect">
            <a:avLst/>
          </a:prstGeom>
          <a:noFill/>
        </p:spPr>
      </p:pic>
      <p:pic>
        <p:nvPicPr>
          <p:cNvPr id="249861" name="Picture 5" descr="ole61102_ch07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124200"/>
            <a:ext cx="1895475" cy="2476500"/>
          </a:xfrm>
          <a:prstGeom prst="rect">
            <a:avLst/>
          </a:prstGeom>
          <a:noFill/>
        </p:spPr>
      </p:pic>
      <p:sp>
        <p:nvSpPr>
          <p:cNvPr id="249862" name="Rectangle 6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184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ltGray">
          <a:xfrm>
            <a:off x="3581400" y="60198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hlinkClick r:id="rId5" action="ppaction://hlinksldjump"/>
              </a:rPr>
              <a:t>Return</a:t>
            </a:r>
            <a:endParaRPr 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CE06_PP07-</a:t>
            </a:r>
            <a:fld id="{724AB590-C42E-4FB6-A590-4E63BD415E26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Scanning Devices </a:t>
            </a:r>
            <a:r>
              <a:rPr lang="en-US" sz="2800"/>
              <a:t>(Page 1 of 2)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191000"/>
          </a:xfrm>
          <a:ln/>
        </p:spPr>
        <p:txBody>
          <a:bodyPr/>
          <a:lstStyle/>
          <a:p>
            <a:r>
              <a:rPr lang="en-US" b="1" i="1"/>
              <a:t>Optical scanners</a:t>
            </a:r>
          </a:p>
          <a:p>
            <a:pPr lvl="1"/>
            <a:r>
              <a:rPr lang="en-US" b="1" i="1"/>
              <a:t>Flatbed</a:t>
            </a:r>
          </a:p>
          <a:p>
            <a:pPr lvl="1"/>
            <a:r>
              <a:rPr lang="en-US" b="1" i="1"/>
              <a:t>Portable</a:t>
            </a:r>
            <a:r>
              <a:rPr lang="en-US" b="1"/>
              <a:t> </a:t>
            </a:r>
            <a:br>
              <a:rPr lang="en-US" b="1"/>
            </a:br>
            <a:endParaRPr lang="en-US" b="1"/>
          </a:p>
          <a:p>
            <a:r>
              <a:rPr lang="en-US" b="1" i="1"/>
              <a:t>Bar code readers</a:t>
            </a:r>
          </a:p>
          <a:p>
            <a:pPr lvl="1"/>
            <a:r>
              <a:rPr lang="en-US" b="1"/>
              <a:t>Handheld </a:t>
            </a:r>
            <a:r>
              <a:rPr lang="en-US" b="1" i="1"/>
              <a:t>wand readers</a:t>
            </a:r>
            <a:r>
              <a:rPr lang="en-US" b="1"/>
              <a:t> or </a:t>
            </a:r>
            <a:r>
              <a:rPr lang="en-US" b="1" i="1"/>
              <a:t>platform scanners</a:t>
            </a:r>
          </a:p>
          <a:p>
            <a:pPr lvl="1"/>
            <a:r>
              <a:rPr lang="en-US" b="1"/>
              <a:t>Contain photoelectric cells that read bar codes </a:t>
            </a:r>
          </a:p>
        </p:txBody>
      </p:sp>
      <p:pic>
        <p:nvPicPr>
          <p:cNvPr id="243716" name="Picture 4" descr="ole36075_07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19200"/>
            <a:ext cx="2438400" cy="1631950"/>
          </a:xfrm>
          <a:prstGeom prst="rect">
            <a:avLst/>
          </a:prstGeom>
          <a:noFill/>
        </p:spPr>
      </p:pic>
      <p:pic>
        <p:nvPicPr>
          <p:cNvPr id="243719" name="Picture 7" descr="ole61102_ch07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2247900" cy="1466850"/>
          </a:xfrm>
          <a:prstGeom prst="rect">
            <a:avLst/>
          </a:prstGeom>
          <a:noFill/>
        </p:spPr>
      </p:pic>
      <p:pic>
        <p:nvPicPr>
          <p:cNvPr id="243720" name="Picture 8" descr="ole61102_ch07_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971800"/>
            <a:ext cx="1943100" cy="1268413"/>
          </a:xfrm>
          <a:prstGeom prst="rect">
            <a:avLst/>
          </a:prstGeom>
          <a:noFill/>
        </p:spPr>
      </p:pic>
      <p:sp>
        <p:nvSpPr>
          <p:cNvPr id="243722" name="Rectangle 10"/>
          <p:cNvSpPr>
            <a:spLocks noChangeArrowheads="1"/>
          </p:cNvSpPr>
          <p:nvPr/>
        </p:nvSpPr>
        <p:spPr bwMode="ltGray">
          <a:xfrm>
            <a:off x="0" y="6600825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i="1">
                <a:solidFill>
                  <a:srgbClr val="F7ECD5"/>
                </a:solidFill>
                <a:latin typeface="Book Antiqua" pitchFamily="18" charset="0"/>
              </a:rPr>
              <a:t>Page 184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manesque">
  <a:themeElements>
    <a:clrScheme name="Romanesque 11">
      <a:dk1>
        <a:srgbClr val="65515B"/>
      </a:dk1>
      <a:lt1>
        <a:srgbClr val="EAEAEA"/>
      </a:lt1>
      <a:dk2>
        <a:srgbClr val="886C7B"/>
      </a:dk2>
      <a:lt2>
        <a:srgbClr val="E9D95F"/>
      </a:lt2>
      <a:accent1>
        <a:srgbClr val="CECFD8"/>
      </a:accent1>
      <a:accent2>
        <a:srgbClr val="AB95A1"/>
      </a:accent2>
      <a:accent3>
        <a:srgbClr val="C3BABF"/>
      </a:accent3>
      <a:accent4>
        <a:srgbClr val="C8C8C8"/>
      </a:accent4>
      <a:accent5>
        <a:srgbClr val="E3E4E9"/>
      </a:accent5>
      <a:accent6>
        <a:srgbClr val="9B8791"/>
      </a:accent6>
      <a:hlink>
        <a:srgbClr val="003366"/>
      </a:hlink>
      <a:folHlink>
        <a:srgbClr val="6666FF"/>
      </a:folHlink>
    </a:clrScheme>
    <a:fontScheme name="Romanes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omanesqu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7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003366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8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003366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9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003366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10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003366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11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003366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Designs\Romanesque.pot</Template>
  <TotalTime>2828</TotalTime>
  <Words>2331</Words>
  <Application>Microsoft Office PowerPoint</Application>
  <PresentationFormat>On-screen Show (4:3)</PresentationFormat>
  <Paragraphs>382</Paragraphs>
  <Slides>25</Slides>
  <Notes>25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Romanesque</vt:lpstr>
      <vt:lpstr>Slide 1</vt:lpstr>
      <vt:lpstr>Competencies (Page 1 of 2)</vt:lpstr>
      <vt:lpstr>Competencies (Page 2 of 2) </vt:lpstr>
      <vt:lpstr>What is Input?</vt:lpstr>
      <vt:lpstr>Keyboard Entry (Page 1 of 2) </vt:lpstr>
      <vt:lpstr>Traditional Keyboard (Page 2 of 2) </vt:lpstr>
      <vt:lpstr>Pointing Devices (Page 1 of 2) </vt:lpstr>
      <vt:lpstr>Digitizing Devices (Page 2 of 2) </vt:lpstr>
      <vt:lpstr>Scanning Devices (Page 1 of 2)</vt:lpstr>
      <vt:lpstr>Scanning Devices (Page 2 of 2) </vt:lpstr>
      <vt:lpstr>Image Capturing Devices (Page 1 of 3) </vt:lpstr>
      <vt:lpstr>Audio-Input Devices (Page 2 of 3) </vt:lpstr>
      <vt:lpstr>Audio-Input Devices (Page 3 of 3)</vt:lpstr>
      <vt:lpstr>What is Output?</vt:lpstr>
      <vt:lpstr>Monitors (Page 1 of 2)</vt:lpstr>
      <vt:lpstr>Monitors (Page 2 of 2)</vt:lpstr>
      <vt:lpstr>Printers (Page 1 of 2)</vt:lpstr>
      <vt:lpstr>Printers (Page 2 of 2)</vt:lpstr>
      <vt:lpstr>Audio-Output Devices</vt:lpstr>
      <vt:lpstr>Combination  Input and Output Devices</vt:lpstr>
      <vt:lpstr>Internet Telephone</vt:lpstr>
      <vt:lpstr>Terminals</vt:lpstr>
      <vt:lpstr>A Look to the Future Electronic Translators May Be in Your Future</vt:lpstr>
      <vt:lpstr>Discussion Questions (Page 1 of 2)</vt:lpstr>
      <vt:lpstr>Discussion Questions (Page 2 of 2)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dpayne</cp:lastModifiedBy>
  <cp:revision>209</cp:revision>
  <cp:lastPrinted>1601-01-01T00:00:00Z</cp:lastPrinted>
  <dcterms:created xsi:type="dcterms:W3CDTF">2002-05-01T16:08:26Z</dcterms:created>
  <dcterms:modified xsi:type="dcterms:W3CDTF">2012-09-25T08:36:33Z</dcterms:modified>
</cp:coreProperties>
</file>