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2" r:id="rId4"/>
    <p:sldId id="258" r:id="rId5"/>
    <p:sldId id="259" r:id="rId6"/>
    <p:sldId id="260" r:id="rId7"/>
    <p:sldId id="263" r:id="rId8"/>
    <p:sldId id="264" r:id="rId9"/>
    <p:sldId id="265" r:id="rId10"/>
    <p:sldId id="266" r:id="rId11"/>
    <p:sldId id="267" r:id="rId12"/>
    <p:sldId id="268" r:id="rId13"/>
    <p:sldId id="273" r:id="rId14"/>
    <p:sldId id="269"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61" autoAdjust="0"/>
  </p:normalViewPr>
  <p:slideViewPr>
    <p:cSldViewPr>
      <p:cViewPr varScale="1">
        <p:scale>
          <a:sx n="40" d="100"/>
          <a:sy n="40" d="100"/>
        </p:scale>
        <p:origin x="-11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AF443-EEC0-4761-B4C7-EE670BA527D6}" type="datetimeFigureOut">
              <a:rPr lang="en-IE" smtClean="0"/>
              <a:pPr/>
              <a:t>23/10/2012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4D208-C4DC-4319-AB02-5F4DF7B52A56}"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keuseof.co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216.92.56.9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What makes the Internet work at all, is something called the </a:t>
            </a:r>
            <a:r>
              <a:rPr lang="en-IE" b="1" dirty="0" smtClean="0"/>
              <a:t>I</a:t>
            </a:r>
            <a:r>
              <a:rPr lang="en-IE" dirty="0" smtClean="0"/>
              <a:t>nternet </a:t>
            </a:r>
            <a:r>
              <a:rPr lang="en-IE" b="1" dirty="0" smtClean="0"/>
              <a:t>P</a:t>
            </a:r>
            <a:r>
              <a:rPr lang="en-IE" dirty="0" smtClean="0"/>
              <a:t>rotocol (</a:t>
            </a:r>
            <a:r>
              <a:rPr lang="en-IE" b="1" dirty="0" smtClean="0"/>
              <a:t>IP</a:t>
            </a:r>
            <a:r>
              <a:rPr lang="en-IE" dirty="0" smtClean="0"/>
              <a:t>). You may have heard of the term </a:t>
            </a:r>
            <a:r>
              <a:rPr lang="en-IE" b="1" dirty="0" smtClean="0"/>
              <a:t>IP Address</a:t>
            </a:r>
            <a:r>
              <a:rPr lang="en-IE" dirty="0" smtClean="0"/>
              <a:t>. A protocol is a set method for a way of doing things. </a:t>
            </a:r>
          </a:p>
          <a:p>
            <a:endParaRPr lang="en-IE" dirty="0" smtClean="0"/>
          </a:p>
          <a:p>
            <a:r>
              <a:rPr lang="en-IE" dirty="0" smtClean="0"/>
              <a:t>We use protocols in the ‘real’ world</a:t>
            </a:r>
            <a:r>
              <a:rPr lang="en-IE" baseline="0" dirty="0" smtClean="0"/>
              <a:t> all the time.</a:t>
            </a:r>
          </a:p>
          <a:p>
            <a:r>
              <a:rPr lang="en-IE" baseline="0" dirty="0" smtClean="0"/>
              <a:t>Phone calls: </a:t>
            </a:r>
            <a:br>
              <a:rPr lang="en-IE" baseline="0" dirty="0" smtClean="0"/>
            </a:br>
            <a:r>
              <a:rPr lang="en-IE" baseline="0" dirty="0" smtClean="0"/>
              <a:t>etc</a:t>
            </a:r>
            <a:endParaRPr lang="en-IE" dirty="0" smtClean="0"/>
          </a:p>
        </p:txBody>
      </p:sp>
      <p:sp>
        <p:nvSpPr>
          <p:cNvPr id="4" name="Slide Number Placeholder 3"/>
          <p:cNvSpPr>
            <a:spLocks noGrp="1"/>
          </p:cNvSpPr>
          <p:nvPr>
            <p:ph type="sldNum" sz="quarter" idx="10"/>
          </p:nvPr>
        </p:nvSpPr>
        <p:spPr/>
        <p:txBody>
          <a:bodyPr/>
          <a:lstStyle/>
          <a:p>
            <a:fld id="{6144D208-C4DC-4319-AB02-5F4DF7B52A56}" type="slidenum">
              <a:rPr lang="en-IE" smtClean="0"/>
              <a:pPr/>
              <a:t>2</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That’s basically how the Internet works. You tell your computer to connect to a resource, let’s say </a:t>
            </a:r>
            <a:r>
              <a:rPr lang="en-IE" b="1" dirty="0" err="1" smtClean="0">
                <a:hlinkClick r:id="rId3"/>
              </a:rPr>
              <a:t>MakeUseOf.com</a:t>
            </a:r>
            <a:r>
              <a:rPr lang="en-IE" dirty="0" smtClean="0"/>
              <a:t>. Just pulled that out of my hat. </a:t>
            </a:r>
            <a:r>
              <a:rPr lang="en-IE" dirty="0" err="1" smtClean="0"/>
              <a:t>MakeUseOf.com</a:t>
            </a:r>
            <a:r>
              <a:rPr lang="en-IE" dirty="0" smtClean="0"/>
              <a:t> is a human readable form for the IP address </a:t>
            </a:r>
            <a:r>
              <a:rPr lang="en-IE" dirty="0" smtClean="0">
                <a:hlinkClick r:id="rId4"/>
              </a:rPr>
              <a:t>216.92.56.91</a:t>
            </a:r>
            <a:r>
              <a:rPr lang="en-IE" dirty="0" smtClean="0"/>
              <a:t>. Who’s going to remember that?  Exactly.</a:t>
            </a:r>
          </a:p>
          <a:p>
            <a:r>
              <a:rPr lang="en-IE" dirty="0" smtClean="0"/>
              <a:t>So we have something called a </a:t>
            </a:r>
            <a:r>
              <a:rPr lang="en-IE" b="1" dirty="0" smtClean="0"/>
              <a:t>U</a:t>
            </a:r>
            <a:r>
              <a:rPr lang="en-IE" dirty="0" smtClean="0"/>
              <a:t>niversal </a:t>
            </a:r>
            <a:r>
              <a:rPr lang="en-IE" b="1" dirty="0" smtClean="0"/>
              <a:t>R</a:t>
            </a:r>
            <a:r>
              <a:rPr lang="en-IE" dirty="0" smtClean="0"/>
              <a:t>esource </a:t>
            </a:r>
            <a:r>
              <a:rPr lang="en-IE" b="1" dirty="0" smtClean="0"/>
              <a:t>L</a:t>
            </a:r>
            <a:r>
              <a:rPr lang="en-IE" dirty="0" smtClean="0"/>
              <a:t>ocator (</a:t>
            </a:r>
            <a:r>
              <a:rPr lang="en-IE" b="1" dirty="0" smtClean="0"/>
              <a:t>URL</a:t>
            </a:r>
            <a:r>
              <a:rPr lang="en-IE" dirty="0" smtClean="0"/>
              <a:t>) like </a:t>
            </a:r>
            <a:r>
              <a:rPr lang="en-IE" dirty="0" err="1" smtClean="0"/>
              <a:t>MakeUseOf.com</a:t>
            </a:r>
            <a:r>
              <a:rPr lang="en-IE" dirty="0" smtClean="0"/>
              <a:t>. Something called a </a:t>
            </a:r>
            <a:r>
              <a:rPr lang="en-IE" b="1" dirty="0" smtClean="0"/>
              <a:t>D</a:t>
            </a:r>
            <a:r>
              <a:rPr lang="en-IE" dirty="0" smtClean="0"/>
              <a:t>omain </a:t>
            </a:r>
            <a:r>
              <a:rPr lang="en-IE" b="1" dirty="0" smtClean="0"/>
              <a:t>N</a:t>
            </a:r>
            <a:r>
              <a:rPr lang="en-IE" dirty="0" smtClean="0"/>
              <a:t>ame </a:t>
            </a:r>
            <a:r>
              <a:rPr lang="en-IE" b="1" dirty="0" smtClean="0"/>
              <a:t>S</a:t>
            </a:r>
            <a:r>
              <a:rPr lang="en-IE" dirty="0" smtClean="0"/>
              <a:t>erver (</a:t>
            </a:r>
            <a:r>
              <a:rPr lang="en-IE" b="1" dirty="0" smtClean="0"/>
              <a:t>DNS</a:t>
            </a:r>
            <a:r>
              <a:rPr lang="en-IE" dirty="0" smtClean="0"/>
              <a:t>) which looks up that URL and then figures out the IP address associated with it. Think of a REALLY big phone book. You look up your plumber’s name and then you figure out what his phone number is. </a:t>
            </a:r>
          </a:p>
          <a:p>
            <a:endParaRPr lang="en-IE" dirty="0"/>
          </a:p>
        </p:txBody>
      </p:sp>
      <p:sp>
        <p:nvSpPr>
          <p:cNvPr id="4" name="Slide Number Placeholder 3"/>
          <p:cNvSpPr>
            <a:spLocks noGrp="1"/>
          </p:cNvSpPr>
          <p:nvPr>
            <p:ph type="sldNum" sz="quarter" idx="10"/>
          </p:nvPr>
        </p:nvSpPr>
        <p:spPr/>
        <p:txBody>
          <a:bodyPr/>
          <a:lstStyle/>
          <a:p>
            <a:fld id="{6144D208-C4DC-4319-AB02-5F4DF7B52A56}" type="slidenum">
              <a:rPr lang="en-IE" smtClean="0"/>
              <a:pPr/>
              <a:t>4</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What the above image shows is the available </a:t>
            </a:r>
            <a:r>
              <a:rPr lang="en-IE" b="1" dirty="0" smtClean="0"/>
              <a:t>IP</a:t>
            </a:r>
            <a:r>
              <a:rPr lang="en-IE" dirty="0" smtClean="0"/>
              <a:t> </a:t>
            </a:r>
            <a:r>
              <a:rPr lang="en-IE" b="1" dirty="0" smtClean="0"/>
              <a:t>v</a:t>
            </a:r>
            <a:r>
              <a:rPr lang="en-IE" dirty="0" smtClean="0"/>
              <a:t>ersion </a:t>
            </a:r>
            <a:r>
              <a:rPr lang="en-IE" b="1" dirty="0" smtClean="0"/>
              <a:t>4</a:t>
            </a:r>
            <a:r>
              <a:rPr lang="en-IE" dirty="0" smtClean="0"/>
              <a:t> (</a:t>
            </a:r>
            <a:r>
              <a:rPr lang="en-IE" b="1" dirty="0" smtClean="0"/>
              <a:t>IPv4</a:t>
            </a:r>
            <a:r>
              <a:rPr lang="en-IE" dirty="0" smtClean="0"/>
              <a:t>) space. </a:t>
            </a:r>
            <a:r>
              <a:rPr lang="en-IE" dirty="0" err="1" smtClean="0"/>
              <a:t>MakeUseOf.com</a:t>
            </a:r>
            <a:r>
              <a:rPr lang="en-IE" dirty="0" smtClean="0"/>
              <a:t> is located in the 216 block. Remember that from the first 3 digits of the IP address? That block belongs to </a:t>
            </a:r>
            <a:r>
              <a:rPr lang="en-IE" b="1" dirty="0" smtClean="0"/>
              <a:t>ARIN </a:t>
            </a:r>
            <a:r>
              <a:rPr lang="en-IE" dirty="0" smtClean="0"/>
              <a:t>- </a:t>
            </a:r>
            <a:r>
              <a:rPr lang="en-IE" b="1" dirty="0" smtClean="0"/>
              <a:t>A</a:t>
            </a:r>
            <a:r>
              <a:rPr lang="en-IE" dirty="0" smtClean="0"/>
              <a:t>merican </a:t>
            </a:r>
            <a:r>
              <a:rPr lang="en-IE" b="1" dirty="0" smtClean="0"/>
              <a:t>R</a:t>
            </a:r>
            <a:r>
              <a:rPr lang="en-IE" dirty="0" smtClean="0"/>
              <a:t>egistry for </a:t>
            </a:r>
            <a:r>
              <a:rPr lang="en-IE" b="1" dirty="0" smtClean="0"/>
              <a:t>I</a:t>
            </a:r>
            <a:r>
              <a:rPr lang="en-IE" dirty="0" smtClean="0"/>
              <a:t>nternet </a:t>
            </a:r>
            <a:r>
              <a:rPr lang="en-IE" b="1" dirty="0" smtClean="0"/>
              <a:t>N</a:t>
            </a:r>
            <a:r>
              <a:rPr lang="en-IE" dirty="0" smtClean="0"/>
              <a:t>umbers. Kind of like how the country code 353 belongs to Ireland</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a:p>
            <a:r>
              <a:rPr lang="en-GB" sz="1200" b="0" kern="1200" dirty="0" smtClean="0">
                <a:solidFill>
                  <a:schemeClr val="tx1"/>
                </a:solidFill>
                <a:latin typeface="+mn-lt"/>
                <a:ea typeface="+mn-ea"/>
                <a:cs typeface="+mn-cs"/>
              </a:rPr>
              <a:t>RIPE : </a:t>
            </a:r>
            <a:r>
              <a:rPr lang="en-GB" sz="1200" b="1" kern="1200" dirty="0" err="1" smtClean="0">
                <a:solidFill>
                  <a:schemeClr val="tx1"/>
                </a:solidFill>
                <a:latin typeface="+mn-lt"/>
                <a:ea typeface="+mn-ea"/>
                <a:cs typeface="+mn-cs"/>
              </a:rPr>
              <a:t>R</a:t>
            </a:r>
            <a:r>
              <a:rPr lang="en-GB" sz="1200" b="0" kern="1200" dirty="0" err="1" smtClean="0">
                <a:solidFill>
                  <a:schemeClr val="tx1"/>
                </a:solidFill>
                <a:latin typeface="+mn-lt"/>
                <a:ea typeface="+mn-ea"/>
                <a:cs typeface="+mn-cs"/>
              </a:rPr>
              <a:t>éseaux</a:t>
            </a:r>
            <a:r>
              <a:rPr lang="en-GB" sz="1200" b="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IP</a:t>
            </a:r>
            <a:r>
              <a:rPr lang="en-GB" sz="1200" b="0" kern="1200" dirty="0" smtClean="0">
                <a:solidFill>
                  <a:schemeClr val="tx1"/>
                </a:solidFill>
                <a:latin typeface="+mn-lt"/>
                <a:ea typeface="+mn-ea"/>
                <a:cs typeface="+mn-cs"/>
              </a:rPr>
              <a:t> </a:t>
            </a:r>
            <a:r>
              <a:rPr lang="en-GB" sz="1200" b="1" kern="1200" dirty="0" err="1" smtClean="0">
                <a:solidFill>
                  <a:schemeClr val="tx1"/>
                </a:solidFill>
                <a:latin typeface="+mn-lt"/>
                <a:ea typeface="+mn-ea"/>
                <a:cs typeface="+mn-cs"/>
              </a:rPr>
              <a:t>E</a:t>
            </a:r>
            <a:r>
              <a:rPr lang="en-GB" sz="1200" b="0" kern="1200" dirty="0" err="1" smtClean="0">
                <a:solidFill>
                  <a:schemeClr val="tx1"/>
                </a:solidFill>
                <a:latin typeface="+mn-lt"/>
                <a:ea typeface="+mn-ea"/>
                <a:cs typeface="+mn-cs"/>
              </a:rPr>
              <a:t>uropéens</a:t>
            </a:r>
            <a:r>
              <a:rPr lang="en-GB" sz="1200" b="0" kern="1200" dirty="0" smtClean="0">
                <a:solidFill>
                  <a:schemeClr val="tx1"/>
                </a:solidFill>
                <a:latin typeface="+mn-lt"/>
                <a:ea typeface="+mn-ea"/>
                <a:cs typeface="+mn-cs"/>
              </a:rPr>
              <a:t> Network Coordination Centre </a:t>
            </a:r>
            <a:endParaRPr lang="en-IE" dirty="0"/>
          </a:p>
        </p:txBody>
      </p:sp>
      <p:sp>
        <p:nvSpPr>
          <p:cNvPr id="4" name="Slide Number Placeholder 3"/>
          <p:cNvSpPr>
            <a:spLocks noGrp="1"/>
          </p:cNvSpPr>
          <p:nvPr>
            <p:ph type="sldNum" sz="quarter" idx="10"/>
          </p:nvPr>
        </p:nvSpPr>
        <p:spPr/>
        <p:txBody>
          <a:bodyPr/>
          <a:lstStyle/>
          <a:p>
            <a:fld id="{6144D208-C4DC-4319-AB02-5F4DF7B52A56}" type="slidenum">
              <a:rPr lang="en-IE" smtClean="0"/>
              <a:pPr/>
              <a:t>5</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.Each piece of data you send out is broken down into packets. Imagine mailing your friend a book, page by page. Each page will have to carry your friend’s address and the page number to let him know what order it goes in. It should also let him know how many pages there are, so he knows when he has it all. They should also have your address, so if the mail person can’t deliver it, they know where it came from.</a:t>
            </a:r>
          </a:p>
          <a:p>
            <a:r>
              <a:rPr lang="en-IE" dirty="0" smtClean="0"/>
              <a:t>So, each packet carries the intended IP address, a number to determine where the packet fits back into the data sent, how many packets to expect, as well as your IP address</a:t>
            </a:r>
          </a:p>
          <a:p>
            <a:endParaRPr lang="en-IE" dirty="0"/>
          </a:p>
        </p:txBody>
      </p:sp>
      <p:sp>
        <p:nvSpPr>
          <p:cNvPr id="4" name="Slide Number Placeholder 3"/>
          <p:cNvSpPr>
            <a:spLocks noGrp="1"/>
          </p:cNvSpPr>
          <p:nvPr>
            <p:ph type="sldNum" sz="quarter" idx="10"/>
          </p:nvPr>
        </p:nvSpPr>
        <p:spPr/>
        <p:txBody>
          <a:bodyPr/>
          <a:lstStyle/>
          <a:p>
            <a:fld id="{6144D208-C4DC-4319-AB02-5F4DF7B52A56}" type="slidenum">
              <a:rPr lang="en-IE" smtClean="0"/>
              <a:pPr/>
              <a:t>6</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google.com/advanced_sear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ing.com/" TargetMode="External"/><Relationship Id="rId2" Type="http://schemas.openxmlformats.org/officeDocument/2006/relationships/hyperlink" Target="http://www.yahoo.com/" TargetMode="External"/><Relationship Id="rId1" Type="http://schemas.openxmlformats.org/officeDocument/2006/relationships/slideLayout" Target="../slideLayouts/slideLayout2.xml"/><Relationship Id="rId4" Type="http://schemas.openxmlformats.org/officeDocument/2006/relationships/hyperlink" Target="http://www.goog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How the Internet Works</a:t>
            </a:r>
            <a:endParaRPr lang="en-IE" dirty="0"/>
          </a:p>
        </p:txBody>
      </p:sp>
      <p:sp>
        <p:nvSpPr>
          <p:cNvPr id="3" name="Subtitle 2"/>
          <p:cNvSpPr>
            <a:spLocks noGrp="1"/>
          </p:cNvSpPr>
          <p:nvPr>
            <p:ph type="subTitle" idx="1"/>
          </p:nvPr>
        </p:nvSpPr>
        <p:spPr/>
        <p:txBody>
          <a:bodyPr/>
          <a:lstStyle/>
          <a:p>
            <a:endParaRPr lang="en-I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What a Search Engine Isn’t</a:t>
            </a:r>
          </a:p>
        </p:txBody>
      </p:sp>
      <p:sp>
        <p:nvSpPr>
          <p:cNvPr id="28675" name="Rectangle 3"/>
          <p:cNvSpPr>
            <a:spLocks noGrp="1" noChangeArrowheads="1"/>
          </p:cNvSpPr>
          <p:nvPr>
            <p:ph type="body" idx="1"/>
          </p:nvPr>
        </p:nvSpPr>
        <p:spPr/>
        <p:txBody>
          <a:bodyPr/>
          <a:lstStyle/>
          <a:p>
            <a:pPr eaLnBrk="1" hangingPunct="1">
              <a:lnSpc>
                <a:spcPct val="90000"/>
              </a:lnSpc>
            </a:pPr>
            <a:r>
              <a:rPr lang="en-US" sz="2800" dirty="0" smtClean="0"/>
              <a:t>It doesn’t check content for you</a:t>
            </a:r>
          </a:p>
          <a:p>
            <a:pPr lvl="1" eaLnBrk="1" hangingPunct="1">
              <a:lnSpc>
                <a:spcPct val="90000"/>
              </a:lnSpc>
            </a:pPr>
            <a:r>
              <a:rPr lang="en-US" sz="2400" dirty="0" smtClean="0"/>
              <a:t>There are also filters that are sometimes in place that reduce your content!</a:t>
            </a:r>
          </a:p>
          <a:p>
            <a:pPr eaLnBrk="1" hangingPunct="1">
              <a:lnSpc>
                <a:spcPct val="90000"/>
              </a:lnSpc>
            </a:pPr>
            <a:r>
              <a:rPr lang="en-US" sz="2800" dirty="0" smtClean="0"/>
              <a:t>It doesn’t guarantee </a:t>
            </a:r>
            <a:r>
              <a:rPr lang="en-US" sz="2800" dirty="0" smtClean="0"/>
              <a:t>authenticity</a:t>
            </a:r>
            <a:endParaRPr lang="en-US" sz="2800" dirty="0" smtClean="0"/>
          </a:p>
          <a:p>
            <a:pPr lvl="1" eaLnBrk="1" hangingPunct="1">
              <a:lnSpc>
                <a:spcPct val="90000"/>
              </a:lnSpc>
            </a:pPr>
            <a:r>
              <a:rPr lang="en-US" sz="2400" dirty="0" smtClean="0"/>
              <a:t>Just like a book or a newspaper, a webpage can be wrong, or very biased</a:t>
            </a:r>
          </a:p>
          <a:p>
            <a:pPr eaLnBrk="1" hangingPunct="1">
              <a:lnSpc>
                <a:spcPct val="90000"/>
              </a:lnSpc>
            </a:pPr>
            <a:r>
              <a:rPr lang="en-US" sz="2800" dirty="0" smtClean="0"/>
              <a:t>It doesn’t filter out </a:t>
            </a:r>
            <a:r>
              <a:rPr lang="en-US" sz="2800" dirty="0" smtClean="0"/>
              <a:t>rubbish for </a:t>
            </a:r>
            <a:r>
              <a:rPr lang="en-US" sz="2800" dirty="0" smtClean="0"/>
              <a:t>you</a:t>
            </a:r>
          </a:p>
          <a:p>
            <a:pPr lvl="1" eaLnBrk="1" hangingPunct="1">
              <a:lnSpc>
                <a:spcPct val="90000"/>
              </a:lnSpc>
            </a:pPr>
            <a:r>
              <a:rPr lang="en-US" sz="2400" dirty="0" smtClean="0"/>
              <a:t>In fact it may be set to filter out good stuff</a:t>
            </a:r>
          </a:p>
          <a:p>
            <a:pPr eaLnBrk="1" hangingPunct="1">
              <a:lnSpc>
                <a:spcPct val="90000"/>
              </a:lnSpc>
            </a:pPr>
            <a:r>
              <a:rPr lang="en-US" sz="2800" dirty="0" smtClean="0"/>
              <a:t>It can’t figure out what you really meant </a:t>
            </a:r>
            <a:r>
              <a:rPr lang="en-US" sz="2800" dirty="0" smtClean="0">
                <a:sym typeface="Wingdings" pitchFamily="2" charset="2"/>
              </a:rPr>
              <a:t></a:t>
            </a:r>
          </a:p>
          <a:p>
            <a:pPr lvl="1" eaLnBrk="1" hangingPunct="1">
              <a:lnSpc>
                <a:spcPct val="90000"/>
              </a:lnSpc>
            </a:pPr>
            <a:r>
              <a:rPr lang="en-US" sz="2400" dirty="0" smtClean="0"/>
              <a:t>It only knows the letters you type and the order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err="1" smtClean="0"/>
              <a:t>Googling</a:t>
            </a:r>
            <a:r>
              <a:rPr lang="en-US" dirty="0" smtClean="0"/>
              <a:t> </a:t>
            </a:r>
          </a:p>
        </p:txBody>
      </p:sp>
      <p:sp>
        <p:nvSpPr>
          <p:cNvPr id="29699" name="Rectangle 3"/>
          <p:cNvSpPr>
            <a:spLocks noGrp="1" noChangeArrowheads="1"/>
          </p:cNvSpPr>
          <p:nvPr>
            <p:ph type="body" idx="1"/>
          </p:nvPr>
        </p:nvSpPr>
        <p:spPr/>
        <p:txBody>
          <a:bodyPr/>
          <a:lstStyle/>
          <a:p>
            <a:pPr eaLnBrk="1" hangingPunct="1"/>
            <a:r>
              <a:rPr lang="en-US" dirty="0" smtClean="0"/>
              <a:t>Google has been such a popular search engine that people use the term as a verb </a:t>
            </a:r>
            <a:endParaRPr lang="en-US" dirty="0" smtClean="0">
              <a:sym typeface="Wingdings" pitchFamily="2" charset="2"/>
            </a:endParaRPr>
          </a:p>
          <a:p>
            <a:pPr lvl="1" eaLnBrk="1" hangingPunct="1"/>
            <a:r>
              <a:rPr lang="en-US" dirty="0" smtClean="0"/>
              <a:t>Google it!</a:t>
            </a:r>
          </a:p>
          <a:p>
            <a:pPr eaLnBrk="1" hangingPunct="1"/>
            <a:r>
              <a:rPr lang="en-US" dirty="0" smtClean="0"/>
              <a:t>Since it is so popular, and unlike Yahoo!, isn’t categorized I’ll show you some tips and tricks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www.google.com</a:t>
            </a:r>
          </a:p>
        </p:txBody>
      </p:sp>
      <p:sp>
        <p:nvSpPr>
          <p:cNvPr id="30723" name="Rectangle 3"/>
          <p:cNvSpPr>
            <a:spLocks noGrp="1" noChangeArrowheads="1"/>
          </p:cNvSpPr>
          <p:nvPr>
            <p:ph type="body" idx="1"/>
          </p:nvPr>
        </p:nvSpPr>
        <p:spPr/>
        <p:txBody>
          <a:bodyPr/>
          <a:lstStyle/>
          <a:p>
            <a:pPr eaLnBrk="1" hangingPunct="1"/>
            <a:r>
              <a:rPr lang="en-US" smtClean="0"/>
              <a:t>But wait, there's more!</a:t>
            </a:r>
          </a:p>
          <a:p>
            <a:pPr lvl="1" eaLnBrk="1" hangingPunct="1"/>
            <a:r>
              <a:rPr lang="en-US" smtClean="0"/>
              <a:t>There are a lot more things to Google than the basic search. The first thing to notice is the labels at the top. These change your search type.</a:t>
            </a:r>
          </a:p>
          <a:p>
            <a:pPr lvl="1" eaLnBrk="1" hangingPunct="1"/>
            <a:r>
              <a:rPr lang="en-US" smtClean="0"/>
              <a:t>You can add </a:t>
            </a:r>
            <a:r>
              <a:rPr lang="en-US" smtClean="0">
                <a:hlinkClick r:id="rId2"/>
              </a:rPr>
              <a:t>www.google.com/advanced_search</a:t>
            </a:r>
            <a:r>
              <a:rPr lang="en-US" smtClean="0"/>
              <a:t> to the URL bar and get a more specific search.</a:t>
            </a:r>
          </a:p>
          <a:p>
            <a:pPr lvl="1" eaLnBrk="1" hangingPunct="1">
              <a:buFontTx/>
              <a:buNone/>
            </a:pP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4"/>
          <p:cNvPicPr>
            <a:picLocks noChangeAspect="1" noChangeArrowheads="1"/>
          </p:cNvPicPr>
          <p:nvPr/>
        </p:nvPicPr>
        <p:blipFill>
          <a:blip r:embed="rId2" cstate="print"/>
          <a:srcRect b="5579"/>
          <a:stretch>
            <a:fillRect/>
          </a:stretch>
        </p:blipFill>
        <p:spPr>
          <a:xfrm>
            <a:off x="1295400" y="1143000"/>
            <a:ext cx="7285038" cy="51593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Search Box Tricks</a:t>
            </a:r>
          </a:p>
        </p:txBody>
      </p:sp>
      <p:sp>
        <p:nvSpPr>
          <p:cNvPr id="34819" name="Rectangle 3"/>
          <p:cNvSpPr>
            <a:spLocks noGrp="1" noChangeArrowheads="1"/>
          </p:cNvSpPr>
          <p:nvPr>
            <p:ph type="body" idx="1"/>
          </p:nvPr>
        </p:nvSpPr>
        <p:spPr/>
        <p:txBody>
          <a:bodyPr/>
          <a:lstStyle/>
          <a:p>
            <a:pPr eaLnBrk="1" hangingPunct="1">
              <a:lnSpc>
                <a:spcPct val="90000"/>
              </a:lnSpc>
            </a:pPr>
            <a:r>
              <a:rPr lang="en-US" smtClean="0"/>
              <a:t>“Monkey time” : would search for monkey time, in that order exactly</a:t>
            </a:r>
          </a:p>
          <a:p>
            <a:pPr eaLnBrk="1" hangingPunct="1">
              <a:lnSpc>
                <a:spcPct val="90000"/>
              </a:lnSpc>
            </a:pPr>
            <a:r>
              <a:rPr lang="en-US" smtClean="0"/>
              <a:t>Monkey time : would search for any page with monkey AND time on the same page</a:t>
            </a:r>
          </a:p>
          <a:p>
            <a:pPr eaLnBrk="1" hangingPunct="1">
              <a:lnSpc>
                <a:spcPct val="90000"/>
              </a:lnSpc>
            </a:pPr>
            <a:r>
              <a:rPr lang="en-US" smtClean="0"/>
              <a:t>Monkey OR time : would search for any page with monkey on it, or any page with time on it</a:t>
            </a:r>
          </a:p>
          <a:p>
            <a:pPr eaLnBrk="1" hangingPunct="1">
              <a:lnSpc>
                <a:spcPct val="90000"/>
              </a:lnSpc>
            </a:pPr>
            <a:r>
              <a:rPr lang="en-US" smtClean="0"/>
              <a:t>Monkey –time would search for any page with monkey but without time (- = not)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Search Box Tips</a:t>
            </a:r>
          </a:p>
        </p:txBody>
      </p:sp>
      <p:sp>
        <p:nvSpPr>
          <p:cNvPr id="35843" name="Rectangle 3"/>
          <p:cNvSpPr>
            <a:spLocks noGrp="1" noChangeArrowheads="1"/>
          </p:cNvSpPr>
          <p:nvPr>
            <p:ph type="body" idx="1"/>
          </p:nvPr>
        </p:nvSpPr>
        <p:spPr/>
        <p:txBody>
          <a:bodyPr/>
          <a:lstStyle/>
          <a:p>
            <a:pPr eaLnBrk="1" hangingPunct="1">
              <a:lnSpc>
                <a:spcPct val="90000"/>
              </a:lnSpc>
            </a:pPr>
            <a:r>
              <a:rPr lang="en-US" smtClean="0"/>
              <a:t>( ) can be used to enclose a search</a:t>
            </a:r>
          </a:p>
          <a:p>
            <a:pPr lvl="1" eaLnBrk="1" hangingPunct="1">
              <a:lnSpc>
                <a:spcPct val="90000"/>
              </a:lnSpc>
            </a:pPr>
            <a:r>
              <a:rPr lang="en-US" smtClean="0"/>
              <a:t> (Monkey OR banana) time : would search for any page with monkey or banana that ALSO has time on it.</a:t>
            </a:r>
          </a:p>
          <a:p>
            <a:pPr eaLnBrk="1" hangingPunct="1">
              <a:lnSpc>
                <a:spcPct val="90000"/>
              </a:lnSpc>
            </a:pPr>
            <a:r>
              <a:rPr lang="en-US" smtClean="0"/>
              <a:t>Searches can be very exacting!</a:t>
            </a:r>
          </a:p>
          <a:p>
            <a:pPr lvl="1" eaLnBrk="1" hangingPunct="1">
              <a:lnSpc>
                <a:spcPct val="90000"/>
              </a:lnSpc>
            </a:pPr>
            <a:r>
              <a:rPr lang="en-US" smtClean="0"/>
              <a:t> (“monkey with a banana” OR “monkey in a tree”) AND (time lunch spotted (lost OR found)) : the AND is not needed but won’t mess the search up either, and helps make it more clear </a:t>
            </a:r>
            <a:r>
              <a:rPr lang="en-US" smtClean="0">
                <a:sym typeface="Wingdings" pitchFamily="2" charset="2"/>
              </a:rPr>
              <a:t> ( ( stuff) ) is called “Nesting”</a:t>
            </a: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Truncating</a:t>
            </a:r>
          </a:p>
        </p:txBody>
      </p:sp>
      <p:sp>
        <p:nvSpPr>
          <p:cNvPr id="36867" name="Content Placeholder 2"/>
          <p:cNvSpPr>
            <a:spLocks noGrp="1"/>
          </p:cNvSpPr>
          <p:nvPr>
            <p:ph idx="1"/>
          </p:nvPr>
        </p:nvSpPr>
        <p:spPr/>
        <p:txBody>
          <a:bodyPr>
            <a:normAutofit fontScale="92500"/>
          </a:bodyPr>
          <a:lstStyle/>
          <a:p>
            <a:pPr eaLnBrk="1" hangingPunct="1"/>
            <a:r>
              <a:rPr lang="en-US" smtClean="0"/>
              <a:t>Sometimes you can search using special symbols like * and ?</a:t>
            </a:r>
          </a:p>
          <a:p>
            <a:pPr eaLnBrk="1" hangingPunct="1"/>
            <a:r>
              <a:rPr lang="en-US" smtClean="0"/>
              <a:t>These take the place of letters when  you don’t know them.</a:t>
            </a:r>
          </a:p>
          <a:p>
            <a:pPr eaLnBrk="1" hangingPunct="1"/>
            <a:r>
              <a:rPr lang="en-US" smtClean="0"/>
              <a:t>? Says “I’m not sure” within a word. For example: wom?n would get results for womAn or womEn while wom* might get womb, women, woman, women’s etc. * is harder to use on Google search. Just be aware of the option </a:t>
            </a:r>
            <a:r>
              <a:rPr lang="en-US" smtClean="0">
                <a:sym typeface="Wingdings" pitchFamily="2" charset="2"/>
              </a:rPr>
              <a:t></a:t>
            </a: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Internet</a:t>
            </a:r>
            <a:endParaRPr lang="en-IE" dirty="0"/>
          </a:p>
        </p:txBody>
      </p:sp>
      <p:pic>
        <p:nvPicPr>
          <p:cNvPr id="6" name="Content Placeholder 5" descr="Internet_map_4096.png"/>
          <p:cNvPicPr>
            <a:picLocks noGrp="1" noChangeAspect="1"/>
          </p:cNvPicPr>
          <p:nvPr>
            <p:ph idx="1"/>
          </p:nvPr>
        </p:nvPicPr>
        <p:blipFill>
          <a:blip r:embed="rId3" cstate="print"/>
          <a:stretch>
            <a:fillRect/>
          </a:stretch>
        </p:blipFill>
        <p:spPr>
          <a:xfrm>
            <a:off x="609600" y="1981200"/>
            <a:ext cx="3611563" cy="3611563"/>
          </a:xfrm>
        </p:spPr>
      </p:pic>
      <p:pic>
        <p:nvPicPr>
          <p:cNvPr id="7" name="Picture 6" descr="internet-population-2007-2012.png"/>
          <p:cNvPicPr>
            <a:picLocks noChangeAspect="1"/>
          </p:cNvPicPr>
          <p:nvPr/>
        </p:nvPicPr>
        <p:blipFill>
          <a:blip r:embed="rId4" cstate="print"/>
          <a:stretch>
            <a:fillRect/>
          </a:stretch>
        </p:blipFill>
        <p:spPr>
          <a:xfrm>
            <a:off x="4629531" y="1981200"/>
            <a:ext cx="4514469" cy="35147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D8F1DC4-AC0A-43EB-9B5D-55EF0CC9C9DE}" type="slidenum">
              <a:rPr lang="en-US"/>
              <a:pPr/>
              <a:t>3</a:t>
            </a:fld>
            <a:endParaRPr lang="en-US"/>
          </a:p>
        </p:txBody>
      </p:sp>
      <p:sp>
        <p:nvSpPr>
          <p:cNvPr id="67586" name="Rectangle 2"/>
          <p:cNvSpPr>
            <a:spLocks noGrp="1" noChangeArrowheads="1"/>
          </p:cNvSpPr>
          <p:nvPr>
            <p:ph type="body" idx="1"/>
          </p:nvPr>
        </p:nvSpPr>
        <p:spPr>
          <a:xfrm>
            <a:off x="609600" y="1676400"/>
            <a:ext cx="7772400" cy="4114800"/>
          </a:xfrm>
          <a:noFill/>
          <a:ln/>
        </p:spPr>
        <p:txBody>
          <a:bodyPr lIns="90488" tIns="44450" rIns="90488" bIns="44450">
            <a:normAutofit fontScale="92500"/>
          </a:bodyPr>
          <a:lstStyle/>
          <a:p>
            <a:r>
              <a:rPr lang="en-GB" sz="2400"/>
              <a:t>Network architecture used is TCP/IP (transmission control protocol/internet protocol) </a:t>
            </a:r>
          </a:p>
          <a:p>
            <a:r>
              <a:rPr lang="en-GB" sz="2300"/>
              <a:t>Client/server technology is the key to the net</a:t>
            </a:r>
          </a:p>
          <a:p>
            <a:r>
              <a:rPr lang="en-GB" sz="2300"/>
              <a:t>Connection to internet</a:t>
            </a:r>
          </a:p>
          <a:p>
            <a:pPr lvl="1"/>
            <a:r>
              <a:rPr lang="en-GB" sz="2300"/>
              <a:t>Computer - TCP/IP is not hardware specific</a:t>
            </a:r>
          </a:p>
          <a:p>
            <a:pPr lvl="1"/>
            <a:r>
              <a:rPr lang="en-GB" sz="2300"/>
              <a:t>Telephone line - Transmits information</a:t>
            </a:r>
          </a:p>
          <a:p>
            <a:pPr lvl="1"/>
            <a:r>
              <a:rPr lang="en-GB" sz="2300"/>
              <a:t>Modem - Converts digital signals to analogue signals and vice versa</a:t>
            </a:r>
          </a:p>
          <a:p>
            <a:pPr lvl="1"/>
            <a:r>
              <a:rPr lang="en-GB" sz="2300"/>
              <a:t>Communications software - Controls exchange of information</a:t>
            </a:r>
          </a:p>
          <a:p>
            <a:pPr lvl="1"/>
            <a:r>
              <a:rPr lang="en-GB" sz="2300"/>
              <a:t>Service provider - Allows user to share it’s direct leased line internet connection</a:t>
            </a:r>
            <a:endParaRPr lang="en-GB"/>
          </a:p>
        </p:txBody>
      </p:sp>
      <p:sp>
        <p:nvSpPr>
          <p:cNvPr id="67587" name="Rectangle 3"/>
          <p:cNvSpPr>
            <a:spLocks noGrp="1" noChangeArrowheads="1"/>
          </p:cNvSpPr>
          <p:nvPr>
            <p:ph type="title"/>
          </p:nvPr>
        </p:nvSpPr>
        <p:spPr>
          <a:noFill/>
          <a:ln/>
        </p:spPr>
        <p:txBody>
          <a:bodyPr lIns="90488" tIns="44450" rIns="90488" bIns="44450"/>
          <a:lstStyle/>
          <a:p>
            <a:pPr algn="l"/>
            <a:r>
              <a:rPr lang="en-GB"/>
              <a:t>INTERNET  TECHNOLOGY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DD70099-0EF8-4BC9-938D-A1313E4F826C}" type="slidenum">
              <a:rPr lang="en-US"/>
              <a:pPr/>
              <a:t>4</a:t>
            </a:fld>
            <a:endParaRPr lang="en-US"/>
          </a:p>
        </p:txBody>
      </p:sp>
      <p:sp>
        <p:nvSpPr>
          <p:cNvPr id="73730" name="Rectangle 2"/>
          <p:cNvSpPr>
            <a:spLocks noGrp="1" noChangeArrowheads="1"/>
          </p:cNvSpPr>
          <p:nvPr>
            <p:ph type="body" idx="1"/>
          </p:nvPr>
        </p:nvSpPr>
        <p:spPr>
          <a:xfrm>
            <a:off x="457200" y="1447800"/>
            <a:ext cx="7772400" cy="4800600"/>
          </a:xfrm>
          <a:noFill/>
          <a:ln/>
        </p:spPr>
        <p:txBody>
          <a:bodyPr lIns="90488" tIns="44450" rIns="90488" bIns="44450">
            <a:normAutofit lnSpcReduction="10000"/>
          </a:bodyPr>
          <a:lstStyle/>
          <a:p>
            <a:pPr>
              <a:buFontTx/>
              <a:buNone/>
            </a:pPr>
            <a:r>
              <a:rPr lang="en-GB"/>
              <a:t>Internet Addresses </a:t>
            </a:r>
          </a:p>
          <a:p>
            <a:pPr lvl="1"/>
            <a:r>
              <a:rPr lang="en-GB" sz="2300"/>
              <a:t>Internet addresses (IP addresses) comprise four numbers, separated by full stops, each one less than 256 e.g. 122.234.34.8</a:t>
            </a:r>
          </a:p>
          <a:p>
            <a:pPr lvl="1"/>
            <a:r>
              <a:rPr lang="en-GB" sz="2300"/>
              <a:t>Sometimes called dotted quad</a:t>
            </a:r>
          </a:p>
          <a:p>
            <a:pPr lvl="1"/>
            <a:r>
              <a:rPr lang="en-GB" sz="2300"/>
              <a:t>No two computers can have the same address</a:t>
            </a:r>
          </a:p>
          <a:p>
            <a:pPr lvl="1"/>
            <a:r>
              <a:rPr lang="en-GB" sz="2300"/>
              <a:t>These numbers are assigned names by the Online Domain System</a:t>
            </a:r>
          </a:p>
          <a:p>
            <a:pPr lvl="1"/>
            <a:r>
              <a:rPr lang="en-GB" sz="2300"/>
              <a:t>Each Domain is given responsibility for creating names within its own group</a:t>
            </a:r>
          </a:p>
          <a:p>
            <a:pPr lvl="1"/>
            <a:r>
              <a:rPr lang="en-GB" sz="2300"/>
              <a:t>Domains include:</a:t>
            </a:r>
          </a:p>
          <a:p>
            <a:pPr lvl="2"/>
            <a:r>
              <a:rPr lang="en-GB" sz="2300"/>
              <a:t>.com, .org, .edu, .ie, .uk etc.</a:t>
            </a:r>
          </a:p>
        </p:txBody>
      </p:sp>
      <p:sp>
        <p:nvSpPr>
          <p:cNvPr id="73731" name="Rectangle 3"/>
          <p:cNvSpPr>
            <a:spLocks noGrp="1" noChangeArrowheads="1"/>
          </p:cNvSpPr>
          <p:nvPr>
            <p:ph type="title"/>
          </p:nvPr>
        </p:nvSpPr>
        <p:spPr>
          <a:xfrm>
            <a:off x="685800" y="228600"/>
            <a:ext cx="7772400" cy="1143000"/>
          </a:xfrm>
          <a:noFill/>
          <a:ln/>
        </p:spPr>
        <p:txBody>
          <a:bodyPr lIns="90488" tIns="44450" rIns="90488" bIns="44450"/>
          <a:lstStyle/>
          <a:p>
            <a:r>
              <a:rPr lang="en-GB" dirty="0"/>
              <a:t>THE </a:t>
            </a:r>
            <a:r>
              <a:rPr lang="en-GB" dirty="0" smtClean="0"/>
              <a:t>INTERNET</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Pv4_space.png"/>
          <p:cNvPicPr>
            <a:picLocks noGrp="1" noChangeAspect="1"/>
          </p:cNvPicPr>
          <p:nvPr>
            <p:ph idx="1"/>
          </p:nvPr>
        </p:nvPicPr>
        <p:blipFill>
          <a:blip r:embed="rId3" cstate="print"/>
          <a:stretch>
            <a:fillRect/>
          </a:stretch>
        </p:blipFill>
        <p:spPr>
          <a:xfrm>
            <a:off x="0" y="609600"/>
            <a:ext cx="4419600" cy="4419600"/>
          </a:xfrm>
        </p:spPr>
      </p:pic>
      <p:pic>
        <p:nvPicPr>
          <p:cNvPr id="6" name="Picture 5" descr="map.png"/>
          <p:cNvPicPr>
            <a:picLocks noChangeAspect="1"/>
          </p:cNvPicPr>
          <p:nvPr/>
        </p:nvPicPr>
        <p:blipFill>
          <a:blip r:embed="rId4" cstate="print"/>
          <a:stretch>
            <a:fillRect/>
          </a:stretch>
        </p:blipFill>
        <p:spPr>
          <a:xfrm>
            <a:off x="4343400" y="990600"/>
            <a:ext cx="4483007" cy="304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Data Packets</a:t>
            </a:r>
            <a:endParaRPr lang="en-IE" dirty="0"/>
          </a:p>
        </p:txBody>
      </p:sp>
      <p:pic>
        <p:nvPicPr>
          <p:cNvPr id="4" name="Content Placeholder 3" descr="packet_header.png"/>
          <p:cNvPicPr>
            <a:picLocks noGrp="1" noChangeAspect="1"/>
          </p:cNvPicPr>
          <p:nvPr>
            <p:ph idx="1"/>
          </p:nvPr>
        </p:nvPicPr>
        <p:blipFill>
          <a:blip r:embed="rId3" cstate="print"/>
          <a:stretch>
            <a:fillRect/>
          </a:stretch>
        </p:blipFill>
        <p:spPr>
          <a:xfrm>
            <a:off x="1752600" y="2438400"/>
            <a:ext cx="5291202" cy="298211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E0A6CBE-9C32-4506-904D-A6E92EC412C1}" type="slidenum">
              <a:rPr lang="en-US"/>
              <a:pPr/>
              <a:t>7</a:t>
            </a:fld>
            <a:endParaRPr lang="en-US"/>
          </a:p>
        </p:txBody>
      </p:sp>
      <p:sp>
        <p:nvSpPr>
          <p:cNvPr id="78850" name="Rectangle 2"/>
          <p:cNvSpPr>
            <a:spLocks noGrp="1" noChangeArrowheads="1"/>
          </p:cNvSpPr>
          <p:nvPr>
            <p:ph type="body" idx="1"/>
          </p:nvPr>
        </p:nvSpPr>
        <p:spPr>
          <a:xfrm>
            <a:off x="609600" y="1143000"/>
            <a:ext cx="7772400" cy="4800600"/>
          </a:xfrm>
          <a:noFill/>
          <a:ln/>
        </p:spPr>
        <p:txBody>
          <a:bodyPr lIns="90488" tIns="44450" rIns="90488" bIns="44450">
            <a:normAutofit fontScale="92500" lnSpcReduction="10000"/>
          </a:bodyPr>
          <a:lstStyle/>
          <a:p>
            <a:pPr>
              <a:buFontTx/>
              <a:buNone/>
            </a:pPr>
            <a:r>
              <a:rPr lang="en-GB" sz="2300"/>
              <a:t>WORLD-WIDE WEB (WWW)</a:t>
            </a:r>
          </a:p>
          <a:p>
            <a:pPr lvl="1"/>
            <a:r>
              <a:rPr lang="en-GB" sz="2300"/>
              <a:t>A system and set of standards for storing, retrieving, formatting, and displaying information in a networked environment using graphical user interfaces and dynamic links to other documents</a:t>
            </a:r>
          </a:p>
          <a:p>
            <a:r>
              <a:rPr lang="en-US" sz="2300"/>
              <a:t>Hypertext</a:t>
            </a:r>
          </a:p>
          <a:p>
            <a:pPr lvl="1"/>
            <a:r>
              <a:rPr lang="en-US" sz="2300"/>
              <a:t>Text or images which contain a link to where further information about the phrase or picture is stored </a:t>
            </a:r>
          </a:p>
          <a:p>
            <a:pPr lvl="1"/>
            <a:r>
              <a:rPr lang="en-US" sz="2300"/>
              <a:t>Computer supported non-linear viewing of information</a:t>
            </a:r>
          </a:p>
          <a:p>
            <a:pPr lvl="1"/>
            <a:r>
              <a:rPr lang="en-US" sz="2300"/>
              <a:t>Ideal hypertext</a:t>
            </a:r>
          </a:p>
          <a:p>
            <a:pPr lvl="2"/>
            <a:r>
              <a:rPr lang="en-US" sz="2300"/>
              <a:t>no structure</a:t>
            </a:r>
          </a:p>
          <a:p>
            <a:pPr lvl="2"/>
            <a:r>
              <a:rPr lang="en-US" sz="2300"/>
              <a:t>No beginning or end</a:t>
            </a:r>
          </a:p>
          <a:p>
            <a:r>
              <a:rPr lang="en-US" sz="2300"/>
              <a:t>Hypermedia</a:t>
            </a:r>
          </a:p>
          <a:p>
            <a:pPr lvl="1"/>
            <a:r>
              <a:rPr lang="en-US" sz="2300"/>
              <a:t>A combination of Hypertext and other Multimedia</a:t>
            </a:r>
            <a:endParaRPr lang="en-GB" sz="2400"/>
          </a:p>
        </p:txBody>
      </p:sp>
      <p:sp>
        <p:nvSpPr>
          <p:cNvPr id="78851" name="Rectangle 3"/>
          <p:cNvSpPr>
            <a:spLocks noGrp="1" noChangeArrowheads="1"/>
          </p:cNvSpPr>
          <p:nvPr>
            <p:ph type="title"/>
          </p:nvPr>
        </p:nvSpPr>
        <p:spPr>
          <a:xfrm>
            <a:off x="685800" y="228600"/>
            <a:ext cx="7772400" cy="1143000"/>
          </a:xfrm>
          <a:noFill/>
          <a:ln/>
        </p:spPr>
        <p:txBody>
          <a:bodyPr lIns="90488" tIns="44450" rIns="90488" bIns="44450"/>
          <a:lstStyle/>
          <a:p>
            <a:pPr algn="l"/>
            <a:r>
              <a:rPr lang="en-GB"/>
              <a:t>INTERNET TECHNOLOGY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09701D-0156-4DB3-93B3-27241EFFCB8E}" type="slidenum">
              <a:rPr lang="en-US"/>
              <a:pPr/>
              <a:t>8</a:t>
            </a:fld>
            <a:endParaRPr lang="en-US"/>
          </a:p>
        </p:txBody>
      </p:sp>
      <p:sp>
        <p:nvSpPr>
          <p:cNvPr id="80898" name="Rectangle 2"/>
          <p:cNvSpPr>
            <a:spLocks noGrp="1" noChangeArrowheads="1"/>
          </p:cNvSpPr>
          <p:nvPr>
            <p:ph type="title"/>
          </p:nvPr>
        </p:nvSpPr>
        <p:spPr>
          <a:xfrm>
            <a:off x="685800" y="228600"/>
            <a:ext cx="7772400" cy="1143000"/>
          </a:xfrm>
        </p:spPr>
        <p:txBody>
          <a:bodyPr/>
          <a:lstStyle/>
          <a:p>
            <a:r>
              <a:rPr lang="en-US"/>
              <a:t>World Wide Web</a:t>
            </a:r>
          </a:p>
        </p:txBody>
      </p:sp>
      <p:sp>
        <p:nvSpPr>
          <p:cNvPr id="80899" name="Rectangle 3"/>
          <p:cNvSpPr>
            <a:spLocks noGrp="1" noChangeArrowheads="1"/>
          </p:cNvSpPr>
          <p:nvPr>
            <p:ph type="body" idx="1"/>
          </p:nvPr>
        </p:nvSpPr>
        <p:spPr>
          <a:xfrm>
            <a:off x="533400" y="838200"/>
            <a:ext cx="7772400" cy="4724400"/>
          </a:xfrm>
        </p:spPr>
        <p:txBody>
          <a:bodyPr>
            <a:normAutofit fontScale="92500" lnSpcReduction="20000"/>
          </a:bodyPr>
          <a:lstStyle/>
          <a:p>
            <a:r>
              <a:rPr lang="en-US" sz="2300"/>
              <a:t>HTTP</a:t>
            </a:r>
          </a:p>
          <a:p>
            <a:pPr lvl="1"/>
            <a:r>
              <a:rPr lang="en-US" sz="2300"/>
              <a:t>Hypertext transfer protocol</a:t>
            </a:r>
          </a:p>
          <a:p>
            <a:pPr lvl="1"/>
            <a:r>
              <a:rPr lang="en-US" sz="2300"/>
              <a:t>The communications standard used to transfer pages on the web</a:t>
            </a:r>
          </a:p>
          <a:p>
            <a:pPr lvl="1"/>
            <a:r>
              <a:rPr lang="en-US" sz="2300"/>
              <a:t>Primarily used as an internet protocol</a:t>
            </a:r>
          </a:p>
          <a:p>
            <a:pPr lvl="1"/>
            <a:r>
              <a:rPr lang="en-US" sz="2300"/>
              <a:t>Also used in supporting enterprise wide distributed information systems within a single business</a:t>
            </a:r>
          </a:p>
          <a:p>
            <a:pPr lvl="1"/>
            <a:r>
              <a:rPr lang="en-US" sz="2300"/>
              <a:t>HTTP documents are edited to a special format called Hypertext Markup Language (HTML)</a:t>
            </a:r>
          </a:p>
          <a:p>
            <a:r>
              <a:rPr lang="en-US" sz="2300"/>
              <a:t>HTML</a:t>
            </a:r>
          </a:p>
          <a:p>
            <a:pPr lvl="1"/>
            <a:r>
              <a:rPr lang="en-US" sz="2300"/>
              <a:t>Used for publishing documents</a:t>
            </a:r>
          </a:p>
          <a:p>
            <a:pPr lvl="1"/>
            <a:r>
              <a:rPr lang="en-US" sz="2300"/>
              <a:t>Codes for document title, headings and paragraphs etc.</a:t>
            </a:r>
          </a:p>
          <a:p>
            <a:pPr lvl="1"/>
            <a:r>
              <a:rPr lang="en-US" sz="2300"/>
              <a:t>Encodes hypermedia anchors containing URL links</a:t>
            </a:r>
          </a:p>
          <a:p>
            <a:pPr lvl="1"/>
            <a:r>
              <a:rPr lang="en-US" sz="2300"/>
              <a:t>Include elements of multimedia or pointers to multimedia files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Gateways to the Web</a:t>
            </a:r>
          </a:p>
        </p:txBody>
      </p:sp>
      <p:sp>
        <p:nvSpPr>
          <p:cNvPr id="27651" name="Rectangle 3"/>
          <p:cNvSpPr>
            <a:spLocks noGrp="1" noChangeArrowheads="1"/>
          </p:cNvSpPr>
          <p:nvPr>
            <p:ph type="body" idx="1"/>
          </p:nvPr>
        </p:nvSpPr>
        <p:spPr/>
        <p:txBody>
          <a:bodyPr>
            <a:normAutofit/>
          </a:bodyPr>
          <a:lstStyle/>
          <a:p>
            <a:pPr eaLnBrk="1" hangingPunct="1">
              <a:lnSpc>
                <a:spcPct val="90000"/>
              </a:lnSpc>
            </a:pPr>
            <a:r>
              <a:rPr lang="en-US" dirty="0" smtClean="0"/>
              <a:t>Search engines sift through the text on the web and try to find things that match. Different search engines bring different results back!</a:t>
            </a:r>
          </a:p>
          <a:p>
            <a:pPr eaLnBrk="1" hangingPunct="1">
              <a:lnSpc>
                <a:spcPct val="90000"/>
              </a:lnSpc>
            </a:pPr>
            <a:r>
              <a:rPr lang="en-US" dirty="0" smtClean="0"/>
              <a:t>Two commonly used search engines</a:t>
            </a:r>
          </a:p>
          <a:p>
            <a:pPr lvl="1" eaLnBrk="1" hangingPunct="1">
              <a:lnSpc>
                <a:spcPct val="90000"/>
              </a:lnSpc>
            </a:pPr>
            <a:r>
              <a:rPr lang="en-US" dirty="0" smtClean="0"/>
              <a:t> </a:t>
            </a:r>
            <a:r>
              <a:rPr lang="en-US" dirty="0" smtClean="0">
                <a:hlinkClick r:id="rId2"/>
              </a:rPr>
              <a:t>www.yahoo.com</a:t>
            </a:r>
            <a:r>
              <a:rPr lang="en-US" dirty="0" smtClean="0"/>
              <a:t> (Now owned by BING)</a:t>
            </a:r>
          </a:p>
          <a:p>
            <a:pPr lvl="1" eaLnBrk="1" hangingPunct="1">
              <a:lnSpc>
                <a:spcPct val="90000"/>
              </a:lnSpc>
            </a:pPr>
            <a:r>
              <a:rPr lang="en-US" dirty="0" smtClean="0">
                <a:hlinkClick r:id="rId3"/>
              </a:rPr>
              <a:t>www.bing.com</a:t>
            </a:r>
            <a:r>
              <a:rPr lang="en-US" dirty="0" smtClean="0"/>
              <a:t> (Microsoft)</a:t>
            </a:r>
          </a:p>
          <a:p>
            <a:pPr lvl="1" eaLnBrk="1" hangingPunct="1">
              <a:lnSpc>
                <a:spcPct val="90000"/>
              </a:lnSpc>
            </a:pPr>
            <a:r>
              <a:rPr lang="en-US" dirty="0" smtClean="0"/>
              <a:t> </a:t>
            </a:r>
            <a:r>
              <a:rPr lang="en-US" dirty="0" smtClean="0">
                <a:hlinkClick r:id="rId4"/>
              </a:rPr>
              <a:t>www.google.com</a:t>
            </a:r>
            <a:r>
              <a:rPr lang="en-US" dirty="0" smtClean="0"/>
              <a:t> (Google)</a:t>
            </a:r>
          </a:p>
          <a:p>
            <a:pPr eaLnBrk="1" hangingPunct="1">
              <a:lnSpc>
                <a:spcPct val="90000"/>
              </a:lnSpc>
            </a:pPr>
            <a:r>
              <a:rPr lang="en-US" dirty="0" smtClean="0"/>
              <a:t>.</a:t>
            </a: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1091</Words>
  <Application>Microsoft Office PowerPoint</Application>
  <PresentationFormat>On-screen Show (4:3)</PresentationFormat>
  <Paragraphs>101</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How the Internet Works</vt:lpstr>
      <vt:lpstr>Internet</vt:lpstr>
      <vt:lpstr>INTERNET  TECHNOLOGY</vt:lpstr>
      <vt:lpstr>THE INTERNET</vt:lpstr>
      <vt:lpstr>Slide 5</vt:lpstr>
      <vt:lpstr>Data Packets</vt:lpstr>
      <vt:lpstr>INTERNET TECHNOLOGY</vt:lpstr>
      <vt:lpstr>World Wide Web</vt:lpstr>
      <vt:lpstr>Gateways to the Web</vt:lpstr>
      <vt:lpstr>What a Search Engine Isn’t</vt:lpstr>
      <vt:lpstr>Googling </vt:lpstr>
      <vt:lpstr>www.google.com</vt:lpstr>
      <vt:lpstr>Slide 13</vt:lpstr>
      <vt:lpstr>Search Box Tricks</vt:lpstr>
      <vt:lpstr>Search Box Tips</vt:lpstr>
      <vt:lpstr>Truncating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Internet Works</dc:title>
  <dc:creator/>
  <cp:lastModifiedBy>dpayne</cp:lastModifiedBy>
  <cp:revision>13</cp:revision>
  <dcterms:created xsi:type="dcterms:W3CDTF">2006-08-16T00:00:00Z</dcterms:created>
  <dcterms:modified xsi:type="dcterms:W3CDTF">2012-10-23T10:42:39Z</dcterms:modified>
</cp:coreProperties>
</file>