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56"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70" d="100"/>
          <a:sy n="70" d="100"/>
        </p:scale>
        <p:origin x="-51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9177FFD-28E1-4A43-A18D-1B25CBD9BF8D}" type="datetimeFigureOut">
              <a:rPr lang="en-IE" smtClean="0"/>
              <a:t>18/09/2013</a:t>
            </a:fld>
            <a:endParaRPr lang="en-IE"/>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IE"/>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08F80909-BF1F-4378-BB23-FB1FD24F6334}"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177FFD-28E1-4A43-A18D-1B25CBD9BF8D}" type="datetimeFigureOut">
              <a:rPr lang="en-IE" smtClean="0"/>
              <a:t>18/09/2013</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08F80909-BF1F-4378-BB23-FB1FD24F6334}" type="slidenum">
              <a:rPr lang="en-IE" smtClean="0"/>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9177FFD-28E1-4A43-A18D-1B25CBD9BF8D}" type="datetimeFigureOut">
              <a:rPr lang="en-IE" smtClean="0"/>
              <a:t>18/09/2013</a:t>
            </a:fld>
            <a:endParaRPr lang="en-IE"/>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IE"/>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08F80909-BF1F-4378-BB23-FB1FD24F6334}" type="slidenum">
              <a:rPr lang="en-IE" smtClean="0"/>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9177FFD-28E1-4A43-A18D-1B25CBD9BF8D}" type="datetimeFigureOut">
              <a:rPr lang="en-IE" smtClean="0"/>
              <a:t>18/09/2013</a:t>
            </a:fld>
            <a:endParaRPr lang="en-IE"/>
          </a:p>
        </p:txBody>
      </p:sp>
      <p:sp>
        <p:nvSpPr>
          <p:cNvPr id="5" name="Footer Placeholder 4"/>
          <p:cNvSpPr>
            <a:spLocks noGrp="1"/>
          </p:cNvSpPr>
          <p:nvPr>
            <p:ph type="ftr" sz="quarter" idx="11"/>
          </p:nvPr>
        </p:nvSpPr>
        <p:spPr/>
        <p:txBody>
          <a:bodyPr/>
          <a:lstStyle>
            <a:extLst/>
          </a:lstStyle>
          <a:p>
            <a:endParaRPr lang="en-IE"/>
          </a:p>
        </p:txBody>
      </p:sp>
      <p:sp>
        <p:nvSpPr>
          <p:cNvPr id="6" name="Slide Number Placeholder 5"/>
          <p:cNvSpPr>
            <a:spLocks noGrp="1"/>
          </p:cNvSpPr>
          <p:nvPr>
            <p:ph type="sldNum" sz="quarter" idx="12"/>
          </p:nvPr>
        </p:nvSpPr>
        <p:spPr/>
        <p:txBody>
          <a:bodyPr/>
          <a:lstStyle>
            <a:extLst/>
          </a:lstStyle>
          <a:p>
            <a:fld id="{08F80909-BF1F-4378-BB23-FB1FD24F6334}" type="slidenum">
              <a:rPr lang="en-IE" smtClean="0"/>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9177FFD-28E1-4A43-A18D-1B25CBD9BF8D}" type="datetimeFigureOut">
              <a:rPr lang="en-IE" smtClean="0"/>
              <a:t>18/09/2013</a:t>
            </a:fld>
            <a:endParaRPr lang="en-IE"/>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IE"/>
          </a:p>
        </p:txBody>
      </p:sp>
      <p:sp>
        <p:nvSpPr>
          <p:cNvPr id="6" name="Slide Number Placeholder 5"/>
          <p:cNvSpPr>
            <a:spLocks noGrp="1"/>
          </p:cNvSpPr>
          <p:nvPr>
            <p:ph type="sldNum" sz="quarter" idx="12"/>
          </p:nvPr>
        </p:nvSpPr>
        <p:spPr>
          <a:xfrm>
            <a:off x="6733952" y="6555112"/>
            <a:ext cx="588336" cy="228600"/>
          </a:xfrm>
        </p:spPr>
        <p:txBody>
          <a:bodyPr/>
          <a:lstStyle>
            <a:extLst/>
          </a:lstStyle>
          <a:p>
            <a:fld id="{08F80909-BF1F-4378-BB23-FB1FD24F6334}" type="slidenum">
              <a:rPr lang="en-IE" smtClean="0"/>
              <a:t>‹#›</a:t>
            </a:fld>
            <a:endParaRPr lang="en-IE"/>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177FFD-28E1-4A43-A18D-1B25CBD9BF8D}" type="datetimeFigureOut">
              <a:rPr lang="en-IE" smtClean="0"/>
              <a:t>18/09/2013</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08F80909-BF1F-4378-BB23-FB1FD24F6334}" type="slidenum">
              <a:rPr lang="en-IE" smtClean="0"/>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9177FFD-28E1-4A43-A18D-1B25CBD9BF8D}" type="datetimeFigureOut">
              <a:rPr lang="en-IE" smtClean="0"/>
              <a:t>18/09/2013</a:t>
            </a:fld>
            <a:endParaRPr lang="en-IE"/>
          </a:p>
        </p:txBody>
      </p:sp>
      <p:sp>
        <p:nvSpPr>
          <p:cNvPr id="8" name="Footer Placeholder 7"/>
          <p:cNvSpPr>
            <a:spLocks noGrp="1"/>
          </p:cNvSpPr>
          <p:nvPr>
            <p:ph type="ftr" sz="quarter" idx="11"/>
          </p:nvPr>
        </p:nvSpPr>
        <p:spPr/>
        <p:txBody>
          <a:bodyPr/>
          <a:lstStyle>
            <a:extLst/>
          </a:lstStyle>
          <a:p>
            <a:endParaRPr lang="en-IE"/>
          </a:p>
        </p:txBody>
      </p:sp>
      <p:sp>
        <p:nvSpPr>
          <p:cNvPr id="9" name="Slide Number Placeholder 8"/>
          <p:cNvSpPr>
            <a:spLocks noGrp="1"/>
          </p:cNvSpPr>
          <p:nvPr>
            <p:ph type="sldNum" sz="quarter" idx="12"/>
          </p:nvPr>
        </p:nvSpPr>
        <p:spPr/>
        <p:txBody>
          <a:bodyPr/>
          <a:lstStyle>
            <a:extLst/>
          </a:lstStyle>
          <a:p>
            <a:fld id="{08F80909-BF1F-4378-BB23-FB1FD24F6334}" type="slidenum">
              <a:rPr lang="en-IE" smtClean="0"/>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9177FFD-28E1-4A43-A18D-1B25CBD9BF8D}" type="datetimeFigureOut">
              <a:rPr lang="en-IE" smtClean="0"/>
              <a:t>18/09/2013</a:t>
            </a:fld>
            <a:endParaRPr lang="en-IE"/>
          </a:p>
        </p:txBody>
      </p:sp>
      <p:sp>
        <p:nvSpPr>
          <p:cNvPr id="4" name="Footer Placeholder 3"/>
          <p:cNvSpPr>
            <a:spLocks noGrp="1"/>
          </p:cNvSpPr>
          <p:nvPr>
            <p:ph type="ftr" sz="quarter" idx="11"/>
          </p:nvPr>
        </p:nvSpPr>
        <p:spPr/>
        <p:txBody>
          <a:bodyPr/>
          <a:lstStyle>
            <a:extLst/>
          </a:lstStyle>
          <a:p>
            <a:endParaRPr lang="en-IE"/>
          </a:p>
        </p:txBody>
      </p:sp>
      <p:sp>
        <p:nvSpPr>
          <p:cNvPr id="5" name="Slide Number Placeholder 4"/>
          <p:cNvSpPr>
            <a:spLocks noGrp="1"/>
          </p:cNvSpPr>
          <p:nvPr>
            <p:ph type="sldNum" sz="quarter" idx="12"/>
          </p:nvPr>
        </p:nvSpPr>
        <p:spPr/>
        <p:txBody>
          <a:bodyPr/>
          <a:lstStyle>
            <a:extLst/>
          </a:lstStyle>
          <a:p>
            <a:fld id="{08F80909-BF1F-4378-BB23-FB1FD24F6334}" type="slidenum">
              <a:rPr lang="en-IE" smtClean="0"/>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9177FFD-28E1-4A43-A18D-1B25CBD9BF8D}" type="datetimeFigureOut">
              <a:rPr lang="en-IE" smtClean="0"/>
              <a:t>18/09/2013</a:t>
            </a:fld>
            <a:endParaRPr lang="en-IE"/>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E"/>
          </a:p>
        </p:txBody>
      </p:sp>
      <p:sp>
        <p:nvSpPr>
          <p:cNvPr id="4" name="Slide Number Placeholder 3"/>
          <p:cNvSpPr>
            <a:spLocks noGrp="1"/>
          </p:cNvSpPr>
          <p:nvPr>
            <p:ph type="sldNum" sz="quarter" idx="12"/>
          </p:nvPr>
        </p:nvSpPr>
        <p:spPr/>
        <p:txBody>
          <a:bodyPr/>
          <a:lstStyle>
            <a:extLst/>
          </a:lstStyle>
          <a:p>
            <a:fld id="{08F80909-BF1F-4378-BB23-FB1FD24F6334}" type="slidenum">
              <a:rPr lang="en-IE" smtClean="0"/>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9177FFD-28E1-4A43-A18D-1B25CBD9BF8D}" type="datetimeFigureOut">
              <a:rPr lang="en-IE" smtClean="0"/>
              <a:t>18/09/2013</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08F80909-BF1F-4378-BB23-FB1FD24F6334}" type="slidenum">
              <a:rPr lang="en-IE" smtClean="0"/>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9177FFD-28E1-4A43-A18D-1B25CBD9BF8D}" type="datetimeFigureOut">
              <a:rPr lang="en-IE" smtClean="0"/>
              <a:t>18/09/2013</a:t>
            </a:fld>
            <a:endParaRPr lang="en-IE"/>
          </a:p>
        </p:txBody>
      </p:sp>
      <p:sp>
        <p:nvSpPr>
          <p:cNvPr id="6" name="Footer Placeholder 5"/>
          <p:cNvSpPr>
            <a:spLocks noGrp="1"/>
          </p:cNvSpPr>
          <p:nvPr>
            <p:ph type="ftr" sz="quarter" idx="11"/>
          </p:nvPr>
        </p:nvSpPr>
        <p:spPr/>
        <p:txBody>
          <a:bodyPr/>
          <a:lstStyle>
            <a:extLst/>
          </a:lstStyle>
          <a:p>
            <a:endParaRPr lang="en-IE"/>
          </a:p>
        </p:txBody>
      </p:sp>
      <p:sp>
        <p:nvSpPr>
          <p:cNvPr id="7" name="Slide Number Placeholder 6"/>
          <p:cNvSpPr>
            <a:spLocks noGrp="1"/>
          </p:cNvSpPr>
          <p:nvPr>
            <p:ph type="sldNum" sz="quarter" idx="12"/>
          </p:nvPr>
        </p:nvSpPr>
        <p:spPr/>
        <p:txBody>
          <a:bodyPr/>
          <a:lstStyle>
            <a:extLst/>
          </a:lstStyle>
          <a:p>
            <a:fld id="{08F80909-BF1F-4378-BB23-FB1FD24F6334}" type="slidenum">
              <a:rPr lang="en-IE" smtClean="0"/>
              <a:t>‹#›</a:t>
            </a:fld>
            <a:endParaRPr lang="en-IE"/>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9177FFD-28E1-4A43-A18D-1B25CBD9BF8D}" type="datetimeFigureOut">
              <a:rPr lang="en-IE" smtClean="0"/>
              <a:t>18/09/2013</a:t>
            </a:fld>
            <a:endParaRPr lang="en-IE"/>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E"/>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08F80909-BF1F-4378-BB23-FB1FD24F6334}" type="slidenum">
              <a:rPr lang="en-IE" smtClean="0"/>
              <a:t>‹#›</a:t>
            </a:fld>
            <a:endParaRPr lang="en-I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uropa.e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europa.eu/about-eu/basic-information/symbols/europe-day/schuman-declaration/index_en.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European Union </a:t>
            </a:r>
            <a:endParaRPr lang="en-IE" dirty="0"/>
          </a:p>
        </p:txBody>
      </p:sp>
      <p:sp>
        <p:nvSpPr>
          <p:cNvPr id="3" name="Content Placeholder 2"/>
          <p:cNvSpPr>
            <a:spLocks noGrp="1"/>
          </p:cNvSpPr>
          <p:nvPr>
            <p:ph idx="1"/>
          </p:nvPr>
        </p:nvSpPr>
        <p:spPr/>
        <p:txBody>
          <a:bodyPr>
            <a:normAutofit/>
          </a:bodyPr>
          <a:lstStyle/>
          <a:p>
            <a:r>
              <a:rPr lang="en-IE" sz="2400" dirty="0" smtClean="0"/>
              <a:t>No textbook is prescribed for this module</a:t>
            </a:r>
          </a:p>
          <a:p>
            <a:pPr marL="0" indent="0">
              <a:buNone/>
            </a:pPr>
            <a:endParaRPr lang="en-IE" sz="2400" dirty="0" smtClean="0"/>
          </a:p>
          <a:p>
            <a:r>
              <a:rPr lang="en-IE" sz="2400" dirty="0" smtClean="0"/>
              <a:t>Most resources are available online</a:t>
            </a:r>
          </a:p>
          <a:p>
            <a:pPr marL="0" indent="0">
              <a:buNone/>
            </a:pPr>
            <a:endParaRPr lang="en-IE" sz="2400" dirty="0" smtClean="0"/>
          </a:p>
          <a:p>
            <a:r>
              <a:rPr lang="en-IE" sz="2400" dirty="0" smtClean="0">
                <a:hlinkClick r:id="rId2"/>
              </a:rPr>
              <a:t>www.europa.eu</a:t>
            </a:r>
            <a:r>
              <a:rPr lang="en-IE" sz="2400" dirty="0" smtClean="0"/>
              <a:t> </a:t>
            </a:r>
          </a:p>
          <a:p>
            <a:r>
              <a:rPr lang="en-IE" sz="2400" dirty="0" smtClean="0"/>
              <a:t>The library has multiple copies of “The European Union: How does it work?” by Bomberg, Stubb et al – useful for revision purposes </a:t>
            </a:r>
          </a:p>
          <a:p>
            <a:pPr marL="0" indent="0">
              <a:buNone/>
            </a:pPr>
            <a:endParaRPr lang="en-IE" sz="2400" dirty="0" smtClean="0"/>
          </a:p>
          <a:p>
            <a:r>
              <a:rPr lang="en-IE" sz="2400" dirty="0" smtClean="0"/>
              <a:t>Moodle </a:t>
            </a:r>
            <a:endParaRPr lang="en-IE" sz="2400" dirty="0"/>
          </a:p>
          <a:p>
            <a:endParaRPr lang="en-IE" sz="2400" dirty="0"/>
          </a:p>
        </p:txBody>
      </p:sp>
    </p:spTree>
    <p:extLst>
      <p:ext uri="{BB962C8B-B14F-4D97-AF65-F5344CB8AC3E}">
        <p14:creationId xmlns:p14="http://schemas.microsoft.com/office/powerpoint/2010/main" val="36712405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E" dirty="0" smtClean="0"/>
              <a:t>The European Union - Intro</a:t>
            </a:r>
            <a:endParaRPr lang="en-IE" dirty="0"/>
          </a:p>
        </p:txBody>
      </p:sp>
      <p:sp>
        <p:nvSpPr>
          <p:cNvPr id="5" name="Content Placeholder 4"/>
          <p:cNvSpPr>
            <a:spLocks noGrp="1"/>
          </p:cNvSpPr>
          <p:nvPr>
            <p:ph idx="1"/>
          </p:nvPr>
        </p:nvSpPr>
        <p:spPr/>
        <p:txBody>
          <a:bodyPr>
            <a:normAutofit fontScale="85000" lnSpcReduction="10000"/>
          </a:bodyPr>
          <a:lstStyle/>
          <a:p>
            <a:r>
              <a:rPr lang="en-IE" dirty="0" smtClean="0"/>
              <a:t>1950: the beginning </a:t>
            </a:r>
          </a:p>
          <a:p>
            <a:r>
              <a:rPr lang="en-IE" dirty="0" smtClean="0"/>
              <a:t>Robert Schuman (Fr) &amp; Jean Monnet (Fr): the chief architects of European construction</a:t>
            </a:r>
          </a:p>
          <a:p>
            <a:r>
              <a:rPr lang="en-IE" dirty="0" smtClean="0"/>
              <a:t>Post WWII: need to bring France and Germany together – common institutional mechanism and interdependence and common economic integration</a:t>
            </a:r>
          </a:p>
          <a:p>
            <a:r>
              <a:rPr lang="en-IE" dirty="0" smtClean="0"/>
              <a:t>Goal: a supranational Europe </a:t>
            </a:r>
          </a:p>
          <a:p>
            <a:pPr lvl="1"/>
            <a:r>
              <a:rPr lang="en-IE" dirty="0" smtClean="0">
                <a:solidFill>
                  <a:srgbClr val="FF0000"/>
                </a:solidFill>
              </a:rPr>
              <a:t>Supranational</a:t>
            </a:r>
            <a:r>
              <a:rPr lang="en-IE" dirty="0" smtClean="0"/>
              <a:t>: refers to an organisation where power is given to a high authority (i.e. European Commission) which transcends national boundaries – power and influence are granted by national governments </a:t>
            </a:r>
          </a:p>
          <a:p>
            <a:r>
              <a:rPr lang="en-IE" dirty="0" smtClean="0"/>
              <a:t>“United States of Europe” (Churchill 1946) </a:t>
            </a:r>
          </a:p>
          <a:p>
            <a:r>
              <a:rPr lang="en-IE" dirty="0" smtClean="0"/>
              <a:t>Loss of sovereignty + transfer of competences and responsibilities</a:t>
            </a:r>
          </a:p>
          <a:p>
            <a:endParaRPr lang="en-IE" dirty="0" smtClean="0"/>
          </a:p>
          <a:p>
            <a:endParaRPr lang="en-IE"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9824" y="260648"/>
            <a:ext cx="1584176" cy="1054197"/>
          </a:xfrm>
          <a:prstGeom prst="rect">
            <a:avLst/>
          </a:prstGeom>
        </p:spPr>
      </p:pic>
    </p:spTree>
    <p:extLst>
      <p:ext uri="{BB962C8B-B14F-4D97-AF65-F5344CB8AC3E}">
        <p14:creationId xmlns:p14="http://schemas.microsoft.com/office/powerpoint/2010/main" val="846171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European Union – Intro </a:t>
            </a:r>
            <a:endParaRPr lang="en-IE" dirty="0"/>
          </a:p>
        </p:txBody>
      </p:sp>
      <p:sp>
        <p:nvSpPr>
          <p:cNvPr id="3" name="Content Placeholder 2"/>
          <p:cNvSpPr>
            <a:spLocks noGrp="1"/>
          </p:cNvSpPr>
          <p:nvPr>
            <p:ph idx="1"/>
          </p:nvPr>
        </p:nvSpPr>
        <p:spPr/>
        <p:txBody>
          <a:bodyPr>
            <a:normAutofit fontScale="92500" lnSpcReduction="20000"/>
          </a:bodyPr>
          <a:lstStyle/>
          <a:p>
            <a:r>
              <a:rPr lang="en-IE" dirty="0" smtClean="0"/>
              <a:t>Coal and steel: the raw materials of </a:t>
            </a:r>
            <a:r>
              <a:rPr lang="en-IE" dirty="0" smtClean="0"/>
              <a:t>war-making and also of industrial recovery  </a:t>
            </a:r>
            <a:endParaRPr lang="en-IE" dirty="0" smtClean="0"/>
          </a:p>
          <a:p>
            <a:r>
              <a:rPr lang="en-IE" dirty="0" smtClean="0">
                <a:solidFill>
                  <a:srgbClr val="FF0000"/>
                </a:solidFill>
              </a:rPr>
              <a:t>Robert Schuman</a:t>
            </a:r>
            <a:r>
              <a:rPr lang="en-IE" dirty="0" smtClean="0"/>
              <a:t>: French foreign minister</a:t>
            </a:r>
          </a:p>
          <a:p>
            <a:r>
              <a:rPr lang="en-IE" dirty="0" smtClean="0">
                <a:solidFill>
                  <a:srgbClr val="FF0000"/>
                </a:solidFill>
              </a:rPr>
              <a:t>Jean Monnet</a:t>
            </a:r>
            <a:r>
              <a:rPr lang="en-IE" dirty="0" smtClean="0"/>
              <a:t>: economist (Commissaire au Plan) and diplomat </a:t>
            </a:r>
          </a:p>
          <a:p>
            <a:r>
              <a:rPr lang="en-IE" dirty="0" smtClean="0"/>
              <a:t>Making war between France and Germany “</a:t>
            </a:r>
            <a:r>
              <a:rPr lang="en-IE" i="1" dirty="0" smtClean="0">
                <a:solidFill>
                  <a:srgbClr val="002060"/>
                </a:solidFill>
              </a:rPr>
              <a:t>not only unthinkable, but materially impossible</a:t>
            </a:r>
            <a:r>
              <a:rPr lang="en-IE" dirty="0" smtClean="0"/>
              <a:t>” </a:t>
            </a:r>
          </a:p>
          <a:p>
            <a:r>
              <a:rPr lang="en-IE" dirty="0" smtClean="0"/>
              <a:t>A daring and challenging idea – a “leap of faith</a:t>
            </a:r>
            <a:r>
              <a:rPr lang="en-IE" dirty="0" smtClean="0"/>
              <a:t>”</a:t>
            </a:r>
          </a:p>
          <a:p>
            <a:r>
              <a:rPr lang="en-IE" dirty="0" smtClean="0"/>
              <a:t>US influence </a:t>
            </a:r>
            <a:endParaRPr lang="en-IE" dirty="0" smtClean="0"/>
          </a:p>
          <a:p>
            <a:r>
              <a:rPr lang="en-IE" dirty="0" smtClean="0"/>
              <a:t>Konrad </a:t>
            </a:r>
            <a:r>
              <a:rPr lang="en-IE" dirty="0" smtClean="0">
                <a:solidFill>
                  <a:srgbClr val="FF0000"/>
                </a:solidFill>
              </a:rPr>
              <a:t>Adenauer</a:t>
            </a:r>
            <a:r>
              <a:rPr lang="en-IE" dirty="0" smtClean="0"/>
              <a:t>: German Chancellor </a:t>
            </a:r>
          </a:p>
          <a:p>
            <a:r>
              <a:rPr lang="en-IE" dirty="0" smtClean="0"/>
              <a:t>April 1949: 	</a:t>
            </a:r>
          </a:p>
          <a:p>
            <a:pPr lvl="1"/>
            <a:r>
              <a:rPr lang="en-IE" dirty="0" smtClean="0"/>
              <a:t>4 April: North Atlantic Treaty creates NATO </a:t>
            </a:r>
          </a:p>
          <a:p>
            <a:pPr lvl="1"/>
            <a:r>
              <a:rPr lang="en-IE" dirty="0" smtClean="0"/>
              <a:t>8 April: new Federal Republic of Germany</a:t>
            </a:r>
          </a:p>
          <a:p>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9824" y="260648"/>
            <a:ext cx="1584176" cy="1054197"/>
          </a:xfrm>
          <a:prstGeom prst="rect">
            <a:avLst/>
          </a:prstGeom>
        </p:spPr>
      </p:pic>
    </p:spTree>
    <p:extLst>
      <p:ext uri="{BB962C8B-B14F-4D97-AF65-F5344CB8AC3E}">
        <p14:creationId xmlns:p14="http://schemas.microsoft.com/office/powerpoint/2010/main" val="278991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European Union – intro </a:t>
            </a:r>
            <a:endParaRPr lang="en-IE" dirty="0"/>
          </a:p>
        </p:txBody>
      </p:sp>
      <p:sp>
        <p:nvSpPr>
          <p:cNvPr id="3" name="Content Placeholder 2"/>
          <p:cNvSpPr>
            <a:spLocks noGrp="1"/>
          </p:cNvSpPr>
          <p:nvPr>
            <p:ph idx="1"/>
          </p:nvPr>
        </p:nvSpPr>
        <p:spPr/>
        <p:txBody>
          <a:bodyPr>
            <a:normAutofit fontScale="77500" lnSpcReduction="20000"/>
          </a:bodyPr>
          <a:lstStyle/>
          <a:p>
            <a:r>
              <a:rPr lang="en-IE" sz="3100" dirty="0" smtClean="0"/>
              <a:t>‘</a:t>
            </a:r>
            <a:r>
              <a:rPr lang="en-IE" sz="3100" dirty="0" smtClean="0">
                <a:solidFill>
                  <a:srgbClr val="FF0000"/>
                </a:solidFill>
              </a:rPr>
              <a:t>Cold War</a:t>
            </a:r>
            <a:r>
              <a:rPr lang="en-IE" sz="3100" dirty="0" smtClean="0"/>
              <a:t>’ – US v. USSR </a:t>
            </a:r>
          </a:p>
          <a:p>
            <a:r>
              <a:rPr lang="en-IE" sz="3100" dirty="0" smtClean="0"/>
              <a:t>Industrial rehabilitation of Germany </a:t>
            </a:r>
          </a:p>
          <a:p>
            <a:r>
              <a:rPr lang="en-IE" sz="3100" dirty="0" smtClean="0"/>
              <a:t>‘Containment’ of the USSR</a:t>
            </a:r>
          </a:p>
          <a:p>
            <a:r>
              <a:rPr lang="en-IE" sz="3100" dirty="0" smtClean="0">
                <a:solidFill>
                  <a:srgbClr val="FF0000"/>
                </a:solidFill>
              </a:rPr>
              <a:t>9 May 1950</a:t>
            </a:r>
            <a:r>
              <a:rPr lang="en-IE" sz="3100" dirty="0" smtClean="0"/>
              <a:t>: Paris (Schuman) Declaration : birth of the European community </a:t>
            </a:r>
            <a:endParaRPr lang="en-IE" sz="3100" dirty="0"/>
          </a:p>
          <a:p>
            <a:r>
              <a:rPr lang="en-IE" sz="2800" dirty="0" smtClean="0">
                <a:latin typeface="Calibri"/>
                <a:ea typeface="Calibri"/>
                <a:cs typeface="Times New Roman"/>
              </a:rPr>
              <a:t>"</a:t>
            </a:r>
            <a:r>
              <a:rPr lang="en-IE" sz="2300" i="1" dirty="0" smtClean="0">
                <a:latin typeface="Calibri"/>
                <a:ea typeface="Calibri"/>
                <a:cs typeface="Times New Roman"/>
              </a:rPr>
              <a:t>World </a:t>
            </a:r>
            <a:r>
              <a:rPr lang="en-IE" sz="2300" i="1" dirty="0">
                <a:latin typeface="Calibri"/>
                <a:ea typeface="Calibri"/>
                <a:cs typeface="Times New Roman"/>
              </a:rPr>
              <a:t>peace cannot be safeguarded without the making of creative efforts proportionate to the dangers which threaten it</a:t>
            </a:r>
            <a:r>
              <a:rPr lang="en-IE" sz="2300" dirty="0">
                <a:latin typeface="Calibri"/>
                <a:ea typeface="Calibri"/>
                <a:cs typeface="Times New Roman"/>
              </a:rPr>
              <a:t>."</a:t>
            </a:r>
          </a:p>
          <a:p>
            <a:pPr marL="342900" lvl="0" indent="-342900">
              <a:lnSpc>
                <a:spcPct val="115000"/>
              </a:lnSpc>
              <a:spcAft>
                <a:spcPts val="1000"/>
              </a:spcAft>
              <a:buSzPts val="1000"/>
              <a:buFont typeface="Symbol"/>
              <a:buChar char=""/>
              <a:tabLst>
                <a:tab pos="457200" algn="l"/>
              </a:tabLst>
            </a:pPr>
            <a:r>
              <a:rPr lang="en-IE" sz="2300" dirty="0">
                <a:latin typeface="Calibri"/>
                <a:ea typeface="Calibri"/>
                <a:cs typeface="Times New Roman"/>
              </a:rPr>
              <a:t>"</a:t>
            </a:r>
            <a:r>
              <a:rPr lang="en-IE" sz="2300" i="1" dirty="0">
                <a:latin typeface="Calibri"/>
                <a:ea typeface="Calibri"/>
                <a:cs typeface="Times New Roman"/>
              </a:rPr>
              <a:t>Europe will not be made all at once, or according to a single plan. It will be built through concrete achievements which first create a de facto solidarity</a:t>
            </a:r>
            <a:r>
              <a:rPr lang="en-IE" sz="2300" dirty="0">
                <a:latin typeface="Calibri"/>
                <a:ea typeface="Calibri"/>
                <a:cs typeface="Times New Roman"/>
              </a:rPr>
              <a:t>."</a:t>
            </a:r>
          </a:p>
          <a:p>
            <a:pPr marL="342900" lvl="0" indent="-342900">
              <a:lnSpc>
                <a:spcPct val="115000"/>
              </a:lnSpc>
              <a:spcAft>
                <a:spcPts val="1000"/>
              </a:spcAft>
              <a:buSzPts val="1000"/>
              <a:buFont typeface="Symbol"/>
              <a:buChar char=""/>
              <a:tabLst>
                <a:tab pos="457200" algn="l"/>
              </a:tabLst>
            </a:pPr>
            <a:r>
              <a:rPr lang="en-IE" sz="2300" dirty="0">
                <a:latin typeface="Calibri"/>
                <a:ea typeface="Calibri"/>
                <a:cs typeface="Times New Roman"/>
              </a:rPr>
              <a:t>"</a:t>
            </a:r>
            <a:r>
              <a:rPr lang="en-IE" sz="2300" i="1" dirty="0">
                <a:latin typeface="Calibri"/>
                <a:ea typeface="Calibri"/>
                <a:cs typeface="Times New Roman"/>
              </a:rPr>
              <a:t>The pooling of coal and steel production... will change the destinies of those regions which have long been devoted to the manufacture of munitions of war, of which they have been the most constant victims</a:t>
            </a:r>
            <a:r>
              <a:rPr lang="en-IE" sz="2300" dirty="0" smtClean="0">
                <a:latin typeface="Calibri"/>
                <a:ea typeface="Calibri"/>
                <a:cs typeface="Times New Roman"/>
              </a:rPr>
              <a:t>.“</a:t>
            </a:r>
          </a:p>
          <a:p>
            <a:pPr marL="342900" lvl="0" indent="-342900">
              <a:lnSpc>
                <a:spcPct val="115000"/>
              </a:lnSpc>
              <a:spcAft>
                <a:spcPts val="1000"/>
              </a:spcAft>
              <a:buSzPts val="1000"/>
              <a:buFont typeface="Symbol"/>
              <a:buChar char=""/>
              <a:tabLst>
                <a:tab pos="457200" algn="l"/>
              </a:tabLst>
            </a:pPr>
            <a:r>
              <a:rPr lang="en-IE" sz="1600" dirty="0">
                <a:hlinkClick r:id="rId2"/>
              </a:rPr>
              <a:t>http://europa.eu/about-eu/basic-information/symbols/europe-day/schuman-declaration/index_en.htm</a:t>
            </a:r>
            <a:endParaRPr lang="en-IE"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9824" y="260648"/>
            <a:ext cx="1584176" cy="1054197"/>
          </a:xfrm>
          <a:prstGeom prst="rect">
            <a:avLst/>
          </a:prstGeom>
        </p:spPr>
      </p:pic>
    </p:spTree>
    <p:extLst>
      <p:ext uri="{BB962C8B-B14F-4D97-AF65-F5344CB8AC3E}">
        <p14:creationId xmlns:p14="http://schemas.microsoft.com/office/powerpoint/2010/main" val="354337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The european union – intro </a:t>
            </a:r>
            <a:endParaRPr lang="en-IE" dirty="0"/>
          </a:p>
        </p:txBody>
      </p:sp>
      <p:sp>
        <p:nvSpPr>
          <p:cNvPr id="3" name="Content Placeholder 2"/>
          <p:cNvSpPr>
            <a:spLocks noGrp="1"/>
          </p:cNvSpPr>
          <p:nvPr>
            <p:ph idx="1"/>
          </p:nvPr>
        </p:nvSpPr>
        <p:spPr/>
        <p:txBody>
          <a:bodyPr/>
          <a:lstStyle/>
          <a:p>
            <a:r>
              <a:rPr lang="en-IE" dirty="0" smtClean="0"/>
              <a:t>A new institutional structure</a:t>
            </a:r>
          </a:p>
          <a:p>
            <a:pPr lvl="1"/>
            <a:r>
              <a:rPr lang="en-IE" dirty="0" smtClean="0"/>
              <a:t>High Authority </a:t>
            </a:r>
          </a:p>
          <a:p>
            <a:pPr lvl="1"/>
            <a:r>
              <a:rPr lang="en-IE" dirty="0" smtClean="0"/>
              <a:t>Parliamentary assembly </a:t>
            </a:r>
          </a:p>
          <a:p>
            <a:pPr lvl="1"/>
            <a:r>
              <a:rPr lang="en-IE" dirty="0" smtClean="0"/>
              <a:t>Council </a:t>
            </a:r>
          </a:p>
          <a:p>
            <a:pPr lvl="1"/>
            <a:r>
              <a:rPr lang="en-IE" dirty="0" smtClean="0"/>
              <a:t>Court of Justice </a:t>
            </a:r>
          </a:p>
          <a:p>
            <a:r>
              <a:rPr lang="en-IE" dirty="0" smtClean="0"/>
              <a:t>France, Germany, Italy and Benelux countries</a:t>
            </a:r>
          </a:p>
          <a:p>
            <a:r>
              <a:rPr lang="en-IE" dirty="0" smtClean="0"/>
              <a:t>Great-Britain opts out (PM: Clement Attlee) </a:t>
            </a:r>
          </a:p>
          <a:p>
            <a:r>
              <a:rPr lang="en-IE" dirty="0" smtClean="0"/>
              <a:t>8 April 1951: Treaty of Paris </a:t>
            </a:r>
          </a:p>
          <a:p>
            <a:r>
              <a:rPr lang="en-IE" dirty="0" smtClean="0"/>
              <a:t>25 July 1952: the </a:t>
            </a:r>
            <a:r>
              <a:rPr lang="en-IE" dirty="0" smtClean="0">
                <a:solidFill>
                  <a:srgbClr val="FF0000"/>
                </a:solidFill>
              </a:rPr>
              <a:t>ECSC</a:t>
            </a:r>
            <a:r>
              <a:rPr lang="en-IE" dirty="0" smtClean="0"/>
              <a:t> (European Coal and Steel Community) comes into existence </a:t>
            </a:r>
          </a:p>
          <a:p>
            <a:endParaRPr lang="en-IE"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9824" y="260648"/>
            <a:ext cx="1584176" cy="1054197"/>
          </a:xfrm>
          <a:prstGeom prst="rect">
            <a:avLst/>
          </a:prstGeom>
        </p:spPr>
      </p:pic>
    </p:spTree>
    <p:extLst>
      <p:ext uri="{BB962C8B-B14F-4D97-AF65-F5344CB8AC3E}">
        <p14:creationId xmlns:p14="http://schemas.microsoft.com/office/powerpoint/2010/main" val="231748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91</TotalTime>
  <Words>410</Words>
  <Application>Microsoft Office PowerPoint</Application>
  <PresentationFormat>On-screen Show (4:3)</PresentationFormat>
  <Paragraphs>47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Opulent</vt:lpstr>
      <vt:lpstr>The European Union </vt:lpstr>
      <vt:lpstr>The European Union - Intro</vt:lpstr>
      <vt:lpstr>The European Union – Intro </vt:lpstr>
      <vt:lpstr>The European Union – intro </vt:lpstr>
      <vt:lpstr>The european union – intro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dc:creator>
  <cp:lastModifiedBy>sittadmin</cp:lastModifiedBy>
  <cp:revision>18</cp:revision>
  <dcterms:created xsi:type="dcterms:W3CDTF">2013-09-17T08:43:05Z</dcterms:created>
  <dcterms:modified xsi:type="dcterms:W3CDTF">2013-09-18T13:40:53Z</dcterms:modified>
</cp:coreProperties>
</file>