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metadata/thumbnail" Target="docProps/thumbnail0.jpeg"/><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6"/>
  </p:notesMasterIdLst>
  <p:handoutMasterIdLst>
    <p:handoutMasterId r:id="rId17"/>
  </p:handoutMasterIdLst>
  <p:sldIdLst>
    <p:sldId id="453" r:id="rId2"/>
    <p:sldId id="469" r:id="rId3"/>
    <p:sldId id="468" r:id="rId4"/>
    <p:sldId id="478" r:id="rId5"/>
    <p:sldId id="499" r:id="rId6"/>
    <p:sldId id="500" r:id="rId7"/>
    <p:sldId id="501" r:id="rId8"/>
    <p:sldId id="479" r:id="rId9"/>
    <p:sldId id="474" r:id="rId10"/>
    <p:sldId id="490" r:id="rId11"/>
    <p:sldId id="491" r:id="rId12"/>
    <p:sldId id="495" r:id="rId13"/>
    <p:sldId id="498" r:id="rId14"/>
    <p:sldId id="496" r:id="rId15"/>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1"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BEBEB"/>
    <a:srgbClr val="376092"/>
    <a:srgbClr val="7F7F7F"/>
    <a:srgbClr val="825809"/>
    <a:srgbClr val="4D822A"/>
    <a:srgbClr val="ABB1B0"/>
    <a:srgbClr val="ACACB0"/>
    <a:srgbClr val="A8A9B4"/>
    <a:srgbClr val="87F1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3" autoAdjust="0"/>
    <p:restoredTop sz="71808" autoAdjust="0"/>
  </p:normalViewPr>
  <p:slideViewPr>
    <p:cSldViewPr snapToGrid="0">
      <p:cViewPr varScale="1">
        <p:scale>
          <a:sx n="109" d="100"/>
          <a:sy n="109" d="100"/>
        </p:scale>
        <p:origin x="-1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216" y="-96"/>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r>
              <a:rPr lang="en-US" sz="1100">
                <a:latin typeface="Arial" pitchFamily="34" charset="0"/>
                <a:cs typeface="Arial" pitchFamily="34" charset="0"/>
              </a:rPr>
              <a:t>© Duarte Design, Inc. 2009</a:t>
            </a:r>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FF37EAF2-1DE3-4AC2-BC82-3EF63BED91BD}" type="slidenum">
              <a:rPr lang="en-US" smtClean="0"/>
              <a:t>‹#›</a:t>
            </a:fld>
            <a:endParaRPr lang="en-US"/>
          </a:p>
        </p:txBody>
      </p:sp>
    </p:spTree>
    <p:extLst>
      <p:ext uri="{BB962C8B-B14F-4D97-AF65-F5344CB8AC3E}">
        <p14:creationId xmlns:p14="http://schemas.microsoft.com/office/powerpoint/2010/main" val="1685236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US"/>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r>
              <a:rPr lang="en-US" sz="11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405843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1057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Half of the people in your audience are verbal thinkers</a:t>
            </a:r>
            <a:r>
              <a:rPr lang="en-US" baseline="0" smtClean="0"/>
              <a:t> and the other half are visual.</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3</a:t>
            </a:fld>
            <a:endParaRPr lang="en-US"/>
          </a:p>
        </p:txBody>
      </p:sp>
    </p:spTree>
    <p:extLst>
      <p:ext uri="{BB962C8B-B14F-4D97-AF65-F5344CB8AC3E}">
        <p14:creationId xmlns:p14="http://schemas.microsoft.com/office/powerpoint/2010/main" val="3119674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12/11/2013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journalism.about.com/od/trends/a/tabloidsbroadsheets.htm" TargetMode="External"/><Relationship Id="rId2" Type="http://schemas.openxmlformats.org/officeDocument/2006/relationships/hyperlink" Target="http://leavingcertenglish.net/2011/05/broadsheets-vs-tabloid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23" name="Rectangle 210"/>
          <p:cNvSpPr txBox="1">
            <a:spLocks noChangeArrowheads="1"/>
          </p:cNvSpPr>
          <p:nvPr/>
        </p:nvSpPr>
        <p:spPr bwMode="auto">
          <a:xfrm>
            <a:off x="3943302" y="3718099"/>
            <a:ext cx="4004736" cy="1106175"/>
          </a:xfrm>
          <a:prstGeom prst="rect">
            <a:avLst/>
          </a:prstGeom>
          <a:noFill/>
          <a:ln w="9525">
            <a:noFill/>
            <a:miter lim="800000"/>
            <a:headEnd/>
            <a:tailEnd/>
          </a:ln>
          <a:effectLst/>
        </p:spPr>
        <p:txBody>
          <a:bodyPr wrap="square" lIns="0" rIns="0">
            <a:prstTxWarp prst="textNoShape">
              <a:avLst/>
            </a:prstTxWarp>
            <a:noAutofit/>
          </a:bodyPr>
          <a:lstStyle/>
          <a:p>
            <a:pPr>
              <a:lnSpc>
                <a:spcPct val="114000"/>
              </a:lnSpc>
            </a:pPr>
            <a:r>
              <a:rPr lang="en-US" sz="2800" dirty="0" smtClean="0">
                <a:solidFill>
                  <a:prstClr val="white"/>
                </a:solidFill>
                <a:latin typeface="Times New Roman" pitchFamily="18" charset="0"/>
                <a:ea typeface="Arial" charset="0"/>
                <a:cs typeface="Times New Roman" pitchFamily="18" charset="0"/>
              </a:rPr>
              <a:t>By  Colin Gaughan</a:t>
            </a:r>
          </a:p>
          <a:p>
            <a:pPr>
              <a:lnSpc>
                <a:spcPct val="114000"/>
              </a:lnSpc>
            </a:pPr>
            <a:r>
              <a:rPr lang="en-US" sz="2800" dirty="0" smtClean="0">
                <a:solidFill>
                  <a:prstClr val="white"/>
                </a:solidFill>
                <a:latin typeface="Times New Roman" pitchFamily="18" charset="0"/>
                <a:ea typeface="Arial" charset="0"/>
                <a:cs typeface="Times New Roman" pitchFamily="18" charset="0"/>
              </a:rPr>
              <a:t>       Patrick Obispo  </a:t>
            </a:r>
            <a:r>
              <a:rPr lang="en-US" sz="2200" dirty="0" smtClean="0">
                <a:solidFill>
                  <a:prstClr val="white"/>
                </a:solidFill>
                <a:latin typeface="Arial" pitchFamily="34" charset="0"/>
                <a:ea typeface="Arial" charset="0"/>
                <a:cs typeface="Arial" pitchFamily="34" charset="0"/>
              </a:rPr>
              <a:t/>
            </a:r>
            <a:br>
              <a:rPr lang="en-US" sz="2200" dirty="0" smtClean="0">
                <a:solidFill>
                  <a:prstClr val="white"/>
                </a:solidFill>
                <a:latin typeface="Arial" pitchFamily="34" charset="0"/>
                <a:ea typeface="Arial" charset="0"/>
                <a:cs typeface="Arial" pitchFamily="34" charset="0"/>
              </a:rPr>
            </a:br>
            <a:endParaRPr lang="en-US" sz="2200" dirty="0">
              <a:solidFill>
                <a:srgbClr val="08CFEE"/>
              </a:solidFill>
              <a:latin typeface="Arial" pitchFamily="34" charset="0"/>
              <a:ea typeface="Arial" charset="0"/>
              <a:cs typeface="Arial" pitchFamily="34" charset="0"/>
            </a:endParaRPr>
          </a:p>
        </p:txBody>
      </p:sp>
      <p:sp>
        <p:nvSpPr>
          <p:cNvPr id="9" name="Rectangle 8"/>
          <p:cNvSpPr/>
          <p:nvPr/>
        </p:nvSpPr>
        <p:spPr>
          <a:xfrm>
            <a:off x="99272" y="1740023"/>
            <a:ext cx="4220179" cy="954107"/>
          </a:xfrm>
          <a:prstGeom prst="rect">
            <a:avLst/>
          </a:prstGeom>
        </p:spPr>
        <p:txBody>
          <a:bodyPr wrap="square">
            <a:spAutoFit/>
          </a:bodyPr>
          <a:lstStyle/>
          <a:p>
            <a:r>
              <a:rPr lang="en-IE" sz="2800" dirty="0" smtClean="0">
                <a:effectLst>
                  <a:outerShdw blurRad="38100" dist="38100" dir="2700000" algn="tl">
                    <a:srgbClr val="000000">
                      <a:alpha val="43137"/>
                    </a:srgbClr>
                  </a:outerShdw>
                </a:effectLst>
                <a:latin typeface="Arial" pitchFamily="34" charset="0"/>
                <a:cs typeface="Arial" pitchFamily="34" charset="0"/>
              </a:rPr>
              <a:t>Learning To Learn: Group Presentation</a:t>
            </a:r>
            <a:endParaRPr lang="en-US" sz="28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21685" y="2400462"/>
            <a:ext cx="2547872" cy="1910904"/>
          </a:xfrm>
          <a:prstGeom prst="rect">
            <a:avLst/>
          </a:prstGeom>
        </p:spPr>
      </p:pic>
      <p:sp>
        <p:nvSpPr>
          <p:cNvPr id="3" name="TextBox 2"/>
          <p:cNvSpPr txBox="1"/>
          <p:nvPr/>
        </p:nvSpPr>
        <p:spPr>
          <a:xfrm>
            <a:off x="579550" y="309094"/>
            <a:ext cx="2575774" cy="1200329"/>
          </a:xfrm>
          <a:prstGeom prst="rect">
            <a:avLst/>
          </a:prstGeom>
          <a:noFill/>
        </p:spPr>
        <p:txBody>
          <a:bodyPr wrap="square" rtlCol="0">
            <a:spAutoFit/>
          </a:bodyPr>
          <a:lstStyle/>
          <a:p>
            <a:r>
              <a:rPr lang="en-IE" dirty="0" smtClean="0">
                <a:solidFill>
                  <a:schemeClr val="bg1"/>
                </a:solidFill>
              </a:rPr>
              <a:t>Both papers have the same image of Saatchi and Lawson together in happier times.</a:t>
            </a:r>
            <a:endParaRPr lang="en-IE" dirty="0">
              <a:solidFill>
                <a:schemeClr val="bg1"/>
              </a:solidFill>
            </a:endParaRPr>
          </a:p>
        </p:txBody>
      </p:sp>
      <p:sp>
        <p:nvSpPr>
          <p:cNvPr id="6" name="TextBox 5"/>
          <p:cNvSpPr txBox="1"/>
          <p:nvPr/>
        </p:nvSpPr>
        <p:spPr>
          <a:xfrm>
            <a:off x="3773510" y="309094"/>
            <a:ext cx="5331854" cy="923330"/>
          </a:xfrm>
          <a:prstGeom prst="rect">
            <a:avLst/>
          </a:prstGeom>
          <a:noFill/>
        </p:spPr>
        <p:txBody>
          <a:bodyPr wrap="square" rtlCol="0">
            <a:spAutoFit/>
          </a:bodyPr>
          <a:lstStyle/>
          <a:p>
            <a:r>
              <a:rPr lang="en-IE" dirty="0" smtClean="0">
                <a:solidFill>
                  <a:schemeClr val="bg1"/>
                </a:solidFill>
              </a:rPr>
              <a:t>They have images of all the parties in the court case which helps them to be unbiased by not focusing solely on the drug use claims.</a:t>
            </a:r>
            <a:endParaRPr lang="en-IE"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25285" y="2408243"/>
            <a:ext cx="2610117" cy="1957588"/>
          </a:xfrm>
          <a:prstGeom prst="rect">
            <a:avLst/>
          </a:prstGeom>
        </p:spPr>
      </p:pic>
      <p:sp>
        <p:nvSpPr>
          <p:cNvPr id="9" name="TextBox 8"/>
          <p:cNvSpPr txBox="1"/>
          <p:nvPr/>
        </p:nvSpPr>
        <p:spPr>
          <a:xfrm>
            <a:off x="244699" y="3181082"/>
            <a:ext cx="2021983" cy="2862322"/>
          </a:xfrm>
          <a:prstGeom prst="rect">
            <a:avLst/>
          </a:prstGeom>
          <a:noFill/>
        </p:spPr>
        <p:txBody>
          <a:bodyPr wrap="square" rtlCol="0">
            <a:spAutoFit/>
          </a:bodyPr>
          <a:lstStyle/>
          <a:p>
            <a:r>
              <a:rPr lang="en-IE" dirty="0">
                <a:solidFill>
                  <a:schemeClr val="bg1"/>
                </a:solidFill>
              </a:rPr>
              <a:t>The </a:t>
            </a:r>
            <a:r>
              <a:rPr lang="en-IE" dirty="0" smtClean="0">
                <a:solidFill>
                  <a:schemeClr val="bg1"/>
                </a:solidFill>
              </a:rPr>
              <a:t>articles are very </a:t>
            </a:r>
            <a:r>
              <a:rPr lang="en-IE" dirty="0">
                <a:solidFill>
                  <a:schemeClr val="bg1"/>
                </a:solidFill>
              </a:rPr>
              <a:t>long in order for the </a:t>
            </a:r>
            <a:r>
              <a:rPr lang="en-IE" dirty="0" smtClean="0">
                <a:solidFill>
                  <a:schemeClr val="bg1"/>
                </a:solidFill>
              </a:rPr>
              <a:t>newspapers </a:t>
            </a:r>
            <a:r>
              <a:rPr lang="en-IE" dirty="0">
                <a:solidFill>
                  <a:schemeClr val="bg1"/>
                </a:solidFill>
              </a:rPr>
              <a:t>to provide an unbiased and factual source of information for readers. They look at both sides of the story.</a:t>
            </a:r>
          </a:p>
        </p:txBody>
      </p:sp>
      <p:sp>
        <p:nvSpPr>
          <p:cNvPr id="11" name="TextBox 10"/>
          <p:cNvSpPr txBox="1"/>
          <p:nvPr/>
        </p:nvSpPr>
        <p:spPr>
          <a:xfrm>
            <a:off x="4551073" y="5215944"/>
            <a:ext cx="3974741" cy="1200329"/>
          </a:xfrm>
          <a:prstGeom prst="rect">
            <a:avLst/>
          </a:prstGeom>
          <a:noFill/>
        </p:spPr>
        <p:txBody>
          <a:bodyPr wrap="square" rtlCol="0">
            <a:spAutoFit/>
          </a:bodyPr>
          <a:lstStyle/>
          <a:p>
            <a:r>
              <a:rPr lang="en-IE" dirty="0">
                <a:solidFill>
                  <a:schemeClr val="bg1"/>
                </a:solidFill>
              </a:rPr>
              <a:t>The </a:t>
            </a:r>
            <a:r>
              <a:rPr lang="en-IE" dirty="0" smtClean="0">
                <a:solidFill>
                  <a:schemeClr val="bg1"/>
                </a:solidFill>
              </a:rPr>
              <a:t>two papers have </a:t>
            </a:r>
            <a:r>
              <a:rPr lang="en-IE" dirty="0">
                <a:solidFill>
                  <a:schemeClr val="bg1"/>
                </a:solidFill>
              </a:rPr>
              <a:t>used a longer, more informative title than the two tabloids we have looked at. This is a common feature of broadsheets. </a:t>
            </a:r>
          </a:p>
        </p:txBody>
      </p:sp>
      <p:cxnSp>
        <p:nvCxnSpPr>
          <p:cNvPr id="15" name="Straight Arrow Connector 14"/>
          <p:cNvCxnSpPr>
            <a:stCxn id="3" idx="2"/>
          </p:cNvCxnSpPr>
          <p:nvPr/>
        </p:nvCxnSpPr>
        <p:spPr>
          <a:xfrm>
            <a:off x="1867437" y="1509423"/>
            <a:ext cx="1635617" cy="847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p:cNvCxnSpPr>
          <p:nvPr/>
        </p:nvCxnSpPr>
        <p:spPr>
          <a:xfrm>
            <a:off x="1867437" y="1509423"/>
            <a:ext cx="4056845" cy="1323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p:cNvCxnSpPr>
          <p:nvPr/>
        </p:nvCxnSpPr>
        <p:spPr>
          <a:xfrm>
            <a:off x="6439437" y="1232424"/>
            <a:ext cx="334850" cy="1600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p:cNvCxnSpPr>
          <p:nvPr/>
        </p:nvCxnSpPr>
        <p:spPr>
          <a:xfrm flipH="1">
            <a:off x="5396248" y="1232424"/>
            <a:ext cx="1043189" cy="1600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p:cNvCxnSpPr>
          <p:nvPr/>
        </p:nvCxnSpPr>
        <p:spPr>
          <a:xfrm flipH="1">
            <a:off x="4031087" y="1232424"/>
            <a:ext cx="2408350" cy="1124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3"/>
          </p:cNvCxnSpPr>
          <p:nvPr/>
        </p:nvCxnSpPr>
        <p:spPr>
          <a:xfrm flipV="1">
            <a:off x="2266682" y="2833352"/>
            <a:ext cx="1378039" cy="1778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3"/>
          </p:cNvCxnSpPr>
          <p:nvPr/>
        </p:nvCxnSpPr>
        <p:spPr>
          <a:xfrm flipV="1">
            <a:off x="2266682" y="4069724"/>
            <a:ext cx="3657600" cy="54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0"/>
          </p:cNvCxnSpPr>
          <p:nvPr/>
        </p:nvCxnSpPr>
        <p:spPr>
          <a:xfrm flipH="1" flipV="1">
            <a:off x="6156101" y="2562896"/>
            <a:ext cx="382343" cy="2653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0"/>
          </p:cNvCxnSpPr>
          <p:nvPr/>
        </p:nvCxnSpPr>
        <p:spPr>
          <a:xfrm flipH="1" flipV="1">
            <a:off x="3773510" y="2704563"/>
            <a:ext cx="2764934" cy="2511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39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sz="3800" dirty="0" smtClean="0">
                <a:latin typeface="Times New Roman" panose="02020603050405020304" pitchFamily="18" charset="0"/>
                <a:cs typeface="Times New Roman" panose="02020603050405020304" pitchFamily="18" charset="0"/>
              </a:rPr>
              <a:t>BROADSHEETS:NEWS ITEM ANALYSIS</a:t>
            </a:r>
            <a:endParaRPr lang="en-IE"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5894" y="1648470"/>
            <a:ext cx="7872212" cy="4242317"/>
          </a:xfrm>
        </p:spPr>
        <p:txBody>
          <a:bodyPr>
            <a:noAutofit/>
          </a:bodyPr>
          <a:lstStyle/>
          <a:p>
            <a:r>
              <a:rPr lang="en-IE" sz="2400" dirty="0"/>
              <a:t>F</a:t>
            </a:r>
            <a:r>
              <a:rPr lang="en-IE" sz="2400" dirty="0" smtClean="0"/>
              <a:t>ront </a:t>
            </a:r>
            <a:r>
              <a:rPr lang="en-IE" sz="2400" dirty="0"/>
              <a:t>page of </a:t>
            </a:r>
            <a:r>
              <a:rPr lang="en-IE" sz="2400" dirty="0" smtClean="0"/>
              <a:t>both. On </a:t>
            </a:r>
            <a:r>
              <a:rPr lang="en-IE" sz="2400" dirty="0"/>
              <a:t>the broadsheets a much more serious matter is dealt with in the main story.</a:t>
            </a:r>
          </a:p>
          <a:p>
            <a:r>
              <a:rPr lang="en-IE" sz="2400" dirty="0" smtClean="0"/>
              <a:t>‘</a:t>
            </a:r>
            <a:r>
              <a:rPr lang="en-IE" sz="2400" dirty="0"/>
              <a:t>Irish Examiner’ has placed the story page 3. </a:t>
            </a:r>
            <a:r>
              <a:rPr lang="en-IE" sz="2400" dirty="0" smtClean="0"/>
              <a:t>About 1/3 of page.</a:t>
            </a:r>
          </a:p>
          <a:p>
            <a:r>
              <a:rPr lang="en-IE" sz="2400" dirty="0"/>
              <a:t>P</a:t>
            </a:r>
            <a:r>
              <a:rPr lang="en-IE" sz="2400" dirty="0" smtClean="0"/>
              <a:t>age </a:t>
            </a:r>
            <a:r>
              <a:rPr lang="en-IE" sz="2400" dirty="0"/>
              <a:t>12 of the ‘Irish Independent’. </a:t>
            </a:r>
            <a:r>
              <a:rPr lang="en-IE" sz="2400" dirty="0" smtClean="0"/>
              <a:t>Full page.</a:t>
            </a:r>
          </a:p>
          <a:p>
            <a:r>
              <a:rPr lang="en-IE" sz="2400" dirty="0"/>
              <a:t>The language </a:t>
            </a:r>
            <a:r>
              <a:rPr lang="en-IE" sz="2400" dirty="0" smtClean="0"/>
              <a:t>is formal and serious.</a:t>
            </a:r>
          </a:p>
          <a:p>
            <a:r>
              <a:rPr lang="en-IE" sz="2400" dirty="0" smtClean="0"/>
              <a:t>Factual and unbiased.</a:t>
            </a:r>
          </a:p>
          <a:p>
            <a:r>
              <a:rPr lang="en-IE" sz="2400" dirty="0" smtClean="0"/>
              <a:t>Terms such as “alleged” and “claimed.</a:t>
            </a:r>
          </a:p>
          <a:p>
            <a:r>
              <a:rPr lang="en-IE" sz="2400" dirty="0"/>
              <a:t>Irish </a:t>
            </a:r>
            <a:r>
              <a:rPr lang="en-IE" sz="2400" dirty="0" smtClean="0"/>
              <a:t>Independent: </a:t>
            </a:r>
            <a:r>
              <a:rPr lang="en-IE" sz="2400" dirty="0"/>
              <a:t>a claim is made, however, at then end of the sentence they say “a court has heard</a:t>
            </a:r>
            <a:r>
              <a:rPr lang="en-IE" sz="2400" dirty="0" smtClean="0"/>
              <a:t>”.</a:t>
            </a:r>
          </a:p>
          <a:p>
            <a:r>
              <a:rPr lang="en-IE" sz="2400" dirty="0" smtClean="0"/>
              <a:t>Quote from </a:t>
            </a:r>
            <a:r>
              <a:rPr lang="en-IE" sz="2400" dirty="0" err="1" smtClean="0"/>
              <a:t>Grillo</a:t>
            </a:r>
            <a:r>
              <a:rPr lang="en-IE" sz="2400" dirty="0" smtClean="0"/>
              <a:t> sisters’ defence lawyer.</a:t>
            </a:r>
          </a:p>
          <a:p>
            <a:endParaRPr lang="en-IE" sz="2400" dirty="0"/>
          </a:p>
          <a:p>
            <a:endParaRPr lang="en-IE" sz="2400" dirty="0"/>
          </a:p>
          <a:p>
            <a:endParaRPr lang="en-IE" sz="2400" dirty="0"/>
          </a:p>
        </p:txBody>
      </p:sp>
      <p:sp>
        <p:nvSpPr>
          <p:cNvPr id="4" name="TextBox 3"/>
          <p:cNvSpPr txBox="1"/>
          <p:nvPr/>
        </p:nvSpPr>
        <p:spPr>
          <a:xfrm>
            <a:off x="534473" y="1186805"/>
            <a:ext cx="8075054" cy="461665"/>
          </a:xfrm>
          <a:prstGeom prst="rect">
            <a:avLst/>
          </a:prstGeom>
          <a:noFill/>
        </p:spPr>
        <p:txBody>
          <a:bodyPr wrap="square" rtlCol="0">
            <a:spAutoFit/>
          </a:bodyPr>
          <a:lstStyle/>
          <a:p>
            <a:pPr algn="ctr"/>
            <a:r>
              <a:rPr lang="en-IE" sz="2400" b="1" u="sng" dirty="0" smtClean="0">
                <a:solidFill>
                  <a:schemeClr val="bg1"/>
                </a:solidFill>
                <a:latin typeface="Times New Roman" panose="02020603050405020304" pitchFamily="18" charset="0"/>
                <a:cs typeface="Times New Roman" panose="02020603050405020304" pitchFamily="18" charset="0"/>
              </a:rPr>
              <a:t>THE IRISH EXAMINER &amp; THE IRISH INDEPENDENT</a:t>
            </a:r>
            <a:endParaRPr lang="en-IE" sz="2400" b="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49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305" y="4062256"/>
            <a:ext cx="6890869" cy="1470025"/>
          </a:xfrm>
        </p:spPr>
        <p:txBody>
          <a:bodyPr>
            <a:noAutofit/>
          </a:bodyPr>
          <a:lstStyle/>
          <a:p>
            <a:r>
              <a:rPr lang="en-IE" sz="7200" dirty="0" smtClean="0"/>
              <a:t>Conclusions</a:t>
            </a:r>
            <a:endParaRPr lang="en-IE" sz="7200" dirty="0"/>
          </a:p>
        </p:txBody>
      </p:sp>
      <p:pic>
        <p:nvPicPr>
          <p:cNvPr id="4" name="Picture 3"/>
          <p:cNvPicPr>
            <a:picLocks noChangeAspect="1"/>
          </p:cNvPicPr>
          <p:nvPr/>
        </p:nvPicPr>
        <p:blipFill>
          <a:blip r:embed="rId2"/>
          <a:stretch>
            <a:fillRect/>
          </a:stretch>
        </p:blipFill>
        <p:spPr>
          <a:xfrm>
            <a:off x="4803820" y="530458"/>
            <a:ext cx="3451538" cy="33514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848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SOURCES</a:t>
            </a:r>
            <a:endParaRPr lang="en-IE" dirty="0"/>
          </a:p>
        </p:txBody>
      </p:sp>
      <p:sp>
        <p:nvSpPr>
          <p:cNvPr id="3" name="Content Placeholder 2"/>
          <p:cNvSpPr>
            <a:spLocks noGrp="1"/>
          </p:cNvSpPr>
          <p:nvPr>
            <p:ph idx="1"/>
          </p:nvPr>
        </p:nvSpPr>
        <p:spPr/>
        <p:txBody>
          <a:bodyPr>
            <a:normAutofit/>
          </a:bodyPr>
          <a:lstStyle/>
          <a:p>
            <a:r>
              <a:rPr lang="en-IE" sz="2400" dirty="0" smtClean="0"/>
              <a:t>ARTICLES: The Irish Sun, The Herald, Irish Examiner, Irish Independent.</a:t>
            </a:r>
          </a:p>
          <a:p>
            <a:endParaRPr lang="en-IE" sz="2400" dirty="0"/>
          </a:p>
          <a:p>
            <a:r>
              <a:rPr lang="en-IE" sz="2400" dirty="0">
                <a:hlinkClick r:id="rId2"/>
              </a:rPr>
              <a:t>http://</a:t>
            </a:r>
            <a:r>
              <a:rPr lang="en-IE" sz="2400" dirty="0" smtClean="0">
                <a:hlinkClick r:id="rId2"/>
              </a:rPr>
              <a:t>leavingcertenglish.net/2011/05/broadsheets-vs-tabloids/</a:t>
            </a:r>
            <a:endParaRPr lang="en-IE" sz="2400" dirty="0" smtClean="0"/>
          </a:p>
          <a:p>
            <a:endParaRPr lang="en-IE" sz="2400" dirty="0"/>
          </a:p>
          <a:p>
            <a:r>
              <a:rPr lang="en-IE" sz="2400" dirty="0">
                <a:hlinkClick r:id="rId3"/>
              </a:rPr>
              <a:t>http://</a:t>
            </a:r>
            <a:r>
              <a:rPr lang="en-IE" sz="2400" dirty="0" smtClean="0">
                <a:hlinkClick r:id="rId3"/>
              </a:rPr>
              <a:t>journalism.about.com/od/trends/a/tabloidsbroadsheets.htm</a:t>
            </a:r>
            <a:endParaRPr lang="en-IE" sz="2400" dirty="0" smtClean="0"/>
          </a:p>
          <a:p>
            <a:endParaRPr lang="en-IE" sz="2400" dirty="0"/>
          </a:p>
          <a:p>
            <a:endParaRPr lang="en-IE" sz="2400" dirty="0" smtClean="0"/>
          </a:p>
        </p:txBody>
      </p:sp>
    </p:spTree>
    <p:extLst>
      <p:ext uri="{BB962C8B-B14F-4D97-AF65-F5344CB8AC3E}">
        <p14:creationId xmlns:p14="http://schemas.microsoft.com/office/powerpoint/2010/main" val="28856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5951" y="1846547"/>
            <a:ext cx="6012095" cy="1446550"/>
          </a:xfrm>
          <a:prstGeom prst="rect">
            <a:avLst/>
          </a:prstGeom>
        </p:spPr>
        <p:txBody>
          <a:bodyPr wrap="none">
            <a:spAutoFit/>
          </a:bodyPr>
          <a:lstStyle/>
          <a:p>
            <a:r>
              <a:rPr lang="en-IE" sz="8800" dirty="0">
                <a:solidFill>
                  <a:srgbClr val="FFFFFF"/>
                </a:solidFill>
              </a:rPr>
              <a:t>THANK YOU!</a:t>
            </a:r>
          </a:p>
        </p:txBody>
      </p:sp>
    </p:spTree>
    <p:extLst>
      <p:ext uri="{BB962C8B-B14F-4D97-AF65-F5344CB8AC3E}">
        <p14:creationId xmlns:p14="http://schemas.microsoft.com/office/powerpoint/2010/main" val="322997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“HIGELLA”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727656" y="1110803"/>
            <a:ext cx="8229600" cy="4525963"/>
          </a:xfrm>
        </p:spPr>
        <p:txBody>
          <a:bodyPr>
            <a:noAutofit/>
          </a:bodyPr>
          <a:lstStyle/>
          <a:p>
            <a:pPr marL="0" indent="0">
              <a:buNone/>
            </a:pPr>
            <a:r>
              <a:rPr lang="en-US" dirty="0"/>
              <a:t>T</a:t>
            </a:r>
            <a:r>
              <a:rPr lang="en-US" dirty="0" smtClean="0"/>
              <a:t>he TV chef, Nigella Lawson, allegedly took drugs such as cocaine as well as class B and prescribed drugs a court has heard. She did it for ten years and during her marriage with her ex-husband Charles Saatchi. Charles Saatchi blames her for trashing their daughter's life and the family’s life. He also stated that she was so “off her head” she gave permission to her two PA’s, Elisabetta and Francesca Grillo, to use the divorced couple’s company credit card and spend it on anything they want.</a:t>
            </a:r>
            <a:endParaRPr lang="en-US" dirty="0"/>
          </a:p>
        </p:txBody>
      </p:sp>
    </p:spTree>
    <p:extLst>
      <p:ext uri="{BB962C8B-B14F-4D97-AF65-F5344CB8AC3E}">
        <p14:creationId xmlns:p14="http://schemas.microsoft.com/office/powerpoint/2010/main" val="46125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685" y="1423216"/>
            <a:ext cx="3462291" cy="3170099"/>
          </a:xfrm>
          <a:prstGeom prst="rect">
            <a:avLst/>
          </a:prstGeom>
        </p:spPr>
        <p:txBody>
          <a:bodyPr wrap="square">
            <a:spAutoFit/>
          </a:bodyPr>
          <a:lstStyle/>
          <a:p>
            <a:r>
              <a:rPr lang="en-US" sz="4000" dirty="0" smtClean="0">
                <a:solidFill>
                  <a:schemeClr val="bg1"/>
                </a:solidFill>
                <a:latin typeface="Times New Roman" pitchFamily="18" charset="0"/>
                <a:cs typeface="Times New Roman" pitchFamily="18" charset="0"/>
              </a:rPr>
              <a:t>        Tabloids             </a:t>
            </a:r>
          </a:p>
          <a:p>
            <a:r>
              <a:rPr lang="en-US" sz="4000" dirty="0">
                <a:solidFill>
                  <a:schemeClr val="bg1"/>
                </a:solidFill>
                <a:latin typeface="Times New Roman" pitchFamily="18" charset="0"/>
                <a:cs typeface="Times New Roman" pitchFamily="18" charset="0"/>
              </a:rPr>
              <a:t> </a:t>
            </a:r>
            <a:r>
              <a:rPr lang="en-US" sz="4000" dirty="0" smtClean="0">
                <a:solidFill>
                  <a:schemeClr val="bg1"/>
                </a:solidFill>
                <a:latin typeface="Times New Roman" pitchFamily="18" charset="0"/>
                <a:cs typeface="Times New Roman" pitchFamily="18" charset="0"/>
              </a:rPr>
              <a:t>         </a:t>
            </a:r>
          </a:p>
          <a:p>
            <a:r>
              <a:rPr lang="en-US" sz="4000" dirty="0">
                <a:solidFill>
                  <a:schemeClr val="bg1"/>
                </a:solidFill>
                <a:latin typeface="Times New Roman" pitchFamily="18" charset="0"/>
                <a:cs typeface="Times New Roman" pitchFamily="18" charset="0"/>
              </a:rPr>
              <a:t> </a:t>
            </a:r>
            <a:r>
              <a:rPr lang="en-US" sz="4000" dirty="0" smtClean="0">
                <a:solidFill>
                  <a:schemeClr val="bg1"/>
                </a:solidFill>
                <a:latin typeface="Times New Roman" pitchFamily="18" charset="0"/>
                <a:cs typeface="Times New Roman" pitchFamily="18" charset="0"/>
              </a:rPr>
              <a:t>           VS           </a:t>
            </a:r>
          </a:p>
          <a:p>
            <a:r>
              <a:rPr lang="en-US" sz="4000" dirty="0" smtClean="0">
                <a:solidFill>
                  <a:schemeClr val="bg1"/>
                </a:solidFill>
                <a:latin typeface="Times New Roman" pitchFamily="18" charset="0"/>
                <a:cs typeface="Times New Roman" pitchFamily="18" charset="0"/>
              </a:rPr>
              <a:t>    </a:t>
            </a:r>
          </a:p>
          <a:p>
            <a:r>
              <a:rPr lang="en-US" sz="4000" dirty="0">
                <a:solidFill>
                  <a:schemeClr val="bg1"/>
                </a:solidFill>
                <a:latin typeface="Times New Roman" pitchFamily="18" charset="0"/>
                <a:cs typeface="Times New Roman" pitchFamily="18" charset="0"/>
              </a:rPr>
              <a:t> </a:t>
            </a:r>
            <a:r>
              <a:rPr lang="en-US" sz="4000" dirty="0" smtClean="0">
                <a:solidFill>
                  <a:schemeClr val="bg1"/>
                </a:solidFill>
                <a:latin typeface="Times New Roman" pitchFamily="18" charset="0"/>
                <a:cs typeface="Times New Roman" pitchFamily="18" charset="0"/>
              </a:rPr>
              <a:t>     Broadsheets</a:t>
            </a:r>
            <a:endParaRPr lang="en-US" sz="4000"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89" y="1460724"/>
            <a:ext cx="4067175" cy="1470025"/>
          </a:xfrm>
        </p:spPr>
        <p:txBody>
          <a:bodyPr/>
          <a:lstStyle/>
          <a:p>
            <a:r>
              <a:rPr lang="en-IE" dirty="0" smtClean="0">
                <a:solidFill>
                  <a:schemeClr val="tx1"/>
                </a:solidFill>
                <a:latin typeface="Times New Roman" panose="02020603050405020304" pitchFamily="18" charset="0"/>
                <a:cs typeface="Times New Roman" panose="02020603050405020304" pitchFamily="18" charset="0"/>
              </a:rPr>
              <a:t>TABLOIDS</a:t>
            </a:r>
            <a:endParaRPr lang="en-IE"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821471" y="3699284"/>
            <a:ext cx="2142112" cy="2853879"/>
          </a:xfrm>
          <a:prstGeom prst="rect">
            <a:avLst/>
          </a:prstGeom>
        </p:spPr>
      </p:pic>
      <p:pic>
        <p:nvPicPr>
          <p:cNvPr id="5" name="Picture 4"/>
          <p:cNvPicPr>
            <a:picLocks noChangeAspect="1"/>
          </p:cNvPicPr>
          <p:nvPr/>
        </p:nvPicPr>
        <p:blipFill>
          <a:blip r:embed="rId3"/>
          <a:stretch>
            <a:fillRect/>
          </a:stretch>
        </p:blipFill>
        <p:spPr>
          <a:xfrm>
            <a:off x="4164611" y="965915"/>
            <a:ext cx="2489435" cy="3320566"/>
          </a:xfrm>
          <a:prstGeom prst="rect">
            <a:avLst/>
          </a:prstGeom>
        </p:spPr>
      </p:pic>
    </p:spTree>
    <p:extLst>
      <p:ext uri="{BB962C8B-B14F-4D97-AF65-F5344CB8AC3E}">
        <p14:creationId xmlns:p14="http://schemas.microsoft.com/office/powerpoint/2010/main" val="202565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1771" y="2060617"/>
            <a:ext cx="2087059" cy="2576409"/>
          </a:xfrm>
          <a:prstGeom prst="rect">
            <a:avLst/>
          </a:prstGeom>
        </p:spPr>
      </p:pic>
      <p:pic>
        <p:nvPicPr>
          <p:cNvPr id="3" name="Picture 2"/>
          <p:cNvPicPr>
            <a:picLocks noChangeAspect="1"/>
          </p:cNvPicPr>
          <p:nvPr/>
        </p:nvPicPr>
        <p:blipFill>
          <a:blip r:embed="rId3"/>
          <a:stretch>
            <a:fillRect/>
          </a:stretch>
        </p:blipFill>
        <p:spPr>
          <a:xfrm>
            <a:off x="4864294" y="2060617"/>
            <a:ext cx="2061420" cy="2663931"/>
          </a:xfrm>
          <a:prstGeom prst="rect">
            <a:avLst/>
          </a:prstGeom>
        </p:spPr>
      </p:pic>
      <p:cxnSp>
        <p:nvCxnSpPr>
          <p:cNvPr id="11" name="Straight Arrow Connector 10"/>
          <p:cNvCxnSpPr/>
          <p:nvPr/>
        </p:nvCxnSpPr>
        <p:spPr>
          <a:xfrm flipH="1" flipV="1">
            <a:off x="4085504" y="3159103"/>
            <a:ext cx="3285674" cy="7265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049850" y="3332589"/>
            <a:ext cx="1274992" cy="553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20549" y="3332589"/>
            <a:ext cx="1868925" cy="2031325"/>
          </a:xfrm>
          <a:prstGeom prst="rect">
            <a:avLst/>
          </a:prstGeom>
        </p:spPr>
        <p:txBody>
          <a:bodyPr wrap="square">
            <a:spAutoFit/>
          </a:bodyPr>
          <a:lstStyle/>
          <a:p>
            <a:r>
              <a:rPr lang="en-IE" dirty="0">
                <a:solidFill>
                  <a:schemeClr val="bg1"/>
                </a:solidFill>
              </a:rPr>
              <a:t>The headline, which is “HIGELLA”, is in bold and this catches the attention of the readers</a:t>
            </a:r>
            <a:r>
              <a:rPr lang="en-IE" dirty="0" smtClean="0">
                <a:solidFill>
                  <a:schemeClr val="bg1"/>
                </a:solidFill>
              </a:rPr>
              <a:t>.</a:t>
            </a:r>
            <a:endParaRPr lang="en-IE" dirty="0">
              <a:solidFill>
                <a:schemeClr val="bg1"/>
              </a:solidFill>
            </a:endParaRPr>
          </a:p>
        </p:txBody>
      </p:sp>
      <p:cxnSp>
        <p:nvCxnSpPr>
          <p:cNvPr id="21" name="Straight Arrow Connector 20"/>
          <p:cNvCxnSpPr/>
          <p:nvPr/>
        </p:nvCxnSpPr>
        <p:spPr>
          <a:xfrm flipV="1">
            <a:off x="1464578" y="4426693"/>
            <a:ext cx="889366" cy="334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464578" y="4125082"/>
            <a:ext cx="3399715" cy="659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9428" y="3562174"/>
            <a:ext cx="1709293" cy="2585323"/>
          </a:xfrm>
          <a:prstGeom prst="rect">
            <a:avLst/>
          </a:prstGeom>
        </p:spPr>
        <p:txBody>
          <a:bodyPr wrap="square">
            <a:spAutoFit/>
          </a:bodyPr>
          <a:lstStyle/>
          <a:p>
            <a:r>
              <a:rPr lang="en-IE" dirty="0">
                <a:solidFill>
                  <a:schemeClr val="bg1"/>
                </a:solidFill>
              </a:rPr>
              <a:t>The framework that </a:t>
            </a:r>
            <a:r>
              <a:rPr lang="en-IE" dirty="0" smtClean="0">
                <a:solidFill>
                  <a:schemeClr val="bg1"/>
                </a:solidFill>
              </a:rPr>
              <a:t>the news </a:t>
            </a:r>
            <a:r>
              <a:rPr lang="en-IE" dirty="0">
                <a:solidFill>
                  <a:schemeClr val="bg1"/>
                </a:solidFill>
              </a:rPr>
              <a:t>item is in, takes up half of the front </a:t>
            </a:r>
            <a:r>
              <a:rPr lang="en-IE" dirty="0" smtClean="0">
                <a:solidFill>
                  <a:schemeClr val="bg1"/>
                </a:solidFill>
              </a:rPr>
              <a:t>covers </a:t>
            </a:r>
            <a:r>
              <a:rPr lang="en-IE" dirty="0">
                <a:solidFill>
                  <a:schemeClr val="bg1"/>
                </a:solidFill>
              </a:rPr>
              <a:t>which indicates </a:t>
            </a:r>
            <a:r>
              <a:rPr lang="en-IE" dirty="0" smtClean="0">
                <a:solidFill>
                  <a:schemeClr val="bg1"/>
                </a:solidFill>
              </a:rPr>
              <a:t>that it is important news.</a:t>
            </a:r>
            <a:endParaRPr lang="en-IE" dirty="0">
              <a:solidFill>
                <a:schemeClr val="bg1"/>
              </a:solidFill>
            </a:endParaRPr>
          </a:p>
        </p:txBody>
      </p:sp>
      <p:cxnSp>
        <p:nvCxnSpPr>
          <p:cNvPr id="28" name="Straight Arrow Connector 27"/>
          <p:cNvCxnSpPr/>
          <p:nvPr/>
        </p:nvCxnSpPr>
        <p:spPr>
          <a:xfrm>
            <a:off x="1687132" y="1778051"/>
            <a:ext cx="1155747" cy="1912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687132" y="1778051"/>
            <a:ext cx="3373612" cy="2282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66848" y="146665"/>
            <a:ext cx="2706936" cy="1477328"/>
          </a:xfrm>
          <a:prstGeom prst="rect">
            <a:avLst/>
          </a:prstGeom>
        </p:spPr>
        <p:txBody>
          <a:bodyPr wrap="square">
            <a:spAutoFit/>
          </a:bodyPr>
          <a:lstStyle/>
          <a:p>
            <a:r>
              <a:rPr lang="en-IE" dirty="0">
                <a:solidFill>
                  <a:schemeClr val="bg1"/>
                </a:solidFill>
              </a:rPr>
              <a:t>The </a:t>
            </a:r>
            <a:r>
              <a:rPr lang="en-IE" dirty="0" smtClean="0">
                <a:solidFill>
                  <a:schemeClr val="bg1"/>
                </a:solidFill>
              </a:rPr>
              <a:t>newspapers provide us pictures relating </a:t>
            </a:r>
            <a:r>
              <a:rPr lang="en-IE" dirty="0">
                <a:solidFill>
                  <a:schemeClr val="bg1"/>
                </a:solidFill>
              </a:rPr>
              <a:t>to the story which is the alleged drug use of Nigella Lawson (the holding of the nose). </a:t>
            </a:r>
          </a:p>
        </p:txBody>
      </p:sp>
      <p:cxnSp>
        <p:nvCxnSpPr>
          <p:cNvPr id="39" name="Straight Arrow Connector 38"/>
          <p:cNvCxnSpPr/>
          <p:nvPr/>
        </p:nvCxnSpPr>
        <p:spPr>
          <a:xfrm>
            <a:off x="6092279" y="1607021"/>
            <a:ext cx="535462" cy="1561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863156" y="1516650"/>
            <a:ext cx="186694" cy="13397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049850" y="1516650"/>
            <a:ext cx="391197" cy="8145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146998" y="1510269"/>
            <a:ext cx="1902852" cy="11035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889053" y="577722"/>
            <a:ext cx="4011902" cy="1200329"/>
          </a:xfrm>
          <a:prstGeom prst="rect">
            <a:avLst/>
          </a:prstGeom>
        </p:spPr>
        <p:txBody>
          <a:bodyPr wrap="square">
            <a:spAutoFit/>
          </a:bodyPr>
          <a:lstStyle/>
          <a:p>
            <a:r>
              <a:rPr lang="en-IE" dirty="0">
                <a:solidFill>
                  <a:schemeClr val="bg1"/>
                </a:solidFill>
              </a:rPr>
              <a:t>Even though there </a:t>
            </a:r>
            <a:r>
              <a:rPr lang="en-IE" dirty="0" smtClean="0">
                <a:solidFill>
                  <a:schemeClr val="bg1"/>
                </a:solidFill>
              </a:rPr>
              <a:t>are a few sub </a:t>
            </a:r>
            <a:r>
              <a:rPr lang="en-IE" dirty="0">
                <a:solidFill>
                  <a:schemeClr val="bg1"/>
                </a:solidFill>
              </a:rPr>
              <a:t>stories surrounding the news item, the sub stories doesn’t take the attention off the news item chosen.</a:t>
            </a:r>
          </a:p>
        </p:txBody>
      </p:sp>
      <p:cxnSp>
        <p:nvCxnSpPr>
          <p:cNvPr id="96" name="Straight Arrow Connector 95"/>
          <p:cNvCxnSpPr/>
          <p:nvPr/>
        </p:nvCxnSpPr>
        <p:spPr>
          <a:xfrm flipV="1">
            <a:off x="5098424" y="3885660"/>
            <a:ext cx="259187" cy="1666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3624183" y="4126353"/>
            <a:ext cx="1474242" cy="1426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553278" y="5547332"/>
            <a:ext cx="4572000" cy="1200329"/>
          </a:xfrm>
          <a:prstGeom prst="rect">
            <a:avLst/>
          </a:prstGeom>
        </p:spPr>
        <p:txBody>
          <a:bodyPr>
            <a:spAutoFit/>
          </a:bodyPr>
          <a:lstStyle/>
          <a:p>
            <a:r>
              <a:rPr lang="en-IE" dirty="0">
                <a:solidFill>
                  <a:schemeClr val="bg1"/>
                </a:solidFill>
              </a:rPr>
              <a:t>As we can see there is limited information of the story in the front page. This allows readers to be more intrigued to read the article and this is also a characteristic of a tabloid.</a:t>
            </a:r>
          </a:p>
        </p:txBody>
      </p:sp>
      <p:cxnSp>
        <p:nvCxnSpPr>
          <p:cNvPr id="110" name="Straight Arrow Connector 109"/>
          <p:cNvCxnSpPr/>
          <p:nvPr/>
        </p:nvCxnSpPr>
        <p:spPr>
          <a:xfrm flipV="1">
            <a:off x="5098424" y="4301544"/>
            <a:ext cx="594038" cy="1245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2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357" y="328410"/>
            <a:ext cx="2986879" cy="2356834"/>
          </a:xfrm>
          <a:prstGeom prst="rect">
            <a:avLst/>
          </a:prstGeom>
        </p:spPr>
      </p:pic>
      <p:pic>
        <p:nvPicPr>
          <p:cNvPr id="3" name="Picture 2"/>
          <p:cNvPicPr>
            <a:picLocks noChangeAspect="1"/>
          </p:cNvPicPr>
          <p:nvPr/>
        </p:nvPicPr>
        <p:blipFill>
          <a:blip r:embed="rId3"/>
          <a:stretch>
            <a:fillRect/>
          </a:stretch>
        </p:blipFill>
        <p:spPr>
          <a:xfrm>
            <a:off x="5079184" y="167807"/>
            <a:ext cx="2585251" cy="3028161"/>
          </a:xfrm>
          <a:prstGeom prst="rect">
            <a:avLst/>
          </a:prstGeom>
        </p:spPr>
      </p:pic>
      <p:cxnSp>
        <p:nvCxnSpPr>
          <p:cNvPr id="7" name="Straight Arrow Connector 6"/>
          <p:cNvCxnSpPr/>
          <p:nvPr/>
        </p:nvCxnSpPr>
        <p:spPr>
          <a:xfrm flipV="1">
            <a:off x="2307914" y="1177514"/>
            <a:ext cx="4350463" cy="2194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55122" y="1177513"/>
            <a:ext cx="352792" cy="2194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491026" y="3371531"/>
            <a:ext cx="2568123" cy="3139321"/>
          </a:xfrm>
          <a:prstGeom prst="rect">
            <a:avLst/>
          </a:prstGeom>
        </p:spPr>
        <p:txBody>
          <a:bodyPr wrap="square">
            <a:spAutoFit/>
          </a:bodyPr>
          <a:lstStyle/>
          <a:p>
            <a:r>
              <a:rPr lang="en-IE" dirty="0">
                <a:solidFill>
                  <a:schemeClr val="bg1"/>
                </a:solidFill>
              </a:rPr>
              <a:t>The </a:t>
            </a:r>
            <a:r>
              <a:rPr lang="en-IE" dirty="0" smtClean="0">
                <a:solidFill>
                  <a:schemeClr val="bg1"/>
                </a:solidFill>
              </a:rPr>
              <a:t>framework that the news item is in, takes up almost all of the page in both newspapers. </a:t>
            </a:r>
            <a:r>
              <a:rPr lang="en-IE" dirty="0">
                <a:solidFill>
                  <a:schemeClr val="bg1"/>
                </a:solidFill>
              </a:rPr>
              <a:t>The news item took up two pages (pg. 4 &amp; 5</a:t>
            </a:r>
            <a:r>
              <a:rPr lang="en-IE" dirty="0" smtClean="0">
                <a:solidFill>
                  <a:schemeClr val="bg1"/>
                </a:solidFill>
              </a:rPr>
              <a:t>) in The Irish Sun and one page (pg. 3) in The Herald. This </a:t>
            </a:r>
            <a:r>
              <a:rPr lang="en-IE" dirty="0">
                <a:solidFill>
                  <a:schemeClr val="bg1"/>
                </a:solidFill>
              </a:rPr>
              <a:t>shows </a:t>
            </a:r>
            <a:r>
              <a:rPr lang="en-IE" dirty="0" smtClean="0">
                <a:solidFill>
                  <a:schemeClr val="bg1"/>
                </a:solidFill>
              </a:rPr>
              <a:t>us that the news item has an importance to both newspapers.</a:t>
            </a:r>
            <a:endParaRPr lang="en-IE" dirty="0">
              <a:solidFill>
                <a:schemeClr val="bg1"/>
              </a:solidFill>
            </a:endParaRPr>
          </a:p>
        </p:txBody>
      </p:sp>
      <p:cxnSp>
        <p:nvCxnSpPr>
          <p:cNvPr id="15" name="Straight Arrow Connector 14"/>
          <p:cNvCxnSpPr/>
          <p:nvPr/>
        </p:nvCxnSpPr>
        <p:spPr>
          <a:xfrm flipH="1" flipV="1">
            <a:off x="3179454" y="2510691"/>
            <a:ext cx="3640051" cy="862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530412" y="2275244"/>
            <a:ext cx="289093" cy="111041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2907" y="3100567"/>
            <a:ext cx="2923504" cy="3139321"/>
          </a:xfrm>
          <a:prstGeom prst="rect">
            <a:avLst/>
          </a:prstGeom>
        </p:spPr>
        <p:txBody>
          <a:bodyPr wrap="square">
            <a:spAutoFit/>
          </a:bodyPr>
          <a:lstStyle/>
          <a:p>
            <a:r>
              <a:rPr lang="en-IE" dirty="0">
                <a:solidFill>
                  <a:schemeClr val="bg1"/>
                </a:solidFill>
              </a:rPr>
              <a:t>The pictures provided illustrate </a:t>
            </a:r>
            <a:r>
              <a:rPr lang="en-IE" dirty="0" smtClean="0">
                <a:solidFill>
                  <a:schemeClr val="bg1"/>
                </a:solidFill>
              </a:rPr>
              <a:t>the news item which </a:t>
            </a:r>
            <a:r>
              <a:rPr lang="en-IE" dirty="0">
                <a:solidFill>
                  <a:schemeClr val="bg1"/>
                </a:solidFill>
              </a:rPr>
              <a:t>adds an interest to the </a:t>
            </a:r>
            <a:r>
              <a:rPr lang="en-IE" dirty="0" smtClean="0">
                <a:solidFill>
                  <a:schemeClr val="bg1"/>
                </a:solidFill>
              </a:rPr>
              <a:t>readers. </a:t>
            </a:r>
            <a:r>
              <a:rPr lang="en-IE" dirty="0">
                <a:solidFill>
                  <a:schemeClr val="bg1"/>
                </a:solidFill>
              </a:rPr>
              <a:t>The </a:t>
            </a:r>
            <a:r>
              <a:rPr lang="en-IE" dirty="0" smtClean="0">
                <a:solidFill>
                  <a:schemeClr val="bg1"/>
                </a:solidFill>
              </a:rPr>
              <a:t>pages </a:t>
            </a:r>
            <a:r>
              <a:rPr lang="en-IE" dirty="0">
                <a:solidFill>
                  <a:schemeClr val="bg1"/>
                </a:solidFill>
              </a:rPr>
              <a:t>almost </a:t>
            </a:r>
            <a:r>
              <a:rPr lang="en-IE" dirty="0" smtClean="0">
                <a:solidFill>
                  <a:schemeClr val="bg1"/>
                </a:solidFill>
              </a:rPr>
              <a:t>look </a:t>
            </a:r>
            <a:r>
              <a:rPr lang="en-IE" dirty="0">
                <a:solidFill>
                  <a:schemeClr val="bg1"/>
                </a:solidFill>
              </a:rPr>
              <a:t>like a poster and this is an extreme effort to grab the attention of the readers</a:t>
            </a:r>
            <a:r>
              <a:rPr lang="en-IE" dirty="0" smtClean="0">
                <a:solidFill>
                  <a:schemeClr val="bg1"/>
                </a:solidFill>
              </a:rPr>
              <a:t>. Nigella is portrayed “wrecked” in The Irish Sun while in The Herald it doesn’t.</a:t>
            </a:r>
            <a:endParaRPr lang="en-IE" dirty="0">
              <a:solidFill>
                <a:schemeClr val="bg1"/>
              </a:solidFill>
            </a:endParaRPr>
          </a:p>
        </p:txBody>
      </p:sp>
      <p:cxnSp>
        <p:nvCxnSpPr>
          <p:cNvPr id="20" name="Straight Arrow Connector 19"/>
          <p:cNvCxnSpPr/>
          <p:nvPr/>
        </p:nvCxnSpPr>
        <p:spPr>
          <a:xfrm flipV="1">
            <a:off x="4330492" y="1875146"/>
            <a:ext cx="1938472" cy="3964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377013" y="2275244"/>
            <a:ext cx="1953479" cy="3545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377013" y="5864521"/>
            <a:ext cx="4572000" cy="646331"/>
          </a:xfrm>
          <a:prstGeom prst="rect">
            <a:avLst/>
          </a:prstGeom>
        </p:spPr>
        <p:txBody>
          <a:bodyPr>
            <a:spAutoFit/>
          </a:bodyPr>
          <a:lstStyle/>
          <a:p>
            <a:r>
              <a:rPr lang="en-IE" dirty="0">
                <a:solidFill>
                  <a:schemeClr val="bg1"/>
                </a:solidFill>
              </a:rPr>
              <a:t>The </a:t>
            </a:r>
            <a:r>
              <a:rPr lang="en-IE" dirty="0" smtClean="0">
                <a:solidFill>
                  <a:schemeClr val="bg1"/>
                </a:solidFill>
              </a:rPr>
              <a:t>articles are very </a:t>
            </a:r>
            <a:r>
              <a:rPr lang="en-IE" dirty="0">
                <a:solidFill>
                  <a:schemeClr val="bg1"/>
                </a:solidFill>
              </a:rPr>
              <a:t>short compare to a broadsheet which has a very long </a:t>
            </a:r>
            <a:r>
              <a:rPr lang="en-IE" dirty="0" smtClean="0">
                <a:solidFill>
                  <a:schemeClr val="bg1"/>
                </a:solidFill>
              </a:rPr>
              <a:t>article</a:t>
            </a:r>
            <a:r>
              <a:rPr lang="en-IE" dirty="0">
                <a:solidFill>
                  <a:schemeClr val="bg1"/>
                </a:solidFill>
              </a:rPr>
              <a:t>.</a:t>
            </a:r>
            <a:endParaRPr lang="en-IE" dirty="0"/>
          </a:p>
        </p:txBody>
      </p:sp>
    </p:spTree>
    <p:extLst>
      <p:ext uri="{BB962C8B-B14F-4D97-AF65-F5344CB8AC3E}">
        <p14:creationId xmlns:p14="http://schemas.microsoft.com/office/powerpoint/2010/main" val="346932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607"/>
            <a:ext cx="8229600" cy="1143000"/>
          </a:xfrm>
        </p:spPr>
        <p:txBody>
          <a:bodyPr>
            <a:normAutofit/>
          </a:bodyPr>
          <a:lstStyle/>
          <a:p>
            <a:r>
              <a:rPr lang="en-IE" sz="3800" dirty="0" smtClean="0">
                <a:latin typeface="Times New Roman" panose="02020603050405020304" pitchFamily="18" charset="0"/>
                <a:cs typeface="Times New Roman" panose="02020603050405020304" pitchFamily="18" charset="0"/>
              </a:rPr>
              <a:t>TABLOIDS: NEWS ITEM ANALYSIS</a:t>
            </a:r>
            <a:endParaRPr lang="en-IE" sz="3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994726"/>
            <a:ext cx="8229600" cy="639762"/>
          </a:xfrm>
        </p:spPr>
        <p:txBody>
          <a:bodyPr/>
          <a:lstStyle/>
          <a:p>
            <a:r>
              <a:rPr lang="en-IE" dirty="0">
                <a:latin typeface="Times New Roman" panose="02020603050405020304" pitchFamily="18" charset="0"/>
                <a:cs typeface="Times New Roman" panose="02020603050405020304" pitchFamily="18" charset="0"/>
              </a:rPr>
              <a:t>	 </a:t>
            </a:r>
            <a:r>
              <a:rPr lang="en-IE" dirty="0" smtClean="0">
                <a:latin typeface="Times New Roman" panose="02020603050405020304" pitchFamily="18" charset="0"/>
                <a:cs typeface="Times New Roman" panose="02020603050405020304" pitchFamily="18" charset="0"/>
              </a:rPr>
              <a:t>        </a:t>
            </a:r>
            <a:r>
              <a:rPr lang="en-IE" u="sng" dirty="0" smtClean="0">
                <a:latin typeface="Times New Roman" panose="02020603050405020304" pitchFamily="18" charset="0"/>
                <a:cs typeface="Times New Roman" panose="02020603050405020304" pitchFamily="18" charset="0"/>
              </a:rPr>
              <a:t>THE IRISH SUN &amp; THE HERALD</a:t>
            </a:r>
            <a:endParaRPr lang="en-IE" u="sng"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57200" y="1634488"/>
            <a:ext cx="8229600" cy="4856990"/>
          </a:xfrm>
        </p:spPr>
        <p:txBody>
          <a:bodyPr>
            <a:normAutofit lnSpcReduction="10000"/>
          </a:bodyPr>
          <a:lstStyle/>
          <a:p>
            <a:r>
              <a:rPr lang="en-IE" sz="2800" dirty="0" smtClean="0">
                <a:latin typeface="+mn-lt"/>
              </a:rPr>
              <a:t>Simple and easy to understand.</a:t>
            </a:r>
          </a:p>
          <a:p>
            <a:r>
              <a:rPr lang="en-IE" sz="2800" dirty="0" smtClean="0">
                <a:latin typeface="+mn-lt"/>
              </a:rPr>
              <a:t>Mixed facts and emotions together.</a:t>
            </a:r>
          </a:p>
          <a:p>
            <a:r>
              <a:rPr lang="en-IE" sz="2800" dirty="0" smtClean="0">
                <a:latin typeface="+mn-lt"/>
              </a:rPr>
              <a:t>Mixed different stories in the articles.</a:t>
            </a:r>
          </a:p>
          <a:p>
            <a:r>
              <a:rPr lang="en-IE" sz="2800" dirty="0" smtClean="0">
                <a:latin typeface="+mn-lt"/>
              </a:rPr>
              <a:t>Bias.</a:t>
            </a:r>
          </a:p>
          <a:p>
            <a:r>
              <a:rPr lang="en-IE" sz="2800" dirty="0" smtClean="0">
                <a:latin typeface="+mn-lt"/>
              </a:rPr>
              <a:t>Some information could be untrue.</a:t>
            </a:r>
          </a:p>
          <a:p>
            <a:r>
              <a:rPr lang="en-IE" sz="2800" dirty="0" smtClean="0">
                <a:latin typeface="+mn-lt"/>
              </a:rPr>
              <a:t>Uses heightened language (over the top language).</a:t>
            </a:r>
          </a:p>
          <a:p>
            <a:r>
              <a:rPr lang="en-IE" sz="2800" dirty="0" smtClean="0">
                <a:latin typeface="+mn-lt"/>
              </a:rPr>
              <a:t>Focuses more on famous people and their private lives and scandals.</a:t>
            </a:r>
          </a:p>
          <a:p>
            <a:r>
              <a:rPr lang="en-IE" sz="2800" dirty="0" smtClean="0">
                <a:latin typeface="+mn-lt"/>
              </a:rPr>
              <a:t>Articles written very “slangy”/informal.</a:t>
            </a:r>
          </a:p>
          <a:p>
            <a:r>
              <a:rPr lang="en-IE" sz="2800" dirty="0" smtClean="0">
                <a:latin typeface="+mn-lt"/>
              </a:rPr>
              <a:t>Focuses more on gossip instead of major stories.</a:t>
            </a:r>
          </a:p>
          <a:p>
            <a:endParaRPr lang="en-IE" sz="2800" dirty="0" smtClean="0">
              <a:latin typeface="+mn-lt"/>
            </a:endParaRPr>
          </a:p>
          <a:p>
            <a:endParaRPr lang="en-IE" sz="2800" dirty="0" smtClean="0">
              <a:latin typeface="+mn-lt"/>
            </a:endParaRPr>
          </a:p>
          <a:p>
            <a:endParaRPr lang="en-IE" sz="2800" dirty="0" smtClean="0">
              <a:latin typeface="+mn-lt"/>
            </a:endParaRPr>
          </a:p>
          <a:p>
            <a:endParaRPr lang="en-IE" sz="2800" dirty="0" smtClean="0">
              <a:latin typeface="+mn-lt"/>
            </a:endParaRPr>
          </a:p>
          <a:p>
            <a:endParaRPr lang="en-IE" sz="3200" dirty="0" smtClean="0">
              <a:latin typeface="+mn-lt"/>
            </a:endParaRPr>
          </a:p>
          <a:p>
            <a:endParaRPr lang="en-IE" sz="3200" dirty="0" smtClean="0">
              <a:latin typeface="+mn-lt"/>
            </a:endParaRPr>
          </a:p>
          <a:p>
            <a:endParaRPr lang="en-IE" sz="3200" dirty="0" smtClean="0">
              <a:latin typeface="+mn-lt"/>
            </a:endParaRPr>
          </a:p>
          <a:p>
            <a:endParaRPr lang="en-IE" sz="3200" dirty="0">
              <a:latin typeface="+mn-lt"/>
            </a:endParaRPr>
          </a:p>
        </p:txBody>
      </p:sp>
    </p:spTree>
    <p:extLst>
      <p:ext uri="{BB962C8B-B14F-4D97-AF65-F5344CB8AC3E}">
        <p14:creationId xmlns:p14="http://schemas.microsoft.com/office/powerpoint/2010/main" val="28060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6828"/>
            <a:ext cx="3499833" cy="1269374"/>
          </a:xfrm>
        </p:spPr>
        <p:txBody>
          <a:bodyPr>
            <a:normAutofit fontScale="90000"/>
          </a:bodyPr>
          <a:lstStyle/>
          <a:p>
            <a:r>
              <a:rPr lang="en-IE" dirty="0" smtClean="0">
                <a:solidFill>
                  <a:schemeClr val="tx1"/>
                </a:solidFill>
                <a:latin typeface="Times New Roman" panose="02020603050405020304" pitchFamily="18" charset="0"/>
                <a:cs typeface="Times New Roman" panose="02020603050405020304" pitchFamily="18" charset="0"/>
              </a:rPr>
              <a:t>BROADSHEETS</a:t>
            </a:r>
            <a:endParaRPr lang="en-IE"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25026" y="785612"/>
            <a:ext cx="3022243" cy="22666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103917" y="4005330"/>
            <a:ext cx="2924577" cy="2193433"/>
          </a:xfrm>
          <a:prstGeom prst="rect">
            <a:avLst/>
          </a:prstGeom>
        </p:spPr>
      </p:pic>
    </p:spTree>
    <p:extLst>
      <p:ext uri="{BB962C8B-B14F-4D97-AF65-F5344CB8AC3E}">
        <p14:creationId xmlns:p14="http://schemas.microsoft.com/office/powerpoint/2010/main" val="28488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785551" y="2662434"/>
            <a:ext cx="2632278" cy="1974209"/>
          </a:xfrm>
        </p:spPr>
      </p:pic>
      <p:sp>
        <p:nvSpPr>
          <p:cNvPr id="6" name="TextBox 5"/>
          <p:cNvSpPr txBox="1"/>
          <p:nvPr/>
        </p:nvSpPr>
        <p:spPr>
          <a:xfrm>
            <a:off x="1551392" y="512089"/>
            <a:ext cx="2878428" cy="1477328"/>
          </a:xfrm>
          <a:prstGeom prst="rect">
            <a:avLst/>
          </a:prstGeom>
          <a:noFill/>
        </p:spPr>
        <p:txBody>
          <a:bodyPr wrap="square" rtlCol="0">
            <a:spAutoFit/>
          </a:bodyPr>
          <a:lstStyle/>
          <a:p>
            <a:r>
              <a:rPr lang="en-IE" dirty="0" smtClean="0">
                <a:solidFill>
                  <a:schemeClr val="bg1"/>
                </a:solidFill>
                <a:cs typeface="Arial" panose="020B0604020202020204" pitchFamily="34" charset="0"/>
              </a:rPr>
              <a:t>The story is not the main headline on the newspapers. </a:t>
            </a:r>
            <a:r>
              <a:rPr lang="en-IE" dirty="0">
                <a:solidFill>
                  <a:schemeClr val="bg1"/>
                </a:solidFill>
                <a:cs typeface="Arial" panose="020B0604020202020204" pitchFamily="34" charset="0"/>
              </a:rPr>
              <a:t>It only has a picture of Nigella and a brief summary of the story.</a:t>
            </a:r>
          </a:p>
        </p:txBody>
      </p:sp>
      <p:sp>
        <p:nvSpPr>
          <p:cNvPr id="9" name="TextBox 8"/>
          <p:cNvSpPr txBox="1"/>
          <p:nvPr/>
        </p:nvSpPr>
        <p:spPr>
          <a:xfrm>
            <a:off x="0" y="3049374"/>
            <a:ext cx="2633730" cy="1200329"/>
          </a:xfrm>
          <a:prstGeom prst="rect">
            <a:avLst/>
          </a:prstGeom>
          <a:noFill/>
        </p:spPr>
        <p:txBody>
          <a:bodyPr wrap="square" rtlCol="0">
            <a:spAutoFit/>
          </a:bodyPr>
          <a:lstStyle/>
          <a:p>
            <a:r>
              <a:rPr lang="en-IE" dirty="0" smtClean="0">
                <a:solidFill>
                  <a:schemeClr val="bg1"/>
                </a:solidFill>
              </a:rPr>
              <a:t>The story is in the centre of both paper and the big image of Nigella draws the reader’s attention.</a:t>
            </a:r>
            <a:endParaRPr lang="en-IE" dirty="0">
              <a:solidFill>
                <a:schemeClr val="bg1"/>
              </a:solidFill>
            </a:endParaRPr>
          </a:p>
        </p:txBody>
      </p:sp>
      <p:sp>
        <p:nvSpPr>
          <p:cNvPr id="13" name="TextBox 12"/>
          <p:cNvSpPr txBox="1"/>
          <p:nvPr/>
        </p:nvSpPr>
        <p:spPr>
          <a:xfrm>
            <a:off x="2890794" y="5471118"/>
            <a:ext cx="3078051" cy="1200329"/>
          </a:xfrm>
          <a:prstGeom prst="rect">
            <a:avLst/>
          </a:prstGeom>
          <a:noFill/>
        </p:spPr>
        <p:txBody>
          <a:bodyPr wrap="square" rtlCol="0">
            <a:spAutoFit/>
          </a:bodyPr>
          <a:lstStyle/>
          <a:p>
            <a:r>
              <a:rPr lang="en-IE" dirty="0" smtClean="0">
                <a:solidFill>
                  <a:schemeClr val="bg1"/>
                </a:solidFill>
              </a:rPr>
              <a:t>As with all broadsheets, more serious matters take preference over “celeb scandals”.</a:t>
            </a:r>
            <a:endParaRPr lang="en-IE" dirty="0">
              <a:solidFill>
                <a:schemeClr val="bg1"/>
              </a:solidFill>
            </a:endParaRPr>
          </a:p>
        </p:txBody>
      </p:sp>
      <p:sp>
        <p:nvSpPr>
          <p:cNvPr id="22" name="TextBox 21"/>
          <p:cNvSpPr txBox="1"/>
          <p:nvPr/>
        </p:nvSpPr>
        <p:spPr>
          <a:xfrm>
            <a:off x="6371056" y="702773"/>
            <a:ext cx="2772944" cy="1477328"/>
          </a:xfrm>
          <a:prstGeom prst="rect">
            <a:avLst/>
          </a:prstGeom>
          <a:noFill/>
        </p:spPr>
        <p:txBody>
          <a:bodyPr wrap="square" rtlCol="0">
            <a:spAutoFit/>
          </a:bodyPr>
          <a:lstStyle/>
          <a:p>
            <a:r>
              <a:rPr lang="en-IE" dirty="0" smtClean="0">
                <a:solidFill>
                  <a:schemeClr val="bg1"/>
                </a:solidFill>
              </a:rPr>
              <a:t>There is limited information on the story on the front pages as broadsheets aim to be provide information on more important issues.</a:t>
            </a:r>
            <a:endParaRPr lang="en-IE"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63008" y="2671167"/>
            <a:ext cx="2622300" cy="1966725"/>
          </a:xfrm>
          <a:prstGeom prst="rect">
            <a:avLst/>
          </a:prstGeom>
        </p:spPr>
      </p:pic>
      <p:cxnSp>
        <p:nvCxnSpPr>
          <p:cNvPr id="10" name="Straight Arrow Connector 9"/>
          <p:cNvCxnSpPr>
            <a:stCxn id="6" idx="2"/>
          </p:cNvCxnSpPr>
          <p:nvPr/>
        </p:nvCxnSpPr>
        <p:spPr>
          <a:xfrm>
            <a:off x="2990606" y="1989417"/>
            <a:ext cx="883552" cy="1660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a:off x="2990606" y="1989417"/>
            <a:ext cx="2978239" cy="1059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2" idx="2"/>
          </p:cNvCxnSpPr>
          <p:nvPr/>
        </p:nvCxnSpPr>
        <p:spPr>
          <a:xfrm flipH="1">
            <a:off x="6371056" y="2180101"/>
            <a:ext cx="1386472" cy="1823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2" idx="2"/>
          </p:cNvCxnSpPr>
          <p:nvPr/>
        </p:nvCxnSpPr>
        <p:spPr>
          <a:xfrm flipH="1">
            <a:off x="4365391" y="2180101"/>
            <a:ext cx="3392137" cy="2391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0"/>
          </p:cNvCxnSpPr>
          <p:nvPr/>
        </p:nvCxnSpPr>
        <p:spPr>
          <a:xfrm flipH="1" flipV="1">
            <a:off x="3432382" y="4168675"/>
            <a:ext cx="997438" cy="1302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0"/>
          </p:cNvCxnSpPr>
          <p:nvPr/>
        </p:nvCxnSpPr>
        <p:spPr>
          <a:xfrm flipV="1">
            <a:off x="4429820" y="3649538"/>
            <a:ext cx="918934" cy="1821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3"/>
          </p:cNvCxnSpPr>
          <p:nvPr/>
        </p:nvCxnSpPr>
        <p:spPr>
          <a:xfrm flipV="1">
            <a:off x="2633730" y="3649538"/>
            <a:ext cx="102657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p:cNvCxnSpPr>
          <p:nvPr/>
        </p:nvCxnSpPr>
        <p:spPr>
          <a:xfrm flipV="1">
            <a:off x="2633730" y="3049374"/>
            <a:ext cx="3246093" cy="600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5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FiveRules</Template>
  <TotalTime>0</TotalTime>
  <Words>816</Words>
  <Application>Microsoft Office PowerPoint</Application>
  <PresentationFormat>On-screen Show (4:3)</PresentationFormat>
  <Paragraphs>68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Five Rules</vt:lpstr>
      <vt:lpstr>PowerPoint Presentation</vt:lpstr>
      <vt:lpstr>   “HIGELLA”</vt:lpstr>
      <vt:lpstr>PowerPoint Presentation</vt:lpstr>
      <vt:lpstr>TABLOIDS</vt:lpstr>
      <vt:lpstr>PowerPoint Presentation</vt:lpstr>
      <vt:lpstr>PowerPoint Presentation</vt:lpstr>
      <vt:lpstr>TABLOIDS: NEWS ITEM ANALYSIS</vt:lpstr>
      <vt:lpstr>BROADSHEETS</vt:lpstr>
      <vt:lpstr>PowerPoint Presentation</vt:lpstr>
      <vt:lpstr>PowerPoint Presentation</vt:lpstr>
      <vt:lpstr>BROADSHEETS:NEWS ITEM ANALYSIS</vt:lpstr>
      <vt:lpstr>Conclusions</vt:lpstr>
      <vt:lpstr>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2013-11-29T13:59:01Z</dcterms:created>
  <dcterms:modified xsi:type="dcterms:W3CDTF">2013-12-11T11:46:33Z</dcterms:modified>
</cp:coreProperties>
</file>