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2" r:id="rId6"/>
    <p:sldId id="263" r:id="rId7"/>
    <p:sldId id="264" r:id="rId8"/>
    <p:sldId id="265" r:id="rId9"/>
    <p:sldId id="266" r:id="rId10"/>
    <p:sldId id="267" r:id="rId11"/>
    <p:sldId id="279" r:id="rId12"/>
    <p:sldId id="268" r:id="rId13"/>
    <p:sldId id="269" r:id="rId14"/>
    <p:sldId id="270" r:id="rId15"/>
    <p:sldId id="281" r:id="rId16"/>
    <p:sldId id="271" r:id="rId17"/>
    <p:sldId id="272" r:id="rId18"/>
    <p:sldId id="273" r:id="rId19"/>
    <p:sldId id="274" r:id="rId20"/>
    <p:sldId id="275" r:id="rId21"/>
    <p:sldId id="284" r:id="rId22"/>
    <p:sldId id="276" r:id="rId23"/>
    <p:sldId id="277" r:id="rId24"/>
    <p:sldId id="282" r:id="rId25"/>
    <p:sldId id="283" r:id="rId26"/>
    <p:sldId id="285" r:id="rId27"/>
    <p:sldId id="286"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6233BE7-0574-49CE-8D62-FE60C9F9D3FE}" type="datetimeFigureOut">
              <a:rPr lang="en-IE" smtClean="0"/>
              <a:pPr/>
              <a:t>05/11/2013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7F546E6-6720-41A7-B3A2-E88BF3EA9CA2}" type="slidenum">
              <a:rPr lang="en-IE" smtClean="0"/>
              <a:pPr/>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233BE7-0574-49CE-8D62-FE60C9F9D3FE}" type="datetimeFigureOut">
              <a:rPr lang="en-IE" smtClean="0"/>
              <a:pPr/>
              <a:t>05/11/2013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7F546E6-6720-41A7-B3A2-E88BF3EA9CA2}" type="slidenum">
              <a:rPr lang="en-IE" smtClean="0"/>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233BE7-0574-49CE-8D62-FE60C9F9D3FE}" type="datetimeFigureOut">
              <a:rPr lang="en-IE" smtClean="0"/>
              <a:pPr/>
              <a:t>05/11/2013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7F546E6-6720-41A7-B3A2-E88BF3EA9CA2}" type="slidenum">
              <a:rPr lang="en-IE" smtClean="0"/>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233BE7-0574-49CE-8D62-FE60C9F9D3FE}" type="datetimeFigureOut">
              <a:rPr lang="en-IE" smtClean="0"/>
              <a:pPr/>
              <a:t>05/11/2013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7F546E6-6720-41A7-B3A2-E88BF3EA9CA2}" type="slidenum">
              <a:rPr lang="en-IE" smtClean="0"/>
              <a:pPr/>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233BE7-0574-49CE-8D62-FE60C9F9D3FE}" type="datetimeFigureOut">
              <a:rPr lang="en-IE" smtClean="0"/>
              <a:pPr/>
              <a:t>05/11/2013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7F546E6-6720-41A7-B3A2-E88BF3EA9CA2}" type="slidenum">
              <a:rPr lang="en-IE" smtClean="0"/>
              <a:pPr/>
              <a:t>‹#›</a:t>
            </a:fld>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6233BE7-0574-49CE-8D62-FE60C9F9D3FE}" type="datetimeFigureOut">
              <a:rPr lang="en-IE" smtClean="0"/>
              <a:pPr/>
              <a:t>05/11/2013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E7F546E6-6720-41A7-B3A2-E88BF3EA9CA2}" type="slidenum">
              <a:rPr lang="en-IE" smtClean="0"/>
              <a:pPr/>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233BE7-0574-49CE-8D62-FE60C9F9D3FE}" type="datetimeFigureOut">
              <a:rPr lang="en-IE" smtClean="0"/>
              <a:pPr/>
              <a:t>05/11/2013</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E7F546E6-6720-41A7-B3A2-E88BF3EA9CA2}" type="slidenum">
              <a:rPr lang="en-IE" smtClean="0"/>
              <a:pPr/>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233BE7-0574-49CE-8D62-FE60C9F9D3FE}" type="datetimeFigureOut">
              <a:rPr lang="en-IE" smtClean="0"/>
              <a:pPr/>
              <a:t>05/11/2013</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E7F546E6-6720-41A7-B3A2-E88BF3EA9CA2}" type="slidenum">
              <a:rPr lang="en-IE" smtClean="0"/>
              <a:pPr/>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233BE7-0574-49CE-8D62-FE60C9F9D3FE}" type="datetimeFigureOut">
              <a:rPr lang="en-IE" smtClean="0"/>
              <a:pPr/>
              <a:t>05/11/2013</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E7F546E6-6720-41A7-B3A2-E88BF3EA9CA2}" type="slidenum">
              <a:rPr lang="en-IE" smtClean="0"/>
              <a:pPr/>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233BE7-0574-49CE-8D62-FE60C9F9D3FE}" type="datetimeFigureOut">
              <a:rPr lang="en-IE" smtClean="0"/>
              <a:pPr/>
              <a:t>05/11/2013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E7F546E6-6720-41A7-B3A2-E88BF3EA9CA2}" type="slidenum">
              <a:rPr lang="en-IE" smtClean="0"/>
              <a:pPr/>
              <a:t>‹#›</a:t>
            </a:fld>
            <a:endParaRPr lang="en-IE"/>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06233BE7-0574-49CE-8D62-FE60C9F9D3FE}" type="datetimeFigureOut">
              <a:rPr lang="en-IE" smtClean="0"/>
              <a:pPr/>
              <a:t>05/11/2013</a:t>
            </a:fld>
            <a:endParaRPr lang="en-IE"/>
          </a:p>
        </p:txBody>
      </p:sp>
      <p:sp>
        <p:nvSpPr>
          <p:cNvPr id="9" name="Slide Number Placeholder 8"/>
          <p:cNvSpPr>
            <a:spLocks noGrp="1"/>
          </p:cNvSpPr>
          <p:nvPr>
            <p:ph type="sldNum" sz="quarter" idx="11"/>
          </p:nvPr>
        </p:nvSpPr>
        <p:spPr/>
        <p:txBody>
          <a:bodyPr/>
          <a:lstStyle/>
          <a:p>
            <a:fld id="{E7F546E6-6720-41A7-B3A2-E88BF3EA9CA2}" type="slidenum">
              <a:rPr lang="en-IE" smtClean="0"/>
              <a:pPr/>
              <a:t>‹#›</a:t>
            </a:fld>
            <a:endParaRPr lang="en-IE"/>
          </a:p>
        </p:txBody>
      </p:sp>
      <p:sp>
        <p:nvSpPr>
          <p:cNvPr id="10" name="Footer Placeholder 9"/>
          <p:cNvSpPr>
            <a:spLocks noGrp="1"/>
          </p:cNvSpPr>
          <p:nvPr>
            <p:ph type="ftr" sz="quarter" idx="12"/>
          </p:nvPr>
        </p:nvSpPr>
        <p:spPr/>
        <p:txBody>
          <a:bodyPr/>
          <a:lstStyle/>
          <a:p>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7F546E6-6720-41A7-B3A2-E88BF3EA9CA2}" type="slidenum">
              <a:rPr lang="en-IE" smtClean="0"/>
              <a:pPr/>
              <a:t>‹#›</a:t>
            </a:fld>
            <a:endParaRPr lang="en-IE"/>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IE"/>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06233BE7-0574-49CE-8D62-FE60C9F9D3FE}" type="datetimeFigureOut">
              <a:rPr lang="en-IE" smtClean="0"/>
              <a:pPr/>
              <a:t>05/11/2013</a:t>
            </a:fld>
            <a:endParaRPr lang="en-I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9.jpeg"/><Relationship Id="rId13" Type="http://schemas.openxmlformats.org/officeDocument/2006/relationships/image" Target="../media/image14.jpeg"/><Relationship Id="rId3" Type="http://schemas.openxmlformats.org/officeDocument/2006/relationships/image" Target="../media/image4.jpeg"/><Relationship Id="rId7" Type="http://schemas.openxmlformats.org/officeDocument/2006/relationships/image" Target="../media/image8.jpeg"/><Relationship Id="rId12" Type="http://schemas.openxmlformats.org/officeDocument/2006/relationships/image" Target="../media/image13.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11" Type="http://schemas.openxmlformats.org/officeDocument/2006/relationships/image" Target="../media/image12.jpeg"/><Relationship Id="rId5" Type="http://schemas.openxmlformats.org/officeDocument/2006/relationships/image" Target="../media/image6.jpeg"/><Relationship Id="rId10" Type="http://schemas.openxmlformats.org/officeDocument/2006/relationships/image" Target="../media/image11.jpeg"/><Relationship Id="rId4" Type="http://schemas.openxmlformats.org/officeDocument/2006/relationships/image" Target="../media/image5.jpeg"/><Relationship Id="rId9" Type="http://schemas.openxmlformats.org/officeDocument/2006/relationships/image" Target="../media/image10.jpeg"/><Relationship Id="rId14" Type="http://schemas.openxmlformats.org/officeDocument/2006/relationships/image" Target="../media/image2.jpeg"/></Relationships>
</file>

<file path=ppt/slides/_rels/slide11.xml.rels><?xml version="1.0" encoding="UTF-8" standalone="yes"?>
<Relationships xmlns="http://schemas.openxmlformats.org/package/2006/relationships"><Relationship Id="rId8" Type="http://schemas.openxmlformats.org/officeDocument/2006/relationships/image" Target="../media/image12.jpeg"/><Relationship Id="rId13" Type="http://schemas.openxmlformats.org/officeDocument/2006/relationships/image" Target="../media/image17.jpeg"/><Relationship Id="rId3" Type="http://schemas.openxmlformats.org/officeDocument/2006/relationships/image" Target="../media/image6.jpeg"/><Relationship Id="rId7" Type="http://schemas.openxmlformats.org/officeDocument/2006/relationships/image" Target="../media/image11.jpeg"/><Relationship Id="rId12" Type="http://schemas.openxmlformats.org/officeDocument/2006/relationships/image" Target="../media/image16.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10.jpeg"/><Relationship Id="rId11" Type="http://schemas.openxmlformats.org/officeDocument/2006/relationships/image" Target="../media/image15.png"/><Relationship Id="rId5" Type="http://schemas.openxmlformats.org/officeDocument/2006/relationships/image" Target="../media/image9.jpeg"/><Relationship Id="rId10" Type="http://schemas.openxmlformats.org/officeDocument/2006/relationships/image" Target="../media/image14.jpeg"/><Relationship Id="rId4" Type="http://schemas.openxmlformats.org/officeDocument/2006/relationships/image" Target="../media/image8.jpeg"/><Relationship Id="rId9" Type="http://schemas.openxmlformats.org/officeDocument/2006/relationships/image" Target="../media/image13.jpeg"/><Relationship Id="rId1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21.jpeg"/><Relationship Id="rId4" Type="http://schemas.openxmlformats.org/officeDocument/2006/relationships/image" Target="../media/image20.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european-council.europa.eu/the-institution/europa-building?lang=en" TargetMode="External"/><Relationship Id="rId1" Type="http://schemas.openxmlformats.org/officeDocument/2006/relationships/slideLayout" Target="../slideLayouts/slideLayout2.xml"/><Relationship Id="rId4" Type="http://schemas.openxmlformats.org/officeDocument/2006/relationships/image" Target="../media/image23.jpg"/></Relationships>
</file>

<file path=ppt/slides/_rels/slide21.xml.rels><?xml version="1.0" encoding="UTF-8" standalone="yes"?>
<Relationships xmlns="http://schemas.openxmlformats.org/package/2006/relationships"><Relationship Id="rId2" Type="http://schemas.openxmlformats.org/officeDocument/2006/relationships/hyperlink" Target="http://www.european-council.europa.eu/the-institution?lang=en"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europa.eu/"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european-council.europa.eu/media/1001035/web_bce_24-25octobre.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youtube.com/watch?v=Av2sI0dHXpQ"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irishtimes.com/news/politics/kenny-being-seriously-talked-about-for-european-roles-1.1582329" TargetMode="External"/><Relationship Id="rId2" Type="http://schemas.openxmlformats.org/officeDocument/2006/relationships/hyperlink" Target="http://abonnes.lemonde.fr/idees/article/2013/10/30/la-vraie-fausse-bonne-idee-de-m-schulz_3505157_3232.html" TargetMode="External"/><Relationship Id="rId1" Type="http://schemas.openxmlformats.org/officeDocument/2006/relationships/slideLayout" Target="../slideLayouts/slideLayout2.xml"/><Relationship Id="rId4" Type="http://schemas.openxmlformats.org/officeDocument/2006/relationships/hyperlink" Target="http://www.independent.ie/irish-news/politics/enda-is-talk-of-eu-as-he-is-linked-to-top-position-29721964.html" TargetMode="External"/></Relationships>
</file>

<file path=ppt/slides/_rels/slide27.xml.rels><?xml version="1.0" encoding="UTF-8" standalone="yes"?>
<Relationships xmlns="http://schemas.openxmlformats.org/package/2006/relationships"><Relationship Id="rId2" Type="http://schemas.openxmlformats.org/officeDocument/2006/relationships/hyperlink" Target="http://imgur.com/a/iVK8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20040"/>
            <a:ext cx="7239000" cy="1143000"/>
          </a:xfrm>
        </p:spPr>
        <p:txBody>
          <a:bodyPr/>
          <a:lstStyle/>
          <a:p>
            <a:pPr eaLnBrk="1" fontAlgn="auto" hangingPunct="1">
              <a:spcAft>
                <a:spcPts val="0"/>
              </a:spcAft>
              <a:defRPr/>
            </a:pPr>
            <a:r>
              <a:rPr lang="en-IE" dirty="0" smtClean="0"/>
              <a:t>EU institutions </a:t>
            </a:r>
            <a:endParaRPr lang="en-IE" dirty="0"/>
          </a:p>
        </p:txBody>
      </p:sp>
      <p:sp>
        <p:nvSpPr>
          <p:cNvPr id="5" name="Content Placeholder 4"/>
          <p:cNvSpPr>
            <a:spLocks noGrp="1"/>
          </p:cNvSpPr>
          <p:nvPr>
            <p:ph idx="1"/>
          </p:nvPr>
        </p:nvSpPr>
        <p:spPr/>
        <p:txBody>
          <a:bodyPr>
            <a:noAutofit/>
          </a:bodyPr>
          <a:lstStyle/>
          <a:p>
            <a:pPr marL="274320" indent="-274320" eaLnBrk="1" fontAlgn="auto" hangingPunct="1">
              <a:spcAft>
                <a:spcPts val="0"/>
              </a:spcAft>
              <a:buFont typeface="Wingdings 2"/>
              <a:buChar char=""/>
              <a:defRPr/>
            </a:pPr>
            <a:r>
              <a:rPr lang="en-IE" sz="2400" dirty="0" smtClean="0"/>
              <a:t>EU = a politically unique system </a:t>
            </a:r>
          </a:p>
          <a:p>
            <a:pPr marL="274320" indent="-274320" eaLnBrk="1" fontAlgn="auto" hangingPunct="1">
              <a:spcAft>
                <a:spcPts val="0"/>
              </a:spcAft>
              <a:buFont typeface="Wingdings 2"/>
              <a:buChar char=""/>
              <a:defRPr/>
            </a:pPr>
            <a:r>
              <a:rPr lang="en-IE" sz="2400" dirty="0" smtClean="0"/>
              <a:t>More than just a confederation of states but not a federal state </a:t>
            </a:r>
          </a:p>
          <a:p>
            <a:pPr marL="521208" lvl="1" eaLnBrk="1" fontAlgn="auto" hangingPunct="1">
              <a:spcAft>
                <a:spcPts val="0"/>
              </a:spcAft>
              <a:buClr>
                <a:schemeClr val="accent4"/>
              </a:buClr>
              <a:buFont typeface="Wingdings 2"/>
              <a:buChar char=""/>
              <a:defRPr/>
            </a:pPr>
            <a:r>
              <a:rPr lang="en-IE" u="sng" dirty="0" smtClean="0">
                <a:solidFill>
                  <a:schemeClr val="tx1">
                    <a:tint val="85000"/>
                  </a:schemeClr>
                </a:solidFill>
              </a:rPr>
              <a:t>Federalism</a:t>
            </a:r>
            <a:r>
              <a:rPr lang="en-IE" dirty="0" smtClean="0">
                <a:solidFill>
                  <a:schemeClr val="tx1">
                    <a:tint val="85000"/>
                  </a:schemeClr>
                </a:solidFill>
              </a:rPr>
              <a:t>: the principle of sharing power and sovereignty between levels of governance, usually between central government and sub-state level (state – USA; province – Belgium or canton – Switzerland; Lander – Germany)</a:t>
            </a:r>
          </a:p>
          <a:p>
            <a:pPr marL="274320" indent="-274320" eaLnBrk="1" fontAlgn="auto" hangingPunct="1">
              <a:spcAft>
                <a:spcPts val="0"/>
              </a:spcAft>
              <a:buFont typeface="Wingdings 2"/>
              <a:buChar char=""/>
              <a:defRPr/>
            </a:pPr>
            <a:r>
              <a:rPr lang="en-IE" sz="2400" dirty="0" smtClean="0"/>
              <a:t>In constant evolution for 58 years</a:t>
            </a:r>
          </a:p>
          <a:p>
            <a:pPr marL="274320" indent="-274320" eaLnBrk="1" fontAlgn="auto" hangingPunct="1">
              <a:spcAft>
                <a:spcPts val="0"/>
              </a:spcAft>
              <a:buFont typeface="Wingdings 2"/>
              <a:buChar char=""/>
              <a:defRPr/>
            </a:pPr>
            <a:r>
              <a:rPr lang="en-IE" sz="2400" dirty="0" smtClean="0"/>
              <a:t>Institutional triangle </a:t>
            </a:r>
          </a:p>
          <a:p>
            <a:pPr marL="521208" lvl="1" eaLnBrk="1" fontAlgn="auto" hangingPunct="1">
              <a:spcAft>
                <a:spcPts val="0"/>
              </a:spcAft>
              <a:buClr>
                <a:schemeClr val="accent4"/>
              </a:buClr>
              <a:buFont typeface="Wingdings 2"/>
              <a:buChar char=""/>
              <a:defRPr/>
            </a:pPr>
            <a:r>
              <a:rPr lang="en-IE" sz="2400" dirty="0" smtClean="0">
                <a:solidFill>
                  <a:schemeClr val="tx1">
                    <a:tint val="85000"/>
                  </a:schemeClr>
                </a:solidFill>
              </a:rPr>
              <a:t>Council of the European Union </a:t>
            </a:r>
          </a:p>
          <a:p>
            <a:pPr marL="521208" lvl="1" eaLnBrk="1" fontAlgn="auto" hangingPunct="1">
              <a:spcAft>
                <a:spcPts val="0"/>
              </a:spcAft>
              <a:buClr>
                <a:schemeClr val="accent4"/>
              </a:buClr>
              <a:buFont typeface="Wingdings 2"/>
              <a:buChar char=""/>
              <a:defRPr/>
            </a:pPr>
            <a:r>
              <a:rPr lang="en-IE" sz="2400" dirty="0" smtClean="0">
                <a:solidFill>
                  <a:schemeClr val="tx1">
                    <a:tint val="85000"/>
                  </a:schemeClr>
                </a:solidFill>
              </a:rPr>
              <a:t>European Parliament </a:t>
            </a:r>
          </a:p>
          <a:p>
            <a:pPr marL="521208" lvl="1" eaLnBrk="1" fontAlgn="auto" hangingPunct="1">
              <a:spcAft>
                <a:spcPts val="0"/>
              </a:spcAft>
              <a:buClr>
                <a:schemeClr val="accent4"/>
              </a:buClr>
              <a:buFont typeface="Wingdings 2"/>
              <a:buChar char=""/>
              <a:defRPr/>
            </a:pPr>
            <a:r>
              <a:rPr lang="en-IE" sz="2400" dirty="0" smtClean="0">
                <a:solidFill>
                  <a:schemeClr val="tx1">
                    <a:tint val="85000"/>
                  </a:schemeClr>
                </a:solidFill>
              </a:rPr>
              <a:t>Commission </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4193" y="476672"/>
            <a:ext cx="1584176" cy="1054197"/>
          </a:xfrm>
          <a:prstGeom prst="rect">
            <a:avLst/>
          </a:prstGeom>
        </p:spPr>
      </p:pic>
    </p:spTree>
    <p:extLst>
      <p:ext uri="{BB962C8B-B14F-4D97-AF65-F5344CB8AC3E}">
        <p14:creationId xmlns:p14="http://schemas.microsoft.com/office/powerpoint/2010/main" val="940528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IE" dirty="0" smtClean="0"/>
              <a:t>Irish MEPs          2009</a:t>
            </a:r>
            <a:endParaRPr lang="en-IE" dirty="0"/>
          </a:p>
        </p:txBody>
      </p:sp>
      <p:sp>
        <p:nvSpPr>
          <p:cNvPr id="3" name="Content Placeholder 2"/>
          <p:cNvSpPr>
            <a:spLocks noGrp="1"/>
          </p:cNvSpPr>
          <p:nvPr>
            <p:ph idx="1"/>
          </p:nvPr>
        </p:nvSpPr>
        <p:spPr/>
        <p:txBody>
          <a:bodyPr>
            <a:normAutofit fontScale="92500" lnSpcReduction="20000"/>
          </a:bodyPr>
          <a:lstStyle/>
          <a:p>
            <a:pPr marL="274320" indent="-274320" eaLnBrk="1" fontAlgn="auto" hangingPunct="1">
              <a:spcAft>
                <a:spcPts val="0"/>
              </a:spcAft>
              <a:buFont typeface="Wingdings 2"/>
              <a:buChar char=""/>
              <a:defRPr/>
            </a:pPr>
            <a:r>
              <a:rPr lang="en-IE" dirty="0" smtClean="0">
                <a:solidFill>
                  <a:srgbClr val="FF0000"/>
                </a:solidFill>
              </a:rPr>
              <a:t>Dublin </a:t>
            </a:r>
          </a:p>
          <a:p>
            <a:pPr marL="521208" lvl="1" eaLnBrk="1" fontAlgn="auto" hangingPunct="1">
              <a:spcAft>
                <a:spcPts val="0"/>
              </a:spcAft>
              <a:buClr>
                <a:schemeClr val="accent4"/>
              </a:buClr>
              <a:buFont typeface="Wingdings 2"/>
              <a:buChar char=""/>
              <a:defRPr/>
            </a:pPr>
            <a:r>
              <a:rPr lang="en-IE" dirty="0" smtClean="0">
                <a:solidFill>
                  <a:schemeClr val="tx1">
                    <a:tint val="85000"/>
                  </a:schemeClr>
                </a:solidFill>
              </a:rPr>
              <a:t>De Rossa, Prionsias (Labour)</a:t>
            </a:r>
          </a:p>
          <a:p>
            <a:pPr marL="521208" lvl="1" eaLnBrk="1" fontAlgn="auto" hangingPunct="1">
              <a:spcAft>
                <a:spcPts val="0"/>
              </a:spcAft>
              <a:buClr>
                <a:schemeClr val="accent4"/>
              </a:buClr>
              <a:buFont typeface="Wingdings 2"/>
              <a:buChar char=""/>
              <a:defRPr/>
            </a:pPr>
            <a:r>
              <a:rPr lang="en-IE" dirty="0" smtClean="0">
                <a:solidFill>
                  <a:schemeClr val="tx1">
                    <a:tint val="85000"/>
                  </a:schemeClr>
                </a:solidFill>
              </a:rPr>
              <a:t>Higgins, Joe (Socialist Party)</a:t>
            </a:r>
          </a:p>
          <a:p>
            <a:pPr marL="521208" lvl="1" eaLnBrk="1" fontAlgn="auto" hangingPunct="1">
              <a:spcAft>
                <a:spcPts val="0"/>
              </a:spcAft>
              <a:buClr>
                <a:schemeClr val="accent4"/>
              </a:buClr>
              <a:buFont typeface="Wingdings 2"/>
              <a:buChar char=""/>
              <a:defRPr/>
            </a:pPr>
            <a:r>
              <a:rPr lang="en-IE" dirty="0" smtClean="0">
                <a:solidFill>
                  <a:schemeClr val="tx1">
                    <a:tint val="85000"/>
                  </a:schemeClr>
                </a:solidFill>
              </a:rPr>
              <a:t>Mitchell, Gay (Fine Gael)</a:t>
            </a:r>
          </a:p>
          <a:p>
            <a:pPr marL="274320" indent="-274320" eaLnBrk="1" fontAlgn="auto" hangingPunct="1">
              <a:spcAft>
                <a:spcPts val="0"/>
              </a:spcAft>
              <a:buFont typeface="Wingdings 2"/>
              <a:buChar char=""/>
              <a:defRPr/>
            </a:pPr>
            <a:r>
              <a:rPr lang="en-IE" dirty="0" smtClean="0">
                <a:solidFill>
                  <a:srgbClr val="FF0000"/>
                </a:solidFill>
              </a:rPr>
              <a:t>South </a:t>
            </a:r>
          </a:p>
          <a:p>
            <a:pPr marL="521208" lvl="1" eaLnBrk="1" fontAlgn="auto" hangingPunct="1">
              <a:spcAft>
                <a:spcPts val="0"/>
              </a:spcAft>
              <a:buClr>
                <a:schemeClr val="accent4"/>
              </a:buClr>
              <a:buFont typeface="Wingdings 2"/>
              <a:buChar char=""/>
              <a:defRPr/>
            </a:pPr>
            <a:r>
              <a:rPr lang="en-IE" dirty="0" smtClean="0">
                <a:solidFill>
                  <a:schemeClr val="tx1">
                    <a:tint val="85000"/>
                  </a:schemeClr>
                </a:solidFill>
              </a:rPr>
              <a:t>Crowley, Brian (Fianna Fail)</a:t>
            </a:r>
          </a:p>
          <a:p>
            <a:pPr marL="521208" lvl="1" eaLnBrk="1" fontAlgn="auto" hangingPunct="1">
              <a:spcAft>
                <a:spcPts val="0"/>
              </a:spcAft>
              <a:buClr>
                <a:schemeClr val="accent4"/>
              </a:buClr>
              <a:buFont typeface="Wingdings 2"/>
              <a:buChar char=""/>
              <a:defRPr/>
            </a:pPr>
            <a:r>
              <a:rPr lang="en-IE" dirty="0" smtClean="0">
                <a:solidFill>
                  <a:schemeClr val="tx1">
                    <a:tint val="85000"/>
                  </a:schemeClr>
                </a:solidFill>
              </a:rPr>
              <a:t>Kelly, Alan (Labour)</a:t>
            </a:r>
          </a:p>
          <a:p>
            <a:pPr marL="521208" lvl="1" eaLnBrk="1" fontAlgn="auto" hangingPunct="1">
              <a:spcAft>
                <a:spcPts val="0"/>
              </a:spcAft>
              <a:buClr>
                <a:schemeClr val="accent4"/>
              </a:buClr>
              <a:buFont typeface="Wingdings 2"/>
              <a:buChar char=""/>
              <a:defRPr/>
            </a:pPr>
            <a:r>
              <a:rPr lang="en-IE" dirty="0" smtClean="0">
                <a:solidFill>
                  <a:schemeClr val="tx1">
                    <a:tint val="85000"/>
                  </a:schemeClr>
                </a:solidFill>
              </a:rPr>
              <a:t>Kelly, Sean (Fine Gael)</a:t>
            </a:r>
          </a:p>
          <a:p>
            <a:pPr marL="274320" indent="-274320" eaLnBrk="1" fontAlgn="auto" hangingPunct="1">
              <a:spcAft>
                <a:spcPts val="0"/>
              </a:spcAft>
              <a:buFont typeface="Wingdings 2"/>
              <a:buChar char=""/>
              <a:defRPr/>
            </a:pPr>
            <a:r>
              <a:rPr lang="en-IE" dirty="0" smtClean="0">
                <a:solidFill>
                  <a:srgbClr val="FF0000"/>
                </a:solidFill>
              </a:rPr>
              <a:t>North-West</a:t>
            </a:r>
          </a:p>
          <a:p>
            <a:pPr marL="521208" lvl="1" eaLnBrk="1" fontAlgn="auto" hangingPunct="1">
              <a:spcAft>
                <a:spcPts val="0"/>
              </a:spcAft>
              <a:buClr>
                <a:schemeClr val="accent4"/>
              </a:buClr>
              <a:buFont typeface="Wingdings 2"/>
              <a:buChar char=""/>
              <a:defRPr/>
            </a:pPr>
            <a:r>
              <a:rPr lang="en-IE" dirty="0" smtClean="0">
                <a:solidFill>
                  <a:schemeClr val="tx1">
                    <a:tint val="85000"/>
                  </a:schemeClr>
                </a:solidFill>
              </a:rPr>
              <a:t>Gallagher, Pat the Cope (Fianna Fail)</a:t>
            </a:r>
          </a:p>
          <a:p>
            <a:pPr marL="521208" lvl="1" eaLnBrk="1" fontAlgn="auto" hangingPunct="1">
              <a:spcAft>
                <a:spcPts val="0"/>
              </a:spcAft>
              <a:buClr>
                <a:schemeClr val="accent4"/>
              </a:buClr>
              <a:buFont typeface="Wingdings 2"/>
              <a:buChar char=""/>
              <a:defRPr/>
            </a:pPr>
            <a:r>
              <a:rPr lang="en-IE" dirty="0" smtClean="0">
                <a:solidFill>
                  <a:schemeClr val="tx1">
                    <a:tint val="85000"/>
                  </a:schemeClr>
                </a:solidFill>
              </a:rPr>
              <a:t>Harkin, Marian (Independent)</a:t>
            </a:r>
          </a:p>
          <a:p>
            <a:pPr marL="521208" lvl="1" eaLnBrk="1" fontAlgn="auto" hangingPunct="1">
              <a:spcAft>
                <a:spcPts val="0"/>
              </a:spcAft>
              <a:buClr>
                <a:schemeClr val="accent4"/>
              </a:buClr>
              <a:buFont typeface="Wingdings 2"/>
              <a:buChar char=""/>
              <a:defRPr/>
            </a:pPr>
            <a:r>
              <a:rPr lang="en-IE" dirty="0" smtClean="0">
                <a:solidFill>
                  <a:schemeClr val="tx1">
                    <a:tint val="85000"/>
                  </a:schemeClr>
                </a:solidFill>
              </a:rPr>
              <a:t>Higgins, Jim (Fine Gael)</a:t>
            </a:r>
          </a:p>
          <a:p>
            <a:pPr marL="274320" indent="-274320" eaLnBrk="1" fontAlgn="auto" hangingPunct="1">
              <a:spcAft>
                <a:spcPts val="0"/>
              </a:spcAft>
              <a:buFont typeface="Wingdings 2"/>
              <a:buChar char=""/>
              <a:defRPr/>
            </a:pPr>
            <a:r>
              <a:rPr lang="en-IE" dirty="0" smtClean="0">
                <a:solidFill>
                  <a:srgbClr val="FF0000"/>
                </a:solidFill>
              </a:rPr>
              <a:t>East </a:t>
            </a:r>
          </a:p>
          <a:p>
            <a:pPr marL="521208" lvl="1" eaLnBrk="1" fontAlgn="auto" hangingPunct="1">
              <a:spcAft>
                <a:spcPts val="0"/>
              </a:spcAft>
              <a:buClr>
                <a:schemeClr val="accent4"/>
              </a:buClr>
              <a:buFont typeface="Wingdings 2"/>
              <a:buChar char=""/>
              <a:defRPr/>
            </a:pPr>
            <a:r>
              <a:rPr lang="en-IE" dirty="0" smtClean="0">
                <a:solidFill>
                  <a:schemeClr val="tx1">
                    <a:tint val="85000"/>
                  </a:schemeClr>
                </a:solidFill>
              </a:rPr>
              <a:t>Aylward, Liam (Fianna Fail)</a:t>
            </a:r>
          </a:p>
          <a:p>
            <a:pPr marL="521208" lvl="1" eaLnBrk="1" fontAlgn="auto" hangingPunct="1">
              <a:spcAft>
                <a:spcPts val="0"/>
              </a:spcAft>
              <a:buClr>
                <a:schemeClr val="accent4"/>
              </a:buClr>
              <a:buFont typeface="Wingdings 2"/>
              <a:buChar char=""/>
              <a:defRPr/>
            </a:pPr>
            <a:r>
              <a:rPr lang="en-IE" dirty="0" smtClean="0">
                <a:solidFill>
                  <a:schemeClr val="tx1">
                    <a:tint val="85000"/>
                  </a:schemeClr>
                </a:solidFill>
              </a:rPr>
              <a:t>Childers, Nessa (Labour)</a:t>
            </a:r>
          </a:p>
          <a:p>
            <a:pPr marL="521208" lvl="1" eaLnBrk="1" fontAlgn="auto" hangingPunct="1">
              <a:spcAft>
                <a:spcPts val="0"/>
              </a:spcAft>
              <a:buClr>
                <a:schemeClr val="accent4"/>
              </a:buClr>
              <a:buFont typeface="Wingdings 2"/>
              <a:buChar char=""/>
              <a:defRPr/>
            </a:pPr>
            <a:r>
              <a:rPr lang="en-IE" dirty="0" smtClean="0">
                <a:solidFill>
                  <a:schemeClr val="tx1">
                    <a:tint val="85000"/>
                  </a:schemeClr>
                </a:solidFill>
              </a:rPr>
              <a:t>McGuiness, Mairead (Fine Gael)</a:t>
            </a:r>
            <a:endParaRPr lang="en-IE" dirty="0">
              <a:solidFill>
                <a:schemeClr val="tx1">
                  <a:tint val="85000"/>
                </a:schemeClr>
              </a:solidFill>
            </a:endParaRPr>
          </a:p>
        </p:txBody>
      </p:sp>
      <p:pic>
        <p:nvPicPr>
          <p:cNvPr id="16388" name="Picture 3" descr="de rossa.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43250" y="642938"/>
            <a:ext cx="952500" cy="1204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4" descr="joe higgins.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92870" y="1003155"/>
            <a:ext cx="1023938"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0" name="Picture 5" descr="gay mitchell.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49015" y="1003155"/>
            <a:ext cx="952500" cy="120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1" name="Picture 6" descr="brian crowley.jp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14813" y="2500313"/>
            <a:ext cx="798512"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2" name="Picture 7" descr="alan kelly.jp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214938" y="2500313"/>
            <a:ext cx="823912" cy="104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3" name="Picture 8" descr="sean kelly.jp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316808" y="2409825"/>
            <a:ext cx="895350"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4" name="Picture 9" descr="pat the cope gallagher.jpg"/>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929188" y="3640137"/>
            <a:ext cx="1016000"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5" name="Picture 10" descr="marian harkin.jpg"/>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000750" y="3786188"/>
            <a:ext cx="90328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6" name="Picture 11" descr="jim higgins.jpg"/>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072313" y="3643313"/>
            <a:ext cx="1012825"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7" name="Picture 12" descr="liam Aylward.jpg"/>
          <p:cNvPicPr>
            <a:picLocks noChangeAspect="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714875" y="5072063"/>
            <a:ext cx="1000125" cy="1265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8" name="Picture 13" descr="nessa childers.jpg"/>
          <p:cNvPicPr>
            <a:picLocks noChangeAspect="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072188" y="5143500"/>
            <a:ext cx="941387"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9" name="Picture 14" descr="mairead McGuinness.jpg"/>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215188" y="5286375"/>
            <a:ext cx="869950" cy="110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5"/>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650163" y="330151"/>
            <a:ext cx="1584176" cy="1054197"/>
          </a:xfrm>
          <a:prstGeom prst="rect">
            <a:avLst/>
          </a:prstGeom>
        </p:spPr>
      </p:pic>
    </p:spTree>
    <p:extLst>
      <p:ext uri="{BB962C8B-B14F-4D97-AF65-F5344CB8AC3E}">
        <p14:creationId xmlns:p14="http://schemas.microsoft.com/office/powerpoint/2010/main" val="1855223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4" end="14"/>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IE" dirty="0" smtClean="0"/>
              <a:t>Irish MEPs				2013 </a:t>
            </a:r>
            <a:endParaRPr lang="en-IE" dirty="0"/>
          </a:p>
        </p:txBody>
      </p:sp>
      <p:sp>
        <p:nvSpPr>
          <p:cNvPr id="3" name="Content Placeholder 2"/>
          <p:cNvSpPr>
            <a:spLocks noGrp="1"/>
          </p:cNvSpPr>
          <p:nvPr>
            <p:ph idx="1"/>
          </p:nvPr>
        </p:nvSpPr>
        <p:spPr/>
        <p:txBody>
          <a:bodyPr>
            <a:normAutofit fontScale="92500" lnSpcReduction="20000"/>
          </a:bodyPr>
          <a:lstStyle/>
          <a:p>
            <a:pPr marL="274320" indent="-274320" eaLnBrk="1" fontAlgn="auto" hangingPunct="1">
              <a:spcAft>
                <a:spcPts val="0"/>
              </a:spcAft>
              <a:buFont typeface="Wingdings 2"/>
              <a:buChar char=""/>
              <a:defRPr/>
            </a:pPr>
            <a:r>
              <a:rPr lang="en-IE" dirty="0" smtClean="0">
                <a:solidFill>
                  <a:srgbClr val="FF0000"/>
                </a:solidFill>
              </a:rPr>
              <a:t>Dublin </a:t>
            </a:r>
          </a:p>
          <a:p>
            <a:pPr marL="521208" lvl="1" eaLnBrk="1" fontAlgn="auto" hangingPunct="1">
              <a:spcAft>
                <a:spcPts val="0"/>
              </a:spcAft>
              <a:buClr>
                <a:schemeClr val="accent4"/>
              </a:buClr>
              <a:buFont typeface="Wingdings 2"/>
              <a:buChar char=""/>
              <a:defRPr/>
            </a:pPr>
            <a:r>
              <a:rPr lang="en-IE" dirty="0" smtClean="0">
                <a:solidFill>
                  <a:schemeClr val="tx1">
                    <a:tint val="85000"/>
                  </a:schemeClr>
                </a:solidFill>
              </a:rPr>
              <a:t>Costello, Emer (Labour)</a:t>
            </a:r>
          </a:p>
          <a:p>
            <a:pPr marL="521208" lvl="1" eaLnBrk="1" fontAlgn="auto" hangingPunct="1">
              <a:spcAft>
                <a:spcPts val="0"/>
              </a:spcAft>
              <a:buClr>
                <a:schemeClr val="accent4"/>
              </a:buClr>
              <a:buFont typeface="Wingdings 2"/>
              <a:buChar char=""/>
              <a:defRPr/>
            </a:pPr>
            <a:r>
              <a:rPr lang="en-IE" dirty="0" smtClean="0">
                <a:solidFill>
                  <a:schemeClr val="tx1">
                    <a:tint val="85000"/>
                  </a:schemeClr>
                </a:solidFill>
              </a:rPr>
              <a:t>Murphy, Paul (Socialist Party)</a:t>
            </a:r>
          </a:p>
          <a:p>
            <a:pPr marL="521208" lvl="1" eaLnBrk="1" fontAlgn="auto" hangingPunct="1">
              <a:spcAft>
                <a:spcPts val="0"/>
              </a:spcAft>
              <a:buClr>
                <a:schemeClr val="accent4"/>
              </a:buClr>
              <a:buFont typeface="Wingdings 2"/>
              <a:buChar char=""/>
              <a:defRPr/>
            </a:pPr>
            <a:r>
              <a:rPr lang="en-IE" dirty="0" smtClean="0">
                <a:solidFill>
                  <a:schemeClr val="tx1">
                    <a:tint val="85000"/>
                  </a:schemeClr>
                </a:solidFill>
              </a:rPr>
              <a:t>Mitchell, Gay (Fine Gael)</a:t>
            </a:r>
          </a:p>
          <a:p>
            <a:pPr marL="274320" indent="-274320" eaLnBrk="1" fontAlgn="auto" hangingPunct="1">
              <a:spcAft>
                <a:spcPts val="0"/>
              </a:spcAft>
              <a:buFont typeface="Wingdings 2"/>
              <a:buChar char=""/>
              <a:defRPr/>
            </a:pPr>
            <a:r>
              <a:rPr lang="en-IE" dirty="0" smtClean="0">
                <a:solidFill>
                  <a:srgbClr val="FF0000"/>
                </a:solidFill>
              </a:rPr>
              <a:t>South </a:t>
            </a:r>
          </a:p>
          <a:p>
            <a:pPr marL="521208" lvl="1" eaLnBrk="1" fontAlgn="auto" hangingPunct="1">
              <a:spcAft>
                <a:spcPts val="0"/>
              </a:spcAft>
              <a:buClr>
                <a:schemeClr val="accent4"/>
              </a:buClr>
              <a:buFont typeface="Wingdings 2"/>
              <a:buChar char=""/>
              <a:defRPr/>
            </a:pPr>
            <a:r>
              <a:rPr lang="en-IE" dirty="0" smtClean="0">
                <a:solidFill>
                  <a:schemeClr val="tx1">
                    <a:tint val="85000"/>
                  </a:schemeClr>
                </a:solidFill>
              </a:rPr>
              <a:t>Crowley, Brian (Fianna Fail)</a:t>
            </a:r>
          </a:p>
          <a:p>
            <a:pPr marL="521208" lvl="1" eaLnBrk="1" fontAlgn="auto" hangingPunct="1">
              <a:spcAft>
                <a:spcPts val="0"/>
              </a:spcAft>
              <a:buClr>
                <a:schemeClr val="accent4"/>
              </a:buClr>
              <a:buFont typeface="Wingdings 2"/>
              <a:buChar char=""/>
              <a:defRPr/>
            </a:pPr>
            <a:r>
              <a:rPr lang="en-IE" dirty="0" smtClean="0">
                <a:solidFill>
                  <a:schemeClr val="tx1">
                    <a:tint val="85000"/>
                  </a:schemeClr>
                </a:solidFill>
              </a:rPr>
              <a:t>Prendergast, Phil (Labour)</a:t>
            </a:r>
          </a:p>
          <a:p>
            <a:pPr marL="521208" lvl="1" eaLnBrk="1" fontAlgn="auto" hangingPunct="1">
              <a:spcAft>
                <a:spcPts val="0"/>
              </a:spcAft>
              <a:buClr>
                <a:schemeClr val="accent4"/>
              </a:buClr>
              <a:buFont typeface="Wingdings 2"/>
              <a:buChar char=""/>
              <a:defRPr/>
            </a:pPr>
            <a:r>
              <a:rPr lang="en-IE" dirty="0" smtClean="0">
                <a:solidFill>
                  <a:schemeClr val="tx1">
                    <a:tint val="85000"/>
                  </a:schemeClr>
                </a:solidFill>
              </a:rPr>
              <a:t>Kelly, Sean (Fine Gael)</a:t>
            </a:r>
          </a:p>
          <a:p>
            <a:pPr marL="274320" indent="-274320" eaLnBrk="1" fontAlgn="auto" hangingPunct="1">
              <a:spcAft>
                <a:spcPts val="0"/>
              </a:spcAft>
              <a:buFont typeface="Wingdings 2"/>
              <a:buChar char=""/>
              <a:defRPr/>
            </a:pPr>
            <a:r>
              <a:rPr lang="en-IE" dirty="0" smtClean="0">
                <a:solidFill>
                  <a:srgbClr val="FF0000"/>
                </a:solidFill>
              </a:rPr>
              <a:t>North-West</a:t>
            </a:r>
          </a:p>
          <a:p>
            <a:pPr marL="521208" lvl="1" eaLnBrk="1" fontAlgn="auto" hangingPunct="1">
              <a:spcAft>
                <a:spcPts val="0"/>
              </a:spcAft>
              <a:buClr>
                <a:schemeClr val="accent4"/>
              </a:buClr>
              <a:buFont typeface="Wingdings 2"/>
              <a:buChar char=""/>
              <a:defRPr/>
            </a:pPr>
            <a:r>
              <a:rPr lang="en-IE" dirty="0" smtClean="0">
                <a:solidFill>
                  <a:schemeClr val="tx1">
                    <a:tint val="85000"/>
                  </a:schemeClr>
                </a:solidFill>
              </a:rPr>
              <a:t>Gallagher, Pat the Cope (Fianna Fail)</a:t>
            </a:r>
          </a:p>
          <a:p>
            <a:pPr marL="521208" lvl="1" eaLnBrk="1" fontAlgn="auto" hangingPunct="1">
              <a:spcAft>
                <a:spcPts val="0"/>
              </a:spcAft>
              <a:buClr>
                <a:schemeClr val="accent4"/>
              </a:buClr>
              <a:buFont typeface="Wingdings 2"/>
              <a:buChar char=""/>
              <a:defRPr/>
            </a:pPr>
            <a:r>
              <a:rPr lang="en-IE" dirty="0" smtClean="0">
                <a:solidFill>
                  <a:schemeClr val="tx1">
                    <a:tint val="85000"/>
                  </a:schemeClr>
                </a:solidFill>
              </a:rPr>
              <a:t>Harkin, Marian (Independent)</a:t>
            </a:r>
          </a:p>
          <a:p>
            <a:pPr marL="521208" lvl="1" eaLnBrk="1" fontAlgn="auto" hangingPunct="1">
              <a:spcAft>
                <a:spcPts val="0"/>
              </a:spcAft>
              <a:buClr>
                <a:schemeClr val="accent4"/>
              </a:buClr>
              <a:buFont typeface="Wingdings 2"/>
              <a:buChar char=""/>
              <a:defRPr/>
            </a:pPr>
            <a:r>
              <a:rPr lang="en-IE" dirty="0" smtClean="0">
                <a:solidFill>
                  <a:schemeClr val="tx1">
                    <a:tint val="85000"/>
                  </a:schemeClr>
                </a:solidFill>
              </a:rPr>
              <a:t>Higgins, Jim (Fine Gael)</a:t>
            </a:r>
          </a:p>
          <a:p>
            <a:pPr marL="274320" indent="-274320" eaLnBrk="1" fontAlgn="auto" hangingPunct="1">
              <a:spcAft>
                <a:spcPts val="0"/>
              </a:spcAft>
              <a:buFont typeface="Wingdings 2"/>
              <a:buChar char=""/>
              <a:defRPr/>
            </a:pPr>
            <a:r>
              <a:rPr lang="en-IE" dirty="0" smtClean="0">
                <a:solidFill>
                  <a:srgbClr val="FF0000"/>
                </a:solidFill>
              </a:rPr>
              <a:t>East</a:t>
            </a:r>
          </a:p>
          <a:p>
            <a:pPr marL="521208" lvl="1" eaLnBrk="1" fontAlgn="auto" hangingPunct="1">
              <a:spcAft>
                <a:spcPts val="0"/>
              </a:spcAft>
              <a:buClr>
                <a:schemeClr val="accent4"/>
              </a:buClr>
              <a:buFont typeface="Wingdings 2"/>
              <a:buChar char=""/>
              <a:defRPr/>
            </a:pPr>
            <a:r>
              <a:rPr lang="en-IE" dirty="0" smtClean="0">
                <a:solidFill>
                  <a:schemeClr val="tx1">
                    <a:tint val="85000"/>
                  </a:schemeClr>
                </a:solidFill>
              </a:rPr>
              <a:t>Aylward, Liam (Fianna Fail)</a:t>
            </a:r>
          </a:p>
          <a:p>
            <a:pPr marL="521208" lvl="1" eaLnBrk="1" fontAlgn="auto" hangingPunct="1">
              <a:spcAft>
                <a:spcPts val="0"/>
              </a:spcAft>
              <a:buClr>
                <a:schemeClr val="accent4"/>
              </a:buClr>
              <a:buFont typeface="Wingdings 2"/>
              <a:buChar char=""/>
              <a:defRPr/>
            </a:pPr>
            <a:r>
              <a:rPr lang="en-IE" dirty="0" smtClean="0">
                <a:solidFill>
                  <a:schemeClr val="tx1">
                    <a:tint val="85000"/>
                  </a:schemeClr>
                </a:solidFill>
              </a:rPr>
              <a:t>Childers, Nessa (Independent)</a:t>
            </a:r>
          </a:p>
          <a:p>
            <a:pPr marL="521208" lvl="1" eaLnBrk="1" fontAlgn="auto" hangingPunct="1">
              <a:spcAft>
                <a:spcPts val="0"/>
              </a:spcAft>
              <a:buClr>
                <a:schemeClr val="accent4"/>
              </a:buClr>
              <a:buFont typeface="Wingdings 2"/>
              <a:buChar char=""/>
              <a:defRPr/>
            </a:pPr>
            <a:r>
              <a:rPr lang="en-IE" dirty="0" smtClean="0">
                <a:solidFill>
                  <a:schemeClr val="tx1">
                    <a:tint val="85000"/>
                  </a:schemeClr>
                </a:solidFill>
              </a:rPr>
              <a:t>McGuiness, Mairead (Fine Gael)</a:t>
            </a:r>
            <a:endParaRPr lang="en-IE" dirty="0">
              <a:solidFill>
                <a:schemeClr val="tx1">
                  <a:tint val="85000"/>
                </a:schemeClr>
              </a:solidFill>
            </a:endParaRPr>
          </a:p>
        </p:txBody>
      </p:sp>
      <p:pic>
        <p:nvPicPr>
          <p:cNvPr id="16390" name="Picture 5" descr="gay mitchell.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15772" y="1112681"/>
            <a:ext cx="1134391" cy="143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1" name="Picture 6" descr="brian crowley.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4813" y="2500313"/>
            <a:ext cx="798512"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3" name="Picture 8" descr="sean kelly.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31050" y="2286000"/>
            <a:ext cx="895350"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4" name="Picture 9" descr="pat the cope gallagher.jp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29188" y="3571875"/>
            <a:ext cx="1016000"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5" name="Picture 10" descr="marian harkin.jp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00750" y="3786188"/>
            <a:ext cx="90328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6" name="Picture 11" descr="jim higgins.jp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072313" y="3643313"/>
            <a:ext cx="1012825"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7" name="Picture 12" descr="liam Aylward.jpg"/>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714875" y="5072063"/>
            <a:ext cx="1000125" cy="1265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8" name="Picture 13" descr="nessa childers.jpg"/>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072188" y="5143500"/>
            <a:ext cx="941387"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9" name="Picture 14" descr="mairead McGuinness.jpg"/>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215188" y="5286375"/>
            <a:ext cx="869950" cy="110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941874" y="853673"/>
            <a:ext cx="3402082" cy="1075684"/>
          </a:xfrm>
          <a:prstGeom prst="rect">
            <a:avLst/>
          </a:prstGeom>
        </p:spPr>
      </p:pic>
      <p:pic>
        <p:nvPicPr>
          <p:cNvPr id="5" name="Picture 4"/>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5322095" y="2482563"/>
            <a:ext cx="1500185" cy="1000124"/>
          </a:xfrm>
          <a:prstGeom prst="rect">
            <a:avLst/>
          </a:prstGeom>
        </p:spPr>
      </p:pic>
      <p:pic>
        <p:nvPicPr>
          <p:cNvPr id="6" name="Picture 5"/>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3131840" y="593523"/>
            <a:ext cx="1236661" cy="1236661"/>
          </a:xfrm>
          <a:prstGeom prst="rect">
            <a:avLst/>
          </a:prstGeom>
        </p:spPr>
      </p:pic>
      <p:pic>
        <p:nvPicPr>
          <p:cNvPr id="19" name="Picture 18"/>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574193" y="476672"/>
            <a:ext cx="1584176" cy="1054197"/>
          </a:xfrm>
          <a:prstGeom prst="rect">
            <a:avLst/>
          </a:prstGeom>
        </p:spPr>
      </p:pic>
    </p:spTree>
    <p:extLst>
      <p:ext uri="{BB962C8B-B14F-4D97-AF65-F5344CB8AC3E}">
        <p14:creationId xmlns:p14="http://schemas.microsoft.com/office/powerpoint/2010/main" val="2005896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4" end="14"/>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IE" dirty="0" smtClean="0"/>
              <a:t>7 political groups </a:t>
            </a:r>
            <a:endParaRPr lang="en-IE" dirty="0"/>
          </a:p>
        </p:txBody>
      </p:sp>
      <p:sp>
        <p:nvSpPr>
          <p:cNvPr id="3" name="Content Placeholder 2"/>
          <p:cNvSpPr>
            <a:spLocks noGrp="1"/>
          </p:cNvSpPr>
          <p:nvPr>
            <p:ph idx="1"/>
          </p:nvPr>
        </p:nvSpPr>
        <p:spPr>
          <a:xfrm>
            <a:off x="428625" y="1571625"/>
            <a:ext cx="7239000" cy="4846638"/>
          </a:xfrm>
        </p:spPr>
        <p:txBody>
          <a:bodyPr>
            <a:normAutofit/>
          </a:bodyPr>
          <a:lstStyle/>
          <a:p>
            <a:pPr marL="274320" indent="-274320" eaLnBrk="1" fontAlgn="auto" hangingPunct="1">
              <a:spcAft>
                <a:spcPts val="0"/>
              </a:spcAft>
              <a:buFont typeface="Wingdings 2"/>
              <a:buChar char=""/>
              <a:defRPr/>
            </a:pPr>
            <a:r>
              <a:rPr lang="en-IE" dirty="0" smtClean="0"/>
              <a:t>European People’s Party (EPP – Fine Gael) </a:t>
            </a:r>
          </a:p>
          <a:p>
            <a:pPr marL="274320" indent="-274320" eaLnBrk="1" fontAlgn="auto" hangingPunct="1">
              <a:spcAft>
                <a:spcPts val="0"/>
              </a:spcAft>
              <a:buFont typeface="Wingdings 2"/>
              <a:buChar char=""/>
              <a:defRPr/>
            </a:pPr>
            <a:r>
              <a:rPr lang="en-IE" dirty="0" smtClean="0"/>
              <a:t>Progressive Alliance of Socialists and Democrats (S&amp;D – Labour)</a:t>
            </a:r>
          </a:p>
          <a:p>
            <a:pPr marL="274320" indent="-274320" eaLnBrk="1" fontAlgn="auto" hangingPunct="1">
              <a:spcAft>
                <a:spcPts val="0"/>
              </a:spcAft>
              <a:buFont typeface="Wingdings 2"/>
              <a:buChar char=""/>
              <a:defRPr/>
            </a:pPr>
            <a:r>
              <a:rPr lang="en-IE" dirty="0" smtClean="0"/>
              <a:t>Alliance of Liberals and Democrats for Europe (ALDE -  Fianna Fail) </a:t>
            </a:r>
          </a:p>
          <a:p>
            <a:pPr marL="274320" indent="-274320" eaLnBrk="1" fontAlgn="auto" hangingPunct="1">
              <a:spcAft>
                <a:spcPts val="0"/>
              </a:spcAft>
              <a:buFont typeface="Wingdings 2"/>
              <a:buChar char=""/>
              <a:defRPr/>
            </a:pPr>
            <a:r>
              <a:rPr lang="en-IE" dirty="0" smtClean="0"/>
              <a:t>Greens / European Free Alliance (Greens)</a:t>
            </a:r>
          </a:p>
          <a:p>
            <a:pPr marL="274320" indent="-274320" eaLnBrk="1" fontAlgn="auto" hangingPunct="1">
              <a:spcAft>
                <a:spcPts val="0"/>
              </a:spcAft>
              <a:buFont typeface="Wingdings 2"/>
              <a:buChar char=""/>
              <a:defRPr/>
            </a:pPr>
            <a:r>
              <a:rPr lang="en-IE" dirty="0" smtClean="0"/>
              <a:t>European Conservatives and Reformists Group</a:t>
            </a:r>
          </a:p>
          <a:p>
            <a:pPr marL="274320" indent="-274320" eaLnBrk="1" fontAlgn="auto" hangingPunct="1">
              <a:spcAft>
                <a:spcPts val="0"/>
              </a:spcAft>
              <a:buFont typeface="Wingdings 2"/>
              <a:buChar char=""/>
              <a:defRPr/>
            </a:pPr>
            <a:r>
              <a:rPr lang="en-IE" dirty="0" smtClean="0"/>
              <a:t>Confederal Group of the European United Left – Nordic Green Alliance (Socialist Party) </a:t>
            </a:r>
          </a:p>
          <a:p>
            <a:pPr marL="274320" indent="-274320" eaLnBrk="1" fontAlgn="auto" hangingPunct="1">
              <a:spcAft>
                <a:spcPts val="0"/>
              </a:spcAft>
              <a:buFont typeface="Wingdings 2"/>
              <a:buChar char=""/>
              <a:defRPr/>
            </a:pPr>
            <a:r>
              <a:rPr lang="en-IE" dirty="0" smtClean="0"/>
              <a:t>Europe of Freedom and Democracy Group </a:t>
            </a:r>
            <a:endParaRPr lang="en-IE" dirty="0"/>
          </a:p>
        </p:txBody>
      </p:sp>
      <p:pic>
        <p:nvPicPr>
          <p:cNvPr id="17412" name="Picture 4" descr="epp.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5813" y="5761327"/>
            <a:ext cx="642937"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5" descr="s&amp;d.gif"/>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57375" y="5785140"/>
            <a:ext cx="642938"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4" name="Picture 6" descr="alde.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59832" y="5785140"/>
            <a:ext cx="140335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5" name="Picture 8" descr="europ united left.jp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99633" y="5763926"/>
            <a:ext cx="2714625"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574193" y="476672"/>
            <a:ext cx="1584176" cy="1054197"/>
          </a:xfrm>
          <a:prstGeom prst="rect">
            <a:avLst/>
          </a:prstGeom>
        </p:spPr>
      </p:pic>
    </p:spTree>
    <p:extLst>
      <p:ext uri="{BB962C8B-B14F-4D97-AF65-F5344CB8AC3E}">
        <p14:creationId xmlns:p14="http://schemas.microsoft.com/office/powerpoint/2010/main" val="1204317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IE" dirty="0" smtClean="0"/>
              <a:t>The EP </a:t>
            </a:r>
            <a:endParaRPr lang="en-IE" dirty="0"/>
          </a:p>
        </p:txBody>
      </p:sp>
      <p:sp>
        <p:nvSpPr>
          <p:cNvPr id="3" name="Content Placeholder 2"/>
          <p:cNvSpPr>
            <a:spLocks noGrp="1"/>
          </p:cNvSpPr>
          <p:nvPr>
            <p:ph idx="1"/>
          </p:nvPr>
        </p:nvSpPr>
        <p:spPr/>
        <p:txBody>
          <a:bodyPr>
            <a:normAutofit/>
          </a:bodyPr>
          <a:lstStyle/>
          <a:p>
            <a:pPr marL="274320" indent="-274320" eaLnBrk="1" fontAlgn="auto" hangingPunct="1">
              <a:spcAft>
                <a:spcPts val="0"/>
              </a:spcAft>
              <a:buFont typeface="Wingdings 2"/>
              <a:buChar char=""/>
              <a:defRPr/>
            </a:pPr>
            <a:r>
              <a:rPr lang="en-IE" sz="2400" dirty="0" smtClean="0"/>
              <a:t>Largest political group: EPP </a:t>
            </a:r>
          </a:p>
          <a:p>
            <a:pPr marL="274320" indent="-274320" eaLnBrk="1" fontAlgn="auto" hangingPunct="1">
              <a:spcAft>
                <a:spcPts val="0"/>
              </a:spcAft>
              <a:buFont typeface="Wingdings 2"/>
              <a:buChar char=""/>
              <a:defRPr/>
            </a:pPr>
            <a:r>
              <a:rPr lang="en-IE" sz="2400" dirty="0" smtClean="0"/>
              <a:t>MEPs elect a President</a:t>
            </a:r>
          </a:p>
          <a:p>
            <a:pPr marL="274320" indent="-274320" eaLnBrk="1" fontAlgn="auto" hangingPunct="1">
              <a:spcAft>
                <a:spcPts val="0"/>
              </a:spcAft>
              <a:buFont typeface="Wingdings 2"/>
              <a:buChar char=""/>
              <a:defRPr/>
            </a:pPr>
            <a:r>
              <a:rPr lang="en-IE" sz="2400" dirty="0" smtClean="0"/>
              <a:t>Martin Schulz  (Germany) </a:t>
            </a:r>
          </a:p>
          <a:p>
            <a:pPr marL="274320" indent="-274320" eaLnBrk="1" fontAlgn="auto" hangingPunct="1">
              <a:spcAft>
                <a:spcPts val="0"/>
              </a:spcAft>
              <a:buFont typeface="Wingdings 2"/>
              <a:buChar char=""/>
              <a:defRPr/>
            </a:pPr>
            <a:endParaRPr lang="en-IE" sz="2400" dirty="0"/>
          </a:p>
          <a:p>
            <a:pPr marL="274320" indent="-274320" eaLnBrk="1" fontAlgn="auto" hangingPunct="1">
              <a:spcAft>
                <a:spcPts val="0"/>
              </a:spcAft>
              <a:buFont typeface="Wingdings 2"/>
              <a:buChar char=""/>
              <a:defRPr/>
            </a:pPr>
            <a:endParaRPr lang="en-IE" sz="2400" dirty="0" smtClean="0"/>
          </a:p>
          <a:p>
            <a:pPr marL="274320" indent="-274320" eaLnBrk="1" fontAlgn="auto" hangingPunct="1">
              <a:spcAft>
                <a:spcPts val="0"/>
              </a:spcAft>
              <a:buFont typeface="Wingdings 2"/>
              <a:buChar char=""/>
              <a:defRPr/>
            </a:pPr>
            <a:r>
              <a:rPr lang="en-IE" sz="2400" dirty="0" smtClean="0"/>
              <a:t>Multilingualism: 24 official languages </a:t>
            </a:r>
          </a:p>
          <a:p>
            <a:pPr marL="274320" indent="-274320" eaLnBrk="1" fontAlgn="auto" hangingPunct="1">
              <a:spcAft>
                <a:spcPts val="0"/>
              </a:spcAft>
              <a:buFont typeface="Wingdings 2"/>
              <a:buChar char=""/>
              <a:defRPr/>
            </a:pPr>
            <a:r>
              <a:rPr lang="en-IE" sz="2400" dirty="0" smtClean="0"/>
              <a:t>EP = world’s largest employer of translators and interpreters (1/3 of all staff) </a:t>
            </a:r>
          </a:p>
          <a:p>
            <a:pPr marL="274320" indent="-274320" eaLnBrk="1" fontAlgn="auto" hangingPunct="1">
              <a:spcAft>
                <a:spcPts val="0"/>
              </a:spcAft>
              <a:buFont typeface="Wingdings 2"/>
              <a:buChar char=""/>
              <a:defRPr/>
            </a:pPr>
            <a:r>
              <a:rPr lang="en-IE" sz="2400" dirty="0" smtClean="0">
                <a:solidFill>
                  <a:srgbClr val="FF0000"/>
                </a:solidFill>
              </a:rPr>
              <a:t>Secretariat</a:t>
            </a:r>
            <a:r>
              <a:rPr lang="en-IE" sz="2400" dirty="0" smtClean="0"/>
              <a:t> (4,600 staff) in Luxembourg and Brussels</a:t>
            </a:r>
          </a:p>
          <a:p>
            <a:pPr marL="274320" indent="-274320" eaLnBrk="1" fontAlgn="auto" hangingPunct="1">
              <a:spcAft>
                <a:spcPts val="0"/>
              </a:spcAft>
              <a:buFont typeface="Wingdings 2"/>
              <a:buChar char=""/>
              <a:defRPr/>
            </a:pPr>
            <a:r>
              <a:rPr lang="en-IE" sz="2400" dirty="0" smtClean="0"/>
              <a:t>Secretary-General </a:t>
            </a:r>
          </a:p>
          <a:p>
            <a:pPr marL="274320" indent="-274320" eaLnBrk="1" fontAlgn="auto" hangingPunct="1">
              <a:spcAft>
                <a:spcPts val="0"/>
              </a:spcAft>
              <a:buFont typeface="Wingdings 2"/>
              <a:buChar char=""/>
              <a:defRPr/>
            </a:pPr>
            <a:endParaRPr lang="en-IE"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91112" y="710113"/>
            <a:ext cx="1713136" cy="2514695"/>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74193" y="476672"/>
            <a:ext cx="1584176" cy="1054197"/>
          </a:xfrm>
          <a:prstGeom prst="rect">
            <a:avLst/>
          </a:prstGeom>
        </p:spPr>
      </p:pic>
    </p:spTree>
    <p:extLst>
      <p:ext uri="{BB962C8B-B14F-4D97-AF65-F5344CB8AC3E}">
        <p14:creationId xmlns:p14="http://schemas.microsoft.com/office/powerpoint/2010/main" val="3467616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IE" dirty="0" smtClean="0"/>
              <a:t>3 main Functions of EP </a:t>
            </a:r>
            <a:endParaRPr lang="en-IE" dirty="0"/>
          </a:p>
        </p:txBody>
      </p:sp>
      <p:sp>
        <p:nvSpPr>
          <p:cNvPr id="3" name="Content Placeholder 2"/>
          <p:cNvSpPr>
            <a:spLocks noGrp="1"/>
          </p:cNvSpPr>
          <p:nvPr>
            <p:ph idx="1"/>
          </p:nvPr>
        </p:nvSpPr>
        <p:spPr/>
        <p:txBody>
          <a:bodyPr>
            <a:normAutofit fontScale="85000" lnSpcReduction="20000"/>
          </a:bodyPr>
          <a:lstStyle/>
          <a:p>
            <a:pPr marL="274320" indent="-274320" eaLnBrk="1" fontAlgn="auto" hangingPunct="1">
              <a:spcAft>
                <a:spcPts val="0"/>
              </a:spcAft>
              <a:buFont typeface="Wingdings 2"/>
              <a:buChar char=""/>
              <a:defRPr/>
            </a:pPr>
            <a:r>
              <a:rPr lang="en-IE" sz="2600" b="1" dirty="0" smtClean="0">
                <a:solidFill>
                  <a:srgbClr val="FF0000"/>
                </a:solidFill>
              </a:rPr>
              <a:t>Supervisory</a:t>
            </a:r>
          </a:p>
          <a:p>
            <a:pPr marL="521208" lvl="1" eaLnBrk="1" fontAlgn="auto" hangingPunct="1">
              <a:spcAft>
                <a:spcPts val="0"/>
              </a:spcAft>
              <a:buClr>
                <a:schemeClr val="accent4"/>
              </a:buClr>
              <a:buFont typeface="Wingdings 2"/>
              <a:buChar char=""/>
              <a:defRPr/>
            </a:pPr>
            <a:r>
              <a:rPr lang="en-IE" sz="2600" dirty="0" smtClean="0">
                <a:solidFill>
                  <a:schemeClr val="tx1">
                    <a:tint val="85000"/>
                  </a:schemeClr>
                </a:solidFill>
              </a:rPr>
              <a:t>Control over Commission and Council</a:t>
            </a:r>
          </a:p>
          <a:p>
            <a:pPr marL="521208" lvl="1" eaLnBrk="1" fontAlgn="auto" hangingPunct="1">
              <a:spcAft>
                <a:spcPts val="0"/>
              </a:spcAft>
              <a:buClr>
                <a:schemeClr val="accent4"/>
              </a:buClr>
              <a:buFont typeface="Wingdings 2"/>
              <a:buChar char=""/>
              <a:defRPr/>
            </a:pPr>
            <a:r>
              <a:rPr lang="en-IE" sz="2600" dirty="0" smtClean="0">
                <a:solidFill>
                  <a:schemeClr val="tx1">
                    <a:tint val="85000"/>
                  </a:schemeClr>
                </a:solidFill>
              </a:rPr>
              <a:t>Approval of major international decisions (assent procedure e.g. enlargement) </a:t>
            </a:r>
          </a:p>
          <a:p>
            <a:pPr marL="521208" lvl="1" eaLnBrk="1" fontAlgn="auto" hangingPunct="1">
              <a:spcAft>
                <a:spcPts val="0"/>
              </a:spcAft>
              <a:buClr>
                <a:schemeClr val="accent4"/>
              </a:buClr>
              <a:buFont typeface="Wingdings 2"/>
              <a:buChar char=""/>
              <a:defRPr/>
            </a:pPr>
            <a:r>
              <a:rPr lang="en-IE" sz="2600" dirty="0" smtClean="0">
                <a:solidFill>
                  <a:schemeClr val="tx1">
                    <a:tint val="85000"/>
                  </a:schemeClr>
                </a:solidFill>
              </a:rPr>
              <a:t>Approval of Council’s nominee for Commission President </a:t>
            </a:r>
          </a:p>
          <a:p>
            <a:pPr marL="521208" lvl="1" eaLnBrk="1" fontAlgn="auto" hangingPunct="1">
              <a:spcAft>
                <a:spcPts val="0"/>
              </a:spcAft>
              <a:buClr>
                <a:schemeClr val="accent4"/>
              </a:buClr>
              <a:buFont typeface="Wingdings 2"/>
              <a:buChar char=""/>
              <a:defRPr/>
            </a:pPr>
            <a:r>
              <a:rPr lang="en-IE" sz="2600" dirty="0" smtClean="0">
                <a:solidFill>
                  <a:schemeClr val="tx1">
                    <a:tint val="85000"/>
                  </a:schemeClr>
                </a:solidFill>
              </a:rPr>
              <a:t>Appoints whole Commission</a:t>
            </a:r>
          </a:p>
          <a:p>
            <a:pPr marL="521208" lvl="1" eaLnBrk="1" fontAlgn="auto" hangingPunct="1">
              <a:spcAft>
                <a:spcPts val="0"/>
              </a:spcAft>
              <a:buClr>
                <a:schemeClr val="accent4"/>
              </a:buClr>
              <a:buFont typeface="Wingdings 2"/>
              <a:buChar char=""/>
              <a:defRPr/>
            </a:pPr>
            <a:r>
              <a:rPr lang="en-IE" sz="2600" dirty="0" smtClean="0">
                <a:solidFill>
                  <a:schemeClr val="tx1">
                    <a:tint val="85000"/>
                  </a:schemeClr>
                </a:solidFill>
              </a:rPr>
              <a:t>Right of censure</a:t>
            </a:r>
          </a:p>
          <a:p>
            <a:pPr marL="274320" indent="-274320" eaLnBrk="1" fontAlgn="auto" hangingPunct="1">
              <a:spcAft>
                <a:spcPts val="0"/>
              </a:spcAft>
              <a:buFont typeface="Wingdings 2"/>
              <a:buChar char=""/>
              <a:defRPr/>
            </a:pPr>
            <a:r>
              <a:rPr lang="en-IE" sz="2600" b="1" dirty="0" smtClean="0">
                <a:solidFill>
                  <a:srgbClr val="FF0000"/>
                </a:solidFill>
              </a:rPr>
              <a:t>Legislative</a:t>
            </a:r>
          </a:p>
          <a:p>
            <a:pPr marL="521208" lvl="1" eaLnBrk="1" fontAlgn="auto" hangingPunct="1">
              <a:spcAft>
                <a:spcPts val="0"/>
              </a:spcAft>
              <a:buClr>
                <a:schemeClr val="accent4"/>
              </a:buClr>
              <a:buFont typeface="Wingdings 2"/>
              <a:buChar char=""/>
              <a:defRPr/>
            </a:pPr>
            <a:r>
              <a:rPr lang="en-IE" sz="2600" dirty="0" smtClean="0">
                <a:solidFill>
                  <a:schemeClr val="tx1">
                    <a:tint val="85000"/>
                  </a:schemeClr>
                </a:solidFill>
              </a:rPr>
              <a:t>Right of co-decision </a:t>
            </a:r>
          </a:p>
          <a:p>
            <a:pPr marL="274320" indent="-274320" eaLnBrk="1" fontAlgn="auto" hangingPunct="1">
              <a:spcAft>
                <a:spcPts val="0"/>
              </a:spcAft>
              <a:buFont typeface="Wingdings 2"/>
              <a:buChar char=""/>
              <a:defRPr/>
            </a:pPr>
            <a:r>
              <a:rPr lang="en-IE" sz="2600" b="1" dirty="0" smtClean="0">
                <a:solidFill>
                  <a:srgbClr val="FF0000"/>
                </a:solidFill>
              </a:rPr>
              <a:t>Budgetary </a:t>
            </a:r>
          </a:p>
          <a:p>
            <a:pPr marL="521208" lvl="1" eaLnBrk="1" fontAlgn="auto" hangingPunct="1">
              <a:spcAft>
                <a:spcPts val="0"/>
              </a:spcAft>
              <a:buClr>
                <a:schemeClr val="accent4"/>
              </a:buClr>
              <a:buFont typeface="Wingdings 2"/>
              <a:buChar char=""/>
              <a:defRPr/>
            </a:pPr>
            <a:r>
              <a:rPr lang="en-IE" sz="2600" dirty="0" smtClean="0">
                <a:solidFill>
                  <a:schemeClr val="tx1">
                    <a:tint val="85000"/>
                  </a:schemeClr>
                </a:solidFill>
              </a:rPr>
              <a:t>Approval of EU budget </a:t>
            </a:r>
          </a:p>
          <a:p>
            <a:pPr marL="521208" lvl="1" eaLnBrk="1" fontAlgn="auto" hangingPunct="1">
              <a:spcAft>
                <a:spcPts val="0"/>
              </a:spcAft>
              <a:buClr>
                <a:schemeClr val="accent4"/>
              </a:buClr>
              <a:buFont typeface="Wingdings 2"/>
              <a:buChar char=""/>
              <a:defRPr/>
            </a:pPr>
            <a:r>
              <a:rPr lang="en-IE" sz="2600" dirty="0" smtClean="0">
                <a:solidFill>
                  <a:schemeClr val="tx1">
                    <a:tint val="85000"/>
                  </a:schemeClr>
                </a:solidFill>
              </a:rPr>
              <a:t>Final say in some areas (spending on regions, education, culture, social policy) </a:t>
            </a:r>
          </a:p>
          <a:p>
            <a:pPr marL="521208" lvl="1" eaLnBrk="1" fontAlgn="auto" hangingPunct="1">
              <a:spcAft>
                <a:spcPts val="0"/>
              </a:spcAft>
              <a:buClr>
                <a:schemeClr val="accent4"/>
              </a:buClr>
              <a:buFont typeface="Wingdings 2"/>
              <a:buChar char=""/>
              <a:defRPr/>
            </a:pPr>
            <a:r>
              <a:rPr lang="en-IE" sz="2600" dirty="0" smtClean="0">
                <a:solidFill>
                  <a:schemeClr val="tx1">
                    <a:tint val="85000"/>
                  </a:schemeClr>
                </a:solidFill>
              </a:rPr>
              <a:t>Not on agriculture</a:t>
            </a:r>
          </a:p>
          <a:p>
            <a:pPr marL="274320" indent="-274320" eaLnBrk="1" fontAlgn="auto" hangingPunct="1">
              <a:spcAft>
                <a:spcPts val="0"/>
              </a:spcAft>
              <a:buFont typeface="Wingdings 2"/>
              <a:buChar char=""/>
              <a:defRPr/>
            </a:pPr>
            <a:endParaRPr lang="en-IE"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4193" y="476672"/>
            <a:ext cx="1584176" cy="1054197"/>
          </a:xfrm>
          <a:prstGeom prst="rect">
            <a:avLst/>
          </a:prstGeom>
        </p:spPr>
      </p:pic>
    </p:spTree>
    <p:extLst>
      <p:ext uri="{BB962C8B-B14F-4D97-AF65-F5344CB8AC3E}">
        <p14:creationId xmlns:p14="http://schemas.microsoft.com/office/powerpoint/2010/main" val="2408356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Report from the EP 	</a:t>
            </a:r>
            <a:r>
              <a:rPr lang="en-IE" sz="2800" dirty="0"/>
              <a:t>23/10/13</a:t>
            </a:r>
            <a:r>
              <a:rPr lang="en-IE" dirty="0"/>
              <a:t> </a:t>
            </a:r>
          </a:p>
        </p:txBody>
      </p:sp>
      <p:sp>
        <p:nvSpPr>
          <p:cNvPr id="3" name="Content Placeholder 2"/>
          <p:cNvSpPr>
            <a:spLocks noGrp="1"/>
          </p:cNvSpPr>
          <p:nvPr>
            <p:ph idx="1"/>
          </p:nvPr>
        </p:nvSpPr>
        <p:spPr/>
        <p:txBody>
          <a:bodyPr>
            <a:normAutofit fontScale="77500" lnSpcReduction="20000"/>
          </a:bodyPr>
          <a:lstStyle/>
          <a:p>
            <a:pPr marL="342900" lvl="1">
              <a:buClr>
                <a:schemeClr val="accent1"/>
              </a:buClr>
            </a:pPr>
            <a:r>
              <a:rPr lang="en-IE" sz="2600" dirty="0"/>
              <a:t>March 2012: The EP set up a Special Committee on Organized crime, Corruption and Money laundering to assess the impact of mafia-type activities on the EU’s economy </a:t>
            </a:r>
          </a:p>
          <a:p>
            <a:pPr marL="342900" lvl="1">
              <a:buClr>
                <a:schemeClr val="accent1"/>
              </a:buClr>
            </a:pPr>
            <a:r>
              <a:rPr lang="en-IE" sz="2600" dirty="0" smtClean="0"/>
              <a:t>In </a:t>
            </a:r>
            <a:r>
              <a:rPr lang="en-IE" sz="2600" dirty="0"/>
              <a:t>October 2013 it has approved a number of measures such as: </a:t>
            </a:r>
            <a:endParaRPr lang="en-IE" sz="2600" dirty="0" smtClean="0"/>
          </a:p>
          <a:p>
            <a:pPr lvl="1"/>
            <a:r>
              <a:rPr lang="en-IE" sz="2600" dirty="0"/>
              <a:t>Anti-corruption and anti-money laundering proposals</a:t>
            </a:r>
          </a:p>
          <a:p>
            <a:pPr lvl="1"/>
            <a:r>
              <a:rPr lang="en-IE" sz="2600" dirty="0"/>
              <a:t>Proposals to abolish banking secrecy and eliminate tax havens  as well as impose greater penalties on those involved in human trafficking </a:t>
            </a:r>
          </a:p>
          <a:p>
            <a:pPr marL="342900" lvl="1">
              <a:buClr>
                <a:schemeClr val="accent1"/>
              </a:buClr>
            </a:pPr>
            <a:r>
              <a:rPr lang="en-IE" sz="2600" dirty="0" smtClean="0"/>
              <a:t>According </a:t>
            </a:r>
            <a:r>
              <a:rPr lang="en-IE" sz="2600" dirty="0"/>
              <a:t>to figures published by the European Commission: </a:t>
            </a:r>
            <a:endParaRPr lang="en-IE" sz="2600" dirty="0" smtClean="0"/>
          </a:p>
          <a:p>
            <a:pPr lvl="1"/>
            <a:r>
              <a:rPr lang="en-IE" sz="2600" dirty="0">
                <a:solidFill>
                  <a:srgbClr val="FF0000"/>
                </a:solidFill>
              </a:rPr>
              <a:t>Trafficking</a:t>
            </a:r>
            <a:r>
              <a:rPr lang="en-IE" sz="2600" dirty="0"/>
              <a:t> </a:t>
            </a:r>
            <a:r>
              <a:rPr lang="en-IE" sz="2600" dirty="0">
                <a:solidFill>
                  <a:srgbClr val="FF0000"/>
                </a:solidFill>
              </a:rPr>
              <a:t>in human beings </a:t>
            </a:r>
            <a:r>
              <a:rPr lang="en-IE" sz="2600" dirty="0"/>
              <a:t>generates criminal profits estimated at </a:t>
            </a:r>
            <a:r>
              <a:rPr lang="en-IE" sz="2600" dirty="0">
                <a:solidFill>
                  <a:srgbClr val="FF0000"/>
                </a:solidFill>
              </a:rPr>
              <a:t>€25 billion </a:t>
            </a:r>
            <a:r>
              <a:rPr lang="en-IE" sz="2600" dirty="0"/>
              <a:t>across the world</a:t>
            </a:r>
          </a:p>
          <a:p>
            <a:pPr lvl="1"/>
            <a:r>
              <a:rPr lang="en-IE" sz="2600" dirty="0"/>
              <a:t>The total number of </a:t>
            </a:r>
            <a:r>
              <a:rPr lang="en-IE" sz="2600" dirty="0">
                <a:solidFill>
                  <a:srgbClr val="FF0000"/>
                </a:solidFill>
              </a:rPr>
              <a:t>forced labourers </a:t>
            </a:r>
            <a:r>
              <a:rPr lang="en-IE" sz="2600" dirty="0"/>
              <a:t>in the EU is said to be about 800,000, of whom 270,000 are victims of sexual exploitation </a:t>
            </a:r>
          </a:p>
          <a:p>
            <a:pPr lvl="1"/>
            <a:r>
              <a:rPr lang="en-IE" sz="2600" dirty="0"/>
              <a:t>The cost of </a:t>
            </a:r>
            <a:r>
              <a:rPr lang="en-IE" sz="2600" dirty="0">
                <a:solidFill>
                  <a:srgbClr val="FF0000"/>
                </a:solidFill>
              </a:rPr>
              <a:t>corruption</a:t>
            </a:r>
            <a:r>
              <a:rPr lang="en-IE" sz="2600" dirty="0"/>
              <a:t> in the EU is calculated at some </a:t>
            </a:r>
            <a:r>
              <a:rPr lang="en-IE" sz="2600" dirty="0">
                <a:solidFill>
                  <a:srgbClr val="FF0000"/>
                </a:solidFill>
              </a:rPr>
              <a:t>€120 billion</a:t>
            </a:r>
            <a:r>
              <a:rPr lang="en-IE" sz="2600" dirty="0"/>
              <a:t> a year (1.1 per cent of the EU’s GDP)</a:t>
            </a:r>
          </a:p>
          <a:p>
            <a:pPr marL="411480" lvl="1" indent="0">
              <a:buNone/>
            </a:pPr>
            <a:endParaRPr lang="en-IE" sz="2600" dirty="0" smtClean="0"/>
          </a:p>
          <a:p>
            <a:pPr lvl="1"/>
            <a:endParaRPr lang="en-IE" sz="2600" dirty="0"/>
          </a:p>
          <a:p>
            <a:endParaRPr lang="en-IE"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4193" y="476672"/>
            <a:ext cx="1584176" cy="1054197"/>
          </a:xfrm>
          <a:prstGeom prst="rect">
            <a:avLst/>
          </a:prstGeom>
        </p:spPr>
      </p:pic>
    </p:spTree>
    <p:extLst>
      <p:ext uri="{BB962C8B-B14F-4D97-AF65-F5344CB8AC3E}">
        <p14:creationId xmlns:p14="http://schemas.microsoft.com/office/powerpoint/2010/main" val="895238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IE" dirty="0" smtClean="0"/>
              <a:t>The Council of the EU </a:t>
            </a:r>
            <a:endParaRPr lang="en-IE" dirty="0"/>
          </a:p>
        </p:txBody>
      </p:sp>
      <p:sp>
        <p:nvSpPr>
          <p:cNvPr id="20483" name="Content Placeholder 2"/>
          <p:cNvSpPr>
            <a:spLocks noGrp="1"/>
          </p:cNvSpPr>
          <p:nvPr>
            <p:ph idx="1"/>
          </p:nvPr>
        </p:nvSpPr>
        <p:spPr/>
        <p:txBody>
          <a:bodyPr>
            <a:normAutofit/>
          </a:bodyPr>
          <a:lstStyle/>
          <a:p>
            <a:pPr eaLnBrk="1" hangingPunct="1"/>
            <a:r>
              <a:rPr lang="en-IE" sz="2400" dirty="0" smtClean="0">
                <a:solidFill>
                  <a:srgbClr val="FF0000"/>
                </a:solidFill>
              </a:rPr>
              <a:t>Primary decision-making body of EU </a:t>
            </a:r>
          </a:p>
          <a:p>
            <a:pPr eaLnBrk="1" hangingPunct="1"/>
            <a:r>
              <a:rPr lang="en-IE" sz="2400" dirty="0" smtClean="0"/>
              <a:t>Represents interests of national governments</a:t>
            </a:r>
          </a:p>
          <a:p>
            <a:pPr eaLnBrk="1" hangingPunct="1"/>
            <a:r>
              <a:rPr lang="en-IE" sz="2400" dirty="0" smtClean="0"/>
              <a:t>‘Voice of Member States’</a:t>
            </a:r>
          </a:p>
          <a:p>
            <a:pPr eaLnBrk="1" hangingPunct="1"/>
            <a:r>
              <a:rPr lang="en-IE" sz="2400" dirty="0" smtClean="0"/>
              <a:t>Configuration of Council varies according to issue / portfolio</a:t>
            </a:r>
          </a:p>
          <a:p>
            <a:pPr eaLnBrk="1" hangingPunct="1"/>
            <a:r>
              <a:rPr lang="en-IE" sz="2400" dirty="0" smtClean="0"/>
              <a:t>Presidency held for </a:t>
            </a:r>
            <a:r>
              <a:rPr lang="en-IE" sz="2400" dirty="0" smtClean="0">
                <a:solidFill>
                  <a:srgbClr val="FF0000"/>
                </a:solidFill>
              </a:rPr>
              <a:t>six months </a:t>
            </a:r>
            <a:r>
              <a:rPr lang="en-IE" sz="2400" dirty="0" smtClean="0"/>
              <a:t>on rotational basis (pre-established rota) </a:t>
            </a:r>
          </a:p>
          <a:p>
            <a:pPr eaLnBrk="1" hangingPunct="1"/>
            <a:r>
              <a:rPr lang="en-IE" sz="2400" dirty="0" smtClean="0"/>
              <a:t>Ireland: 1 Jan – 30 June 2013 </a:t>
            </a:r>
          </a:p>
          <a:p>
            <a:pPr eaLnBrk="1" hangingPunct="1"/>
            <a:r>
              <a:rPr lang="en-IE" sz="2400" dirty="0" smtClean="0"/>
              <a:t>Lithuania:  1 July – 31 December 2013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4193" y="476672"/>
            <a:ext cx="1584176" cy="1054197"/>
          </a:xfrm>
          <a:prstGeom prst="rect">
            <a:avLst/>
          </a:prstGeom>
        </p:spPr>
      </p:pic>
    </p:spTree>
    <p:extLst>
      <p:ext uri="{BB962C8B-B14F-4D97-AF65-F5344CB8AC3E}">
        <p14:creationId xmlns:p14="http://schemas.microsoft.com/office/powerpoint/2010/main" val="1951879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48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48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48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48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IE" dirty="0" smtClean="0"/>
              <a:t>Council (2) </a:t>
            </a:r>
            <a:endParaRPr lang="en-IE" dirty="0"/>
          </a:p>
        </p:txBody>
      </p:sp>
      <p:sp>
        <p:nvSpPr>
          <p:cNvPr id="3" name="Content Placeholder 2"/>
          <p:cNvSpPr>
            <a:spLocks noGrp="1"/>
          </p:cNvSpPr>
          <p:nvPr>
            <p:ph idx="1"/>
          </p:nvPr>
        </p:nvSpPr>
        <p:spPr/>
        <p:txBody>
          <a:bodyPr>
            <a:normAutofit/>
          </a:bodyPr>
          <a:lstStyle/>
          <a:p>
            <a:pPr marL="274320" indent="-274320" eaLnBrk="1" fontAlgn="auto" hangingPunct="1">
              <a:spcAft>
                <a:spcPts val="0"/>
              </a:spcAft>
              <a:buFont typeface="Wingdings 2"/>
              <a:buChar char=""/>
              <a:defRPr/>
            </a:pPr>
            <a:r>
              <a:rPr lang="en-IE" sz="2400" dirty="0" smtClean="0"/>
              <a:t>Passes laws, usually jointly with EP (Co-decision) </a:t>
            </a:r>
          </a:p>
          <a:p>
            <a:pPr marL="274320" indent="-274320" eaLnBrk="1" fontAlgn="auto" hangingPunct="1">
              <a:spcAft>
                <a:spcPts val="0"/>
              </a:spcAft>
              <a:buFont typeface="Wingdings 2"/>
              <a:buChar char=""/>
              <a:defRPr/>
            </a:pPr>
            <a:r>
              <a:rPr lang="en-IE" sz="2400" dirty="0" smtClean="0"/>
              <a:t>Co-ordinates economic policies of Member States</a:t>
            </a:r>
          </a:p>
          <a:p>
            <a:pPr marL="274320" indent="-274320" eaLnBrk="1" fontAlgn="auto" hangingPunct="1">
              <a:spcAft>
                <a:spcPts val="0"/>
              </a:spcAft>
              <a:buFont typeface="Wingdings 2"/>
              <a:buChar char=""/>
              <a:defRPr/>
            </a:pPr>
            <a:r>
              <a:rPr lang="en-IE" sz="2400" dirty="0" smtClean="0"/>
              <a:t>Defines and implements EU CFSP (Common Foreign and Security Policy) </a:t>
            </a:r>
          </a:p>
          <a:p>
            <a:pPr marL="274320" indent="-274320" eaLnBrk="1" fontAlgn="auto" hangingPunct="1">
              <a:spcAft>
                <a:spcPts val="0"/>
              </a:spcAft>
              <a:buFont typeface="Wingdings 2"/>
              <a:buChar char=""/>
              <a:defRPr/>
            </a:pPr>
            <a:r>
              <a:rPr lang="en-IE" sz="2400" dirty="0" smtClean="0"/>
              <a:t>Concludes international agreements</a:t>
            </a:r>
          </a:p>
          <a:p>
            <a:pPr marL="274320" indent="-274320" eaLnBrk="1" fontAlgn="auto" hangingPunct="1">
              <a:spcAft>
                <a:spcPts val="0"/>
              </a:spcAft>
              <a:buFont typeface="Wingdings 2"/>
              <a:buChar char=""/>
              <a:defRPr/>
            </a:pPr>
            <a:r>
              <a:rPr lang="en-IE" sz="2400" dirty="0" smtClean="0"/>
              <a:t>Adopts measures in area of police and judicial cooperation </a:t>
            </a:r>
          </a:p>
          <a:p>
            <a:pPr marL="274320" indent="-274320" eaLnBrk="1" fontAlgn="auto" hangingPunct="1">
              <a:spcAft>
                <a:spcPts val="0"/>
              </a:spcAft>
              <a:buFont typeface="Wingdings 2"/>
              <a:buChar char=""/>
              <a:defRPr/>
            </a:pPr>
            <a:r>
              <a:rPr lang="en-IE" sz="2400" dirty="0" smtClean="0"/>
              <a:t>With EP, has authority over EU budget </a:t>
            </a:r>
          </a:p>
          <a:p>
            <a:pPr marL="274320" indent="-274320" eaLnBrk="1" fontAlgn="auto" hangingPunct="1">
              <a:spcAft>
                <a:spcPts val="0"/>
              </a:spcAft>
              <a:buFont typeface="Wingdings 2"/>
              <a:buChar char=""/>
              <a:defRPr/>
            </a:pPr>
            <a:r>
              <a:rPr lang="en-IE" sz="2400" dirty="0" smtClean="0"/>
              <a:t>Produces regulations, directives, decisions, common positions, recommendations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4193" y="476672"/>
            <a:ext cx="1584176" cy="1054197"/>
          </a:xfrm>
          <a:prstGeom prst="rect">
            <a:avLst/>
          </a:prstGeom>
        </p:spPr>
      </p:pic>
    </p:spTree>
    <p:extLst>
      <p:ext uri="{BB962C8B-B14F-4D97-AF65-F5344CB8AC3E}">
        <p14:creationId xmlns:p14="http://schemas.microsoft.com/office/powerpoint/2010/main" val="2410477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IE" dirty="0" smtClean="0"/>
              <a:t>Voting Systems </a:t>
            </a:r>
            <a:endParaRPr lang="en-IE" dirty="0"/>
          </a:p>
        </p:txBody>
      </p:sp>
      <p:sp>
        <p:nvSpPr>
          <p:cNvPr id="22531" name="Content Placeholder 2"/>
          <p:cNvSpPr>
            <a:spLocks noGrp="1"/>
          </p:cNvSpPr>
          <p:nvPr>
            <p:ph idx="1"/>
          </p:nvPr>
        </p:nvSpPr>
        <p:spPr/>
        <p:txBody>
          <a:bodyPr>
            <a:normAutofit/>
          </a:bodyPr>
          <a:lstStyle/>
          <a:p>
            <a:pPr eaLnBrk="1" hangingPunct="1"/>
            <a:r>
              <a:rPr lang="en-IE" sz="2400" dirty="0" smtClean="0"/>
              <a:t>3 forms of voting</a:t>
            </a:r>
          </a:p>
          <a:p>
            <a:pPr eaLnBrk="1" hangingPunct="1"/>
            <a:r>
              <a:rPr lang="en-IE" sz="2400" dirty="0" smtClean="0">
                <a:solidFill>
                  <a:srgbClr val="FF0000"/>
                </a:solidFill>
              </a:rPr>
              <a:t>Simple majority </a:t>
            </a:r>
            <a:r>
              <a:rPr lang="en-IE" sz="2400" dirty="0" smtClean="0"/>
              <a:t>for questions of procedure </a:t>
            </a:r>
          </a:p>
          <a:p>
            <a:pPr eaLnBrk="1" hangingPunct="1"/>
            <a:r>
              <a:rPr lang="en-IE" sz="2400" dirty="0" smtClean="0">
                <a:solidFill>
                  <a:srgbClr val="FF0000"/>
                </a:solidFill>
              </a:rPr>
              <a:t>Unanimity</a:t>
            </a:r>
            <a:r>
              <a:rPr lang="en-IE" sz="2400" dirty="0" smtClean="0"/>
              <a:t> for constitutional questions (e.g. Accession of new Member States) </a:t>
            </a:r>
          </a:p>
          <a:p>
            <a:pPr eaLnBrk="1" hangingPunct="1"/>
            <a:r>
              <a:rPr lang="en-IE" sz="2400" b="1" dirty="0" smtClean="0">
                <a:solidFill>
                  <a:srgbClr val="FF0000"/>
                </a:solidFill>
              </a:rPr>
              <a:t>QMV:</a:t>
            </a:r>
            <a:r>
              <a:rPr lang="en-IE" sz="2400" dirty="0" smtClean="0"/>
              <a:t> Qualified Majority Voting for the bulk of decisions  (3/4 of all EU Legislation) 2 conditions for QMV: </a:t>
            </a:r>
          </a:p>
          <a:p>
            <a:pPr lvl="1" eaLnBrk="1" hangingPunct="1"/>
            <a:r>
              <a:rPr lang="en-IE" sz="2400" dirty="0" smtClean="0"/>
              <a:t>As of </a:t>
            </a:r>
            <a:r>
              <a:rPr lang="en-IE" sz="2400" dirty="0" smtClean="0">
                <a:solidFill>
                  <a:srgbClr val="FF0000"/>
                </a:solidFill>
              </a:rPr>
              <a:t>1 July 2013</a:t>
            </a:r>
            <a:r>
              <a:rPr lang="en-IE" sz="2400" dirty="0" smtClean="0"/>
              <a:t>, QMV is set at </a:t>
            </a:r>
            <a:r>
              <a:rPr lang="en-IE" sz="2400" dirty="0" smtClean="0">
                <a:solidFill>
                  <a:srgbClr val="FF0000"/>
                </a:solidFill>
              </a:rPr>
              <a:t>260</a:t>
            </a:r>
            <a:r>
              <a:rPr lang="en-IE" sz="2400" dirty="0" smtClean="0"/>
              <a:t> out of total of </a:t>
            </a:r>
            <a:r>
              <a:rPr lang="en-IE" sz="2400" dirty="0" smtClean="0">
                <a:solidFill>
                  <a:srgbClr val="FF0000"/>
                </a:solidFill>
              </a:rPr>
              <a:t>352</a:t>
            </a:r>
            <a:r>
              <a:rPr lang="en-IE" sz="2400" dirty="0" smtClean="0"/>
              <a:t> </a:t>
            </a:r>
          </a:p>
          <a:p>
            <a:pPr lvl="1" eaLnBrk="1" hangingPunct="1"/>
            <a:r>
              <a:rPr lang="en-IE" sz="2400" dirty="0" smtClean="0"/>
              <a:t>Cast by at least 15 member states out of 28</a:t>
            </a:r>
          </a:p>
          <a:p>
            <a:pPr lvl="1" eaLnBrk="1" hangingPunct="1"/>
            <a:r>
              <a:rPr lang="en-IE" sz="2400" dirty="0" smtClean="0"/>
              <a:t>Must represent at least 62% o the population of EU  (315 million out total of 508 million) </a:t>
            </a:r>
          </a:p>
          <a:p>
            <a:pPr lvl="1" eaLnBrk="1" hangingPunct="1"/>
            <a:endParaRPr lang="en-IE" sz="2400"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4193" y="476672"/>
            <a:ext cx="1584176" cy="1054197"/>
          </a:xfrm>
          <a:prstGeom prst="rect">
            <a:avLst/>
          </a:prstGeom>
        </p:spPr>
      </p:pic>
    </p:spTree>
    <p:extLst>
      <p:ext uri="{BB962C8B-B14F-4D97-AF65-F5344CB8AC3E}">
        <p14:creationId xmlns:p14="http://schemas.microsoft.com/office/powerpoint/2010/main" val="1866834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531">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531">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2531">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253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IE" dirty="0" smtClean="0"/>
              <a:t>QMV 2013 </a:t>
            </a:r>
            <a:endParaRPr lang="en-IE" dirty="0"/>
          </a:p>
        </p:txBody>
      </p:sp>
      <p:sp>
        <p:nvSpPr>
          <p:cNvPr id="3" name="Content Placeholder 2"/>
          <p:cNvSpPr>
            <a:spLocks noGrp="1"/>
          </p:cNvSpPr>
          <p:nvPr>
            <p:ph idx="1"/>
          </p:nvPr>
        </p:nvSpPr>
        <p:spPr>
          <a:xfrm>
            <a:off x="457200" y="1609725"/>
            <a:ext cx="7239000" cy="5033963"/>
          </a:xfrm>
        </p:spPr>
        <p:txBody>
          <a:bodyPr>
            <a:normAutofit fontScale="92500" lnSpcReduction="10000"/>
          </a:bodyPr>
          <a:lstStyle/>
          <a:p>
            <a:pPr indent="-342900" eaLnBrk="1" fontAlgn="auto" hangingPunct="1">
              <a:spcAft>
                <a:spcPts val="0"/>
              </a:spcAft>
              <a:buFont typeface="Courier New" pitchFamily="49" charset="0"/>
              <a:buChar char="o"/>
              <a:defRPr/>
            </a:pPr>
            <a:r>
              <a:rPr lang="en-IE" b="1" dirty="0" smtClean="0">
                <a:solidFill>
                  <a:srgbClr val="FF0000"/>
                </a:solidFill>
              </a:rPr>
              <a:t>Distribution of votes for each Member State</a:t>
            </a:r>
          </a:p>
          <a:p>
            <a:pPr indent="-342900" eaLnBrk="1" fontAlgn="auto" hangingPunct="1">
              <a:spcAft>
                <a:spcPts val="0"/>
              </a:spcAft>
              <a:buFont typeface="Courier New" pitchFamily="49" charset="0"/>
              <a:buChar char="o"/>
              <a:defRPr/>
            </a:pPr>
            <a:r>
              <a:rPr lang="en-IE" dirty="0" smtClean="0">
                <a:solidFill>
                  <a:srgbClr val="002060"/>
                </a:solidFill>
              </a:rPr>
              <a:t>Germany, France, Italy, UK			29 votes </a:t>
            </a:r>
          </a:p>
          <a:p>
            <a:pPr indent="-342900" eaLnBrk="1" fontAlgn="auto" hangingPunct="1">
              <a:spcAft>
                <a:spcPts val="0"/>
              </a:spcAft>
              <a:buFont typeface="Courier New" pitchFamily="49" charset="0"/>
              <a:buChar char="o"/>
              <a:defRPr/>
            </a:pPr>
            <a:r>
              <a:rPr lang="en-IE" dirty="0" smtClean="0">
                <a:solidFill>
                  <a:srgbClr val="002060"/>
                </a:solidFill>
              </a:rPr>
              <a:t>Spain, Poland 					27 votes </a:t>
            </a:r>
          </a:p>
          <a:p>
            <a:pPr indent="-342900" eaLnBrk="1" fontAlgn="auto" hangingPunct="1">
              <a:spcAft>
                <a:spcPts val="0"/>
              </a:spcAft>
              <a:buFont typeface="Courier New" pitchFamily="49" charset="0"/>
              <a:buChar char="o"/>
              <a:defRPr/>
            </a:pPr>
            <a:r>
              <a:rPr lang="en-IE" dirty="0" smtClean="0">
                <a:solidFill>
                  <a:srgbClr val="002060"/>
                </a:solidFill>
              </a:rPr>
              <a:t>Romania					14 votes </a:t>
            </a:r>
          </a:p>
          <a:p>
            <a:pPr indent="-342900" eaLnBrk="1" fontAlgn="auto" hangingPunct="1">
              <a:spcAft>
                <a:spcPts val="0"/>
              </a:spcAft>
              <a:buFont typeface="Courier New" pitchFamily="49" charset="0"/>
              <a:buChar char="o"/>
              <a:defRPr/>
            </a:pPr>
            <a:r>
              <a:rPr lang="en-IE" dirty="0" smtClean="0">
                <a:solidFill>
                  <a:srgbClr val="002060"/>
                </a:solidFill>
              </a:rPr>
              <a:t>Netherlands					13 votes </a:t>
            </a:r>
          </a:p>
          <a:p>
            <a:pPr indent="-342900" eaLnBrk="1" fontAlgn="auto" hangingPunct="1">
              <a:spcAft>
                <a:spcPts val="0"/>
              </a:spcAft>
              <a:buFont typeface="Courier New" pitchFamily="49" charset="0"/>
              <a:buChar char="o"/>
              <a:defRPr/>
            </a:pPr>
            <a:r>
              <a:rPr lang="en-IE" dirty="0" smtClean="0">
                <a:solidFill>
                  <a:srgbClr val="002060"/>
                </a:solidFill>
              </a:rPr>
              <a:t>Belgium, Czech Republic, Greece, Hungary, </a:t>
            </a:r>
          </a:p>
          <a:p>
            <a:pPr indent="-342900" eaLnBrk="1" fontAlgn="auto" hangingPunct="1">
              <a:spcAft>
                <a:spcPts val="0"/>
              </a:spcAft>
              <a:buFont typeface="Courier New" pitchFamily="49" charset="0"/>
              <a:buChar char="o"/>
              <a:defRPr/>
            </a:pPr>
            <a:r>
              <a:rPr lang="en-IE" dirty="0" smtClean="0">
                <a:solidFill>
                  <a:srgbClr val="002060"/>
                </a:solidFill>
              </a:rPr>
              <a:t>Portugal					12 votes</a:t>
            </a:r>
          </a:p>
          <a:p>
            <a:pPr indent="-342900" eaLnBrk="1" fontAlgn="auto" hangingPunct="1">
              <a:spcAft>
                <a:spcPts val="0"/>
              </a:spcAft>
              <a:buFont typeface="Courier New" pitchFamily="49" charset="0"/>
              <a:buChar char="o"/>
              <a:defRPr/>
            </a:pPr>
            <a:r>
              <a:rPr lang="en-IE" dirty="0" smtClean="0">
                <a:solidFill>
                  <a:srgbClr val="002060"/>
                </a:solidFill>
              </a:rPr>
              <a:t>Austria, Sweden, Bulgaria 			10 votes</a:t>
            </a:r>
          </a:p>
          <a:p>
            <a:pPr indent="-342900" eaLnBrk="1" fontAlgn="auto" hangingPunct="1">
              <a:spcAft>
                <a:spcPts val="0"/>
              </a:spcAft>
              <a:buFont typeface="Courier New" pitchFamily="49" charset="0"/>
              <a:buChar char="o"/>
              <a:defRPr/>
            </a:pPr>
            <a:r>
              <a:rPr lang="en-IE" dirty="0" smtClean="0">
                <a:solidFill>
                  <a:srgbClr val="002060"/>
                </a:solidFill>
              </a:rPr>
              <a:t>Denmark, Croatia, Ireland, Lithuania, </a:t>
            </a:r>
          </a:p>
          <a:p>
            <a:pPr indent="-342900" eaLnBrk="1" fontAlgn="auto" hangingPunct="1">
              <a:spcAft>
                <a:spcPts val="0"/>
              </a:spcAft>
              <a:buFont typeface="Courier New" pitchFamily="49" charset="0"/>
              <a:buChar char="o"/>
              <a:defRPr/>
            </a:pPr>
            <a:r>
              <a:rPr lang="en-IE" dirty="0" smtClean="0">
                <a:solidFill>
                  <a:srgbClr val="002060"/>
                </a:solidFill>
              </a:rPr>
              <a:t>Slovakia, Finland				  7 votes</a:t>
            </a:r>
          </a:p>
          <a:p>
            <a:pPr indent="-342900" eaLnBrk="1" fontAlgn="auto" hangingPunct="1">
              <a:spcAft>
                <a:spcPts val="0"/>
              </a:spcAft>
              <a:buFont typeface="Courier New" pitchFamily="49" charset="0"/>
              <a:buChar char="o"/>
              <a:defRPr/>
            </a:pPr>
            <a:r>
              <a:rPr lang="en-IE" dirty="0" smtClean="0">
                <a:solidFill>
                  <a:srgbClr val="002060"/>
                </a:solidFill>
              </a:rPr>
              <a:t>Cyprus, Estonia, Latvia, Luxembourg, </a:t>
            </a:r>
          </a:p>
          <a:p>
            <a:pPr indent="-342900" eaLnBrk="1" fontAlgn="auto" hangingPunct="1">
              <a:spcAft>
                <a:spcPts val="0"/>
              </a:spcAft>
              <a:buFont typeface="Courier New" pitchFamily="49" charset="0"/>
              <a:buChar char="o"/>
              <a:defRPr/>
            </a:pPr>
            <a:r>
              <a:rPr lang="en-IE" dirty="0" smtClean="0">
                <a:solidFill>
                  <a:srgbClr val="002060"/>
                </a:solidFill>
              </a:rPr>
              <a:t>Slovenia					  4 votes</a:t>
            </a:r>
          </a:p>
          <a:p>
            <a:pPr indent="-342900" eaLnBrk="1" fontAlgn="auto" hangingPunct="1">
              <a:spcAft>
                <a:spcPts val="0"/>
              </a:spcAft>
              <a:buFont typeface="Courier New" pitchFamily="49" charset="0"/>
              <a:buChar char="o"/>
              <a:defRPr/>
            </a:pPr>
            <a:r>
              <a:rPr lang="en-IE" dirty="0" smtClean="0">
                <a:solidFill>
                  <a:srgbClr val="002060"/>
                </a:solidFill>
              </a:rPr>
              <a:t>Malta 					  3 votes </a:t>
            </a:r>
          </a:p>
          <a:p>
            <a:pPr indent="-342900" eaLnBrk="1" fontAlgn="auto" hangingPunct="1">
              <a:spcAft>
                <a:spcPts val="0"/>
              </a:spcAft>
              <a:buFont typeface="Courier New" pitchFamily="49" charset="0"/>
              <a:buChar char="o"/>
              <a:defRPr/>
            </a:pPr>
            <a:r>
              <a:rPr lang="en-IE" b="1" dirty="0" smtClean="0">
                <a:solidFill>
                  <a:srgbClr val="FF0000"/>
                </a:solidFill>
              </a:rPr>
              <a:t>Total 						352 votes </a:t>
            </a:r>
          </a:p>
          <a:p>
            <a:pPr marL="274320" indent="-274320" eaLnBrk="1" fontAlgn="auto" hangingPunct="1">
              <a:spcAft>
                <a:spcPts val="0"/>
              </a:spcAft>
              <a:buFont typeface="Wingdings 2"/>
              <a:buNone/>
              <a:defRPr/>
            </a:pPr>
            <a:endParaRPr lang="en-IE"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4193" y="476672"/>
            <a:ext cx="1584176" cy="1054197"/>
          </a:xfrm>
          <a:prstGeom prst="rect">
            <a:avLst/>
          </a:prstGeom>
        </p:spPr>
      </p:pic>
    </p:spTree>
    <p:extLst>
      <p:ext uri="{BB962C8B-B14F-4D97-AF65-F5344CB8AC3E}">
        <p14:creationId xmlns:p14="http://schemas.microsoft.com/office/powerpoint/2010/main" val="2754095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IE" dirty="0" smtClean="0"/>
              <a:t>EU Institutions (2) </a:t>
            </a:r>
            <a:endParaRPr lang="en-IE" dirty="0"/>
          </a:p>
        </p:txBody>
      </p:sp>
      <p:sp>
        <p:nvSpPr>
          <p:cNvPr id="3" name="Content Placeholder 2"/>
          <p:cNvSpPr>
            <a:spLocks noGrp="1"/>
          </p:cNvSpPr>
          <p:nvPr>
            <p:ph idx="1"/>
          </p:nvPr>
        </p:nvSpPr>
        <p:spPr/>
        <p:txBody>
          <a:bodyPr>
            <a:normAutofit/>
          </a:bodyPr>
          <a:lstStyle/>
          <a:p>
            <a:pPr marL="0" indent="0" eaLnBrk="1" fontAlgn="auto" hangingPunct="1">
              <a:spcAft>
                <a:spcPts val="0"/>
              </a:spcAft>
              <a:buNone/>
              <a:defRPr/>
            </a:pPr>
            <a:r>
              <a:rPr lang="en-IE" dirty="0" smtClean="0"/>
              <a:t>In brief: </a:t>
            </a:r>
          </a:p>
          <a:p>
            <a:pPr marL="274320" indent="-274320" eaLnBrk="1" fontAlgn="auto" hangingPunct="1">
              <a:spcAft>
                <a:spcPts val="0"/>
              </a:spcAft>
              <a:buFont typeface="Wingdings 2"/>
              <a:buChar char=""/>
              <a:defRPr/>
            </a:pPr>
            <a:r>
              <a:rPr lang="en-IE" dirty="0" smtClean="0"/>
              <a:t>Council of Ministers `(Council of the European Union) </a:t>
            </a:r>
          </a:p>
          <a:p>
            <a:pPr marL="521208" lvl="1" eaLnBrk="1" fontAlgn="auto" hangingPunct="1">
              <a:spcAft>
                <a:spcPts val="0"/>
              </a:spcAft>
              <a:buClr>
                <a:schemeClr val="accent4"/>
              </a:buClr>
              <a:buFont typeface="Wingdings 2"/>
              <a:buChar char=""/>
              <a:defRPr/>
            </a:pPr>
            <a:r>
              <a:rPr lang="en-IE" dirty="0" smtClean="0">
                <a:solidFill>
                  <a:schemeClr val="tx1">
                    <a:tint val="85000"/>
                  </a:schemeClr>
                </a:solidFill>
              </a:rPr>
              <a:t>represents the member states</a:t>
            </a:r>
          </a:p>
          <a:p>
            <a:pPr marL="521208" lvl="1" eaLnBrk="1" fontAlgn="auto" hangingPunct="1">
              <a:spcAft>
                <a:spcPts val="0"/>
              </a:spcAft>
              <a:buClr>
                <a:schemeClr val="accent4"/>
              </a:buClr>
              <a:buFont typeface="Wingdings 2"/>
              <a:buChar char=""/>
              <a:defRPr/>
            </a:pPr>
            <a:r>
              <a:rPr lang="en-IE" dirty="0" smtClean="0">
                <a:solidFill>
                  <a:schemeClr val="tx1">
                    <a:tint val="85000"/>
                  </a:schemeClr>
                </a:solidFill>
              </a:rPr>
              <a:t>Is EU’s main decision-making body </a:t>
            </a:r>
          </a:p>
          <a:p>
            <a:pPr marL="274320" indent="-274320" eaLnBrk="1" fontAlgn="auto" hangingPunct="1">
              <a:spcAft>
                <a:spcPts val="0"/>
              </a:spcAft>
              <a:buFont typeface="Wingdings 2"/>
              <a:buChar char=""/>
              <a:defRPr/>
            </a:pPr>
            <a:r>
              <a:rPr lang="en-IE" dirty="0" smtClean="0"/>
              <a:t>EP= European Parliament </a:t>
            </a:r>
          </a:p>
          <a:p>
            <a:pPr marL="521208" lvl="1" eaLnBrk="1" fontAlgn="auto" hangingPunct="1">
              <a:spcAft>
                <a:spcPts val="0"/>
              </a:spcAft>
              <a:buClr>
                <a:schemeClr val="accent4"/>
              </a:buClr>
              <a:buFont typeface="Wingdings 2"/>
              <a:buChar char=""/>
              <a:defRPr/>
            </a:pPr>
            <a:r>
              <a:rPr lang="en-IE" dirty="0" smtClean="0">
                <a:solidFill>
                  <a:schemeClr val="tx1">
                    <a:tint val="85000"/>
                  </a:schemeClr>
                </a:solidFill>
              </a:rPr>
              <a:t>Represents the people  - the citizens of Europe </a:t>
            </a:r>
          </a:p>
          <a:p>
            <a:pPr marL="521208" lvl="1" eaLnBrk="1" fontAlgn="auto" hangingPunct="1">
              <a:spcAft>
                <a:spcPts val="0"/>
              </a:spcAft>
              <a:buClr>
                <a:schemeClr val="accent4"/>
              </a:buClr>
              <a:buFont typeface="Wingdings 2"/>
              <a:buChar char=""/>
              <a:defRPr/>
            </a:pPr>
            <a:r>
              <a:rPr lang="en-IE" dirty="0" smtClean="0">
                <a:solidFill>
                  <a:schemeClr val="tx1">
                    <a:tint val="85000"/>
                  </a:schemeClr>
                </a:solidFill>
              </a:rPr>
              <a:t>Shares legislative and budgetary power with Council (co-decision) </a:t>
            </a:r>
          </a:p>
          <a:p>
            <a:pPr marL="274320" indent="-274320" eaLnBrk="1" fontAlgn="auto" hangingPunct="1">
              <a:spcAft>
                <a:spcPts val="0"/>
              </a:spcAft>
              <a:buFont typeface="Wingdings 2"/>
              <a:buChar char=""/>
              <a:defRPr/>
            </a:pPr>
            <a:r>
              <a:rPr lang="en-IE" dirty="0" smtClean="0"/>
              <a:t>Commission </a:t>
            </a:r>
          </a:p>
          <a:p>
            <a:pPr marL="521208" lvl="1" eaLnBrk="1" fontAlgn="auto" hangingPunct="1">
              <a:spcAft>
                <a:spcPts val="0"/>
              </a:spcAft>
              <a:buClr>
                <a:schemeClr val="accent4"/>
              </a:buClr>
              <a:buFont typeface="Wingdings 2"/>
              <a:buChar char=""/>
              <a:defRPr/>
            </a:pPr>
            <a:r>
              <a:rPr lang="en-IE" dirty="0" smtClean="0">
                <a:solidFill>
                  <a:schemeClr val="tx1">
                    <a:tint val="85000"/>
                  </a:schemeClr>
                </a:solidFill>
              </a:rPr>
              <a:t>Represents the common interest of the EU </a:t>
            </a:r>
          </a:p>
          <a:p>
            <a:pPr marL="521208" lvl="1" eaLnBrk="1" fontAlgn="auto" hangingPunct="1">
              <a:spcAft>
                <a:spcPts val="0"/>
              </a:spcAft>
              <a:buClr>
                <a:schemeClr val="accent4"/>
              </a:buClr>
              <a:buFont typeface="Wingdings 2"/>
              <a:buChar char=""/>
              <a:defRPr/>
            </a:pPr>
            <a:r>
              <a:rPr lang="en-IE" dirty="0" smtClean="0">
                <a:solidFill>
                  <a:schemeClr val="tx1">
                    <a:tint val="85000"/>
                  </a:schemeClr>
                </a:solidFill>
              </a:rPr>
              <a:t>Is the main executive body</a:t>
            </a:r>
          </a:p>
          <a:p>
            <a:pPr marL="521208" lvl="1" eaLnBrk="1" fontAlgn="auto" hangingPunct="1">
              <a:spcAft>
                <a:spcPts val="0"/>
              </a:spcAft>
              <a:buClr>
                <a:schemeClr val="accent4"/>
              </a:buClr>
              <a:buFont typeface="Wingdings 2"/>
              <a:buChar char=""/>
              <a:defRPr/>
            </a:pPr>
            <a:r>
              <a:rPr lang="en-IE" dirty="0" smtClean="0">
                <a:solidFill>
                  <a:schemeClr val="tx1">
                    <a:tint val="85000"/>
                  </a:schemeClr>
                </a:solidFill>
              </a:rPr>
              <a:t>Has the right to propose legislation  and ensures that EU policies are implemented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4193" y="476672"/>
            <a:ext cx="1584176" cy="1054197"/>
          </a:xfrm>
          <a:prstGeom prst="rect">
            <a:avLst/>
          </a:prstGeom>
        </p:spPr>
      </p:pic>
    </p:spTree>
    <p:extLst>
      <p:ext uri="{BB962C8B-B14F-4D97-AF65-F5344CB8AC3E}">
        <p14:creationId xmlns:p14="http://schemas.microsoft.com/office/powerpoint/2010/main" val="3845985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IE" dirty="0" smtClean="0"/>
              <a:t>The European Council</a:t>
            </a:r>
            <a:endParaRPr lang="en-IE" dirty="0"/>
          </a:p>
        </p:txBody>
      </p:sp>
      <p:sp>
        <p:nvSpPr>
          <p:cNvPr id="24579" name="Content Placeholder 2"/>
          <p:cNvSpPr>
            <a:spLocks noGrp="1"/>
          </p:cNvSpPr>
          <p:nvPr>
            <p:ph idx="1"/>
          </p:nvPr>
        </p:nvSpPr>
        <p:spPr>
          <a:xfrm>
            <a:off x="457200" y="1600200"/>
            <a:ext cx="7620000" cy="4925144"/>
          </a:xfrm>
        </p:spPr>
        <p:txBody>
          <a:bodyPr>
            <a:noAutofit/>
          </a:bodyPr>
          <a:lstStyle/>
          <a:p>
            <a:r>
              <a:rPr lang="en-IE" sz="2400" dirty="0" smtClean="0"/>
              <a:t>A new institution, created by the Treaty of Lisbon (2009)</a:t>
            </a:r>
          </a:p>
          <a:p>
            <a:r>
              <a:rPr lang="en-IE" sz="2400" dirty="0" smtClean="0"/>
              <a:t>Meetings</a:t>
            </a:r>
            <a:r>
              <a:rPr lang="en-IE" sz="2400" dirty="0"/>
              <a:t>: 4 times a year (or more in periods of crisis)  as ‘Summits’ </a:t>
            </a:r>
            <a:endParaRPr lang="en-IE" sz="2400" dirty="0" smtClean="0"/>
          </a:p>
          <a:p>
            <a:pPr eaLnBrk="1" hangingPunct="1"/>
            <a:r>
              <a:rPr lang="en-IE" sz="2400" dirty="0" smtClean="0"/>
              <a:t>Full-time President: Herman Van Rompuy</a:t>
            </a:r>
          </a:p>
          <a:p>
            <a:pPr eaLnBrk="1" hangingPunct="1"/>
            <a:r>
              <a:rPr lang="en-IE" sz="2400" dirty="0" smtClean="0"/>
              <a:t>Located: Brussels – the Europa building </a:t>
            </a:r>
          </a:p>
          <a:p>
            <a:pPr eaLnBrk="1" hangingPunct="1"/>
            <a:endParaRPr lang="en-IE" sz="2000" dirty="0" smtClean="0"/>
          </a:p>
          <a:p>
            <a:pPr eaLnBrk="1" hangingPunct="1"/>
            <a:endParaRPr lang="en-IE" sz="2000" dirty="0" smtClean="0"/>
          </a:p>
          <a:p>
            <a:pPr eaLnBrk="1" hangingPunct="1"/>
            <a:endParaRPr lang="en-IE" sz="2000" dirty="0" smtClean="0"/>
          </a:p>
          <a:p>
            <a:pPr eaLnBrk="1" hangingPunct="1"/>
            <a:endParaRPr lang="en-IE" sz="2000" dirty="0"/>
          </a:p>
          <a:p>
            <a:endParaRPr lang="en-IE" sz="2000" dirty="0" smtClean="0">
              <a:hlinkClick r:id="rId2"/>
            </a:endParaRPr>
          </a:p>
          <a:p>
            <a:endParaRPr lang="en-IE" sz="2000" dirty="0">
              <a:hlinkClick r:id="rId2"/>
            </a:endParaRPr>
          </a:p>
          <a:p>
            <a:r>
              <a:rPr lang="en-IE" sz="2000" dirty="0" smtClean="0">
                <a:hlinkClick r:id="rId2"/>
              </a:rPr>
              <a:t>http</a:t>
            </a:r>
            <a:r>
              <a:rPr lang="en-IE" sz="2000" dirty="0">
                <a:hlinkClick r:id="rId2"/>
              </a:rPr>
              <a:t>://www.european-council.europa.eu/the-institution/europa-building?lang=en </a:t>
            </a:r>
            <a:endParaRPr lang="en-IE" sz="2000" dirty="0"/>
          </a:p>
          <a:p>
            <a:pPr eaLnBrk="1" hangingPunct="1"/>
            <a:endParaRPr lang="en-IE" sz="2000" dirty="0"/>
          </a:p>
          <a:p>
            <a:pPr marL="114300" indent="0">
              <a:buNone/>
            </a:pPr>
            <a:endParaRPr lang="en-IE" sz="2000" dirty="0" smtClean="0"/>
          </a:p>
          <a:p>
            <a:pPr marL="114300" indent="0">
              <a:buNone/>
            </a:pPr>
            <a:endParaRPr lang="en-IE" sz="20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74193" y="476672"/>
            <a:ext cx="1584176" cy="1054197"/>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27784" y="3789039"/>
            <a:ext cx="2952328" cy="2168209"/>
          </a:xfrm>
          <a:prstGeom prst="rect">
            <a:avLst/>
          </a:prstGeom>
        </p:spPr>
      </p:pic>
    </p:spTree>
    <p:extLst>
      <p:ext uri="{BB962C8B-B14F-4D97-AF65-F5344CB8AC3E}">
        <p14:creationId xmlns:p14="http://schemas.microsoft.com/office/powerpoint/2010/main" val="191270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5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57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The European Council (2)</a:t>
            </a:r>
            <a:endParaRPr lang="en-IE" dirty="0"/>
          </a:p>
        </p:txBody>
      </p:sp>
      <p:sp>
        <p:nvSpPr>
          <p:cNvPr id="3" name="Content Placeholder 2"/>
          <p:cNvSpPr>
            <a:spLocks noGrp="1"/>
          </p:cNvSpPr>
          <p:nvPr>
            <p:ph idx="1"/>
          </p:nvPr>
        </p:nvSpPr>
        <p:spPr/>
        <p:txBody>
          <a:bodyPr>
            <a:normAutofit/>
          </a:bodyPr>
          <a:lstStyle/>
          <a:p>
            <a:pPr marL="114300" indent="0" fontAlgn="base">
              <a:buNone/>
            </a:pPr>
            <a:endParaRPr lang="en-IE" dirty="0" smtClean="0"/>
          </a:p>
          <a:p>
            <a:pPr marL="114300" indent="0" fontAlgn="base">
              <a:buNone/>
            </a:pPr>
            <a:r>
              <a:rPr lang="en-IE" sz="2000" b="1" dirty="0" smtClean="0"/>
              <a:t>A </a:t>
            </a:r>
            <a:r>
              <a:rPr lang="en-IE" sz="2000" b="1" dirty="0"/>
              <a:t>glance at the history of the European Council</a:t>
            </a:r>
            <a:endParaRPr lang="en-IE" sz="2000" dirty="0"/>
          </a:p>
          <a:p>
            <a:pPr fontAlgn="base"/>
            <a:r>
              <a:rPr lang="en-IE" sz="2000" dirty="0"/>
              <a:t>The European Council was created in 1974 with the intention of establishing an informal forum for discussion between Heads of State or Government. It rapidly developed into the body which fixed goals for the Union and set the course for achieving them, in all fields of EU activity. It acquired a formal status in the 1992 Treaty of Maastricht, which defined its function as providing the impetus and general political guidelines for the Union's development. On 1 December 2009, with the entry into force of the Treaty of Lisbon, it became one of the seven institutions of the Union</a:t>
            </a:r>
            <a:r>
              <a:rPr lang="en-IE" sz="2000" dirty="0" smtClean="0"/>
              <a:t>.</a:t>
            </a:r>
          </a:p>
          <a:p>
            <a:pPr fontAlgn="base"/>
            <a:r>
              <a:rPr lang="en-IE" sz="2000" dirty="0">
                <a:hlinkClick r:id="rId2"/>
              </a:rPr>
              <a:t>http://www.european-council.europa.eu/the-institution?lang=en</a:t>
            </a:r>
            <a:endParaRPr lang="en-IE" sz="2000" dirty="0"/>
          </a:p>
        </p:txBody>
      </p:sp>
    </p:spTree>
    <p:extLst>
      <p:ext uri="{BB962C8B-B14F-4D97-AF65-F5344CB8AC3E}">
        <p14:creationId xmlns:p14="http://schemas.microsoft.com/office/powerpoint/2010/main" val="13829974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IE" dirty="0" smtClean="0"/>
              <a:t>European Council (3) </a:t>
            </a:r>
            <a:endParaRPr lang="en-IE" dirty="0"/>
          </a:p>
        </p:txBody>
      </p:sp>
      <p:sp>
        <p:nvSpPr>
          <p:cNvPr id="25603" name="Content Placeholder 2"/>
          <p:cNvSpPr>
            <a:spLocks noGrp="1"/>
          </p:cNvSpPr>
          <p:nvPr>
            <p:ph idx="1"/>
          </p:nvPr>
        </p:nvSpPr>
        <p:spPr>
          <a:xfrm>
            <a:off x="457200" y="1609725"/>
            <a:ext cx="7239000" cy="5033963"/>
          </a:xfrm>
        </p:spPr>
        <p:txBody>
          <a:bodyPr>
            <a:noAutofit/>
          </a:bodyPr>
          <a:lstStyle/>
          <a:p>
            <a:pPr eaLnBrk="1" hangingPunct="1"/>
            <a:r>
              <a:rPr lang="en-IE" sz="2400" dirty="0" smtClean="0"/>
              <a:t>What the EU Council does: </a:t>
            </a:r>
          </a:p>
          <a:p>
            <a:pPr lvl="1" eaLnBrk="1" hangingPunct="1"/>
            <a:r>
              <a:rPr lang="en-IE" sz="2400" dirty="0" smtClean="0"/>
              <a:t>Provides impetus and political guidelines for the Union’s development </a:t>
            </a:r>
          </a:p>
          <a:p>
            <a:pPr lvl="1" eaLnBrk="1" hangingPunct="1"/>
            <a:r>
              <a:rPr lang="en-IE" sz="2400" dirty="0" smtClean="0"/>
              <a:t>Does not have a legislative function </a:t>
            </a:r>
          </a:p>
          <a:p>
            <a:pPr eaLnBrk="1" hangingPunct="1"/>
            <a:r>
              <a:rPr lang="en-IE" sz="2400" dirty="0" smtClean="0"/>
              <a:t>Who are its members?</a:t>
            </a:r>
          </a:p>
          <a:p>
            <a:pPr lvl="1" eaLnBrk="1" hangingPunct="1"/>
            <a:r>
              <a:rPr lang="en-IE" sz="2400" dirty="0" smtClean="0"/>
              <a:t>Heads of State or Government of member states</a:t>
            </a:r>
          </a:p>
          <a:p>
            <a:pPr eaLnBrk="1" hangingPunct="1"/>
            <a:r>
              <a:rPr lang="en-IE" sz="2400" dirty="0" smtClean="0"/>
              <a:t>How does it take its decisions? </a:t>
            </a:r>
          </a:p>
          <a:p>
            <a:pPr lvl="1" eaLnBrk="1" hangingPunct="1"/>
            <a:r>
              <a:rPr lang="en-IE" sz="2400" dirty="0" smtClean="0"/>
              <a:t>Consensus is usual</a:t>
            </a:r>
          </a:p>
          <a:p>
            <a:pPr eaLnBrk="1" hangingPunct="1"/>
            <a:r>
              <a:rPr lang="en-IE" sz="2400" dirty="0" smtClean="0"/>
              <a:t>How is President elected? </a:t>
            </a:r>
          </a:p>
          <a:p>
            <a:pPr lvl="1" eaLnBrk="1" hangingPunct="1"/>
            <a:r>
              <a:rPr lang="en-IE" sz="2400" dirty="0" smtClean="0"/>
              <a:t>Usually by qualified majority but Van Rompuy elected unanimously in November 2009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4193" y="476672"/>
            <a:ext cx="1584176" cy="1054197"/>
          </a:xfrm>
          <a:prstGeom prst="rect">
            <a:avLst/>
          </a:prstGeom>
        </p:spPr>
      </p:pic>
    </p:spTree>
    <p:extLst>
      <p:ext uri="{BB962C8B-B14F-4D97-AF65-F5344CB8AC3E}">
        <p14:creationId xmlns:p14="http://schemas.microsoft.com/office/powerpoint/2010/main" val="3999366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60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60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560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560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560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60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560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IE" dirty="0" smtClean="0"/>
              <a:t>European Council (4)</a:t>
            </a:r>
            <a:endParaRPr lang="en-IE" dirty="0"/>
          </a:p>
        </p:txBody>
      </p:sp>
      <p:sp>
        <p:nvSpPr>
          <p:cNvPr id="3" name="Content Placeholder 2"/>
          <p:cNvSpPr>
            <a:spLocks noGrp="1"/>
          </p:cNvSpPr>
          <p:nvPr>
            <p:ph idx="1"/>
          </p:nvPr>
        </p:nvSpPr>
        <p:spPr/>
        <p:txBody>
          <a:bodyPr>
            <a:normAutofit/>
          </a:bodyPr>
          <a:lstStyle/>
          <a:p>
            <a:pPr eaLnBrk="1" hangingPunct="1">
              <a:defRPr/>
            </a:pPr>
            <a:r>
              <a:rPr lang="en-IE" sz="2400" dirty="0" smtClean="0"/>
              <a:t>What does the Council President do? </a:t>
            </a:r>
          </a:p>
          <a:p>
            <a:pPr marL="273050" lvl="1" indent="-273050" eaLnBrk="1" hangingPunct="1">
              <a:spcBef>
                <a:spcPts val="600"/>
              </a:spcBef>
              <a:buClr>
                <a:schemeClr val="tx2"/>
              </a:buClr>
              <a:buSzPct val="73000"/>
              <a:buFont typeface="Wingdings 2" pitchFamily="18" charset="2"/>
              <a:buNone/>
              <a:defRPr/>
            </a:pPr>
            <a:r>
              <a:rPr lang="en-IE" sz="2400" dirty="0" smtClean="0"/>
              <a:t>	“The President’s tasks include chairing the European Council meetings, driving forward its work and facilitating consensus. At this level and in this capacity, he also ensures the external representation of the Union on issues concerning the common foreign and security policy. The President’s term of office is two and a half years, renewable once.” (</a:t>
            </a:r>
            <a:r>
              <a:rPr lang="en-IE" sz="2400" dirty="0" err="1" smtClean="0">
                <a:hlinkClick r:id="rId2"/>
              </a:rPr>
              <a:t>www.europa.eu</a:t>
            </a:r>
            <a:r>
              <a:rPr lang="en-IE" sz="2400" dirty="0" smtClean="0"/>
              <a:t>) </a:t>
            </a:r>
          </a:p>
          <a:p>
            <a:pPr lvl="1" eaLnBrk="1" hangingPunct="1">
              <a:defRPr/>
            </a:pPr>
            <a:endParaRPr lang="en-IE" dirty="0" smtClean="0"/>
          </a:p>
          <a:p>
            <a:pPr lvl="1" eaLnBrk="1" hangingPunct="1">
              <a:defRPr/>
            </a:pPr>
            <a:endParaRPr lang="en-IE" dirty="0" smtClean="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74193" y="476672"/>
            <a:ext cx="1584176" cy="1054197"/>
          </a:xfrm>
          <a:prstGeom prst="rect">
            <a:avLst/>
          </a:prstGeom>
        </p:spPr>
      </p:pic>
    </p:spTree>
    <p:extLst>
      <p:ext uri="{BB962C8B-B14F-4D97-AF65-F5344CB8AC3E}">
        <p14:creationId xmlns:p14="http://schemas.microsoft.com/office/powerpoint/2010/main" val="3951320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The European </a:t>
            </a:r>
            <a:r>
              <a:rPr lang="en-IE" smtClean="0"/>
              <a:t>Council (5) </a:t>
            </a:r>
            <a:endParaRPr lang="en-IE" dirty="0"/>
          </a:p>
        </p:txBody>
      </p:sp>
      <p:sp>
        <p:nvSpPr>
          <p:cNvPr id="3" name="Content Placeholder 2"/>
          <p:cNvSpPr>
            <a:spLocks noGrp="1"/>
          </p:cNvSpPr>
          <p:nvPr>
            <p:ph idx="1"/>
          </p:nvPr>
        </p:nvSpPr>
        <p:spPr/>
        <p:txBody>
          <a:bodyPr>
            <a:normAutofit fontScale="92500" lnSpcReduction="10000"/>
          </a:bodyPr>
          <a:lstStyle/>
          <a:p>
            <a:r>
              <a:rPr lang="en-IE" sz="2400" b="1" dirty="0" smtClean="0"/>
              <a:t>Composition of EU Council meeting Brussels 24</a:t>
            </a:r>
            <a:r>
              <a:rPr lang="en-IE" sz="2400" b="1" baseline="30000" dirty="0" smtClean="0"/>
              <a:t>th</a:t>
            </a:r>
            <a:r>
              <a:rPr lang="en-IE" sz="2400" b="1" dirty="0" smtClean="0"/>
              <a:t>-25</a:t>
            </a:r>
            <a:r>
              <a:rPr lang="en-IE" sz="2400" b="1" baseline="30000" dirty="0" smtClean="0"/>
              <a:t>th</a:t>
            </a:r>
            <a:r>
              <a:rPr lang="en-IE" sz="2400" b="1" dirty="0" smtClean="0"/>
              <a:t> October 2013</a:t>
            </a:r>
            <a:r>
              <a:rPr lang="en-IE" sz="2400" dirty="0" smtClean="0"/>
              <a:t>:</a:t>
            </a:r>
          </a:p>
          <a:p>
            <a:r>
              <a:rPr lang="en-IE" dirty="0">
                <a:hlinkClick r:id="rId2"/>
              </a:rPr>
              <a:t>http://</a:t>
            </a:r>
            <a:r>
              <a:rPr lang="en-IE" dirty="0" smtClean="0">
                <a:hlinkClick r:id="rId2"/>
              </a:rPr>
              <a:t>www.european-council.europa.eu/media/1001035/web_bce_24-25octobre.pdf</a:t>
            </a:r>
            <a:endParaRPr lang="en-IE" dirty="0" smtClean="0"/>
          </a:p>
          <a:p>
            <a:r>
              <a:rPr lang="en-IE" sz="2400" dirty="0" smtClean="0"/>
              <a:t>President of the European Council :</a:t>
            </a:r>
            <a:r>
              <a:rPr lang="en-IE" sz="2400" dirty="0" smtClean="0">
                <a:solidFill>
                  <a:srgbClr val="0070C0"/>
                </a:solidFill>
              </a:rPr>
              <a:t>Herman van Rompuy</a:t>
            </a:r>
          </a:p>
          <a:p>
            <a:r>
              <a:rPr lang="en-IE" sz="2400" dirty="0" smtClean="0">
                <a:solidFill>
                  <a:srgbClr val="C00000"/>
                </a:solidFill>
              </a:rPr>
              <a:t>28 Heads of State or Government</a:t>
            </a:r>
          </a:p>
          <a:p>
            <a:pPr lvl="1"/>
            <a:r>
              <a:rPr lang="en-IE" dirty="0" smtClean="0"/>
              <a:t>4 Presidents (France – Romania – Lithuania – Cyprus) </a:t>
            </a:r>
          </a:p>
          <a:p>
            <a:pPr lvl="1"/>
            <a:r>
              <a:rPr lang="en-IE" dirty="0" smtClean="0"/>
              <a:t>24 Prime Ministers or Chancellors</a:t>
            </a:r>
          </a:p>
          <a:p>
            <a:pPr lvl="1"/>
            <a:r>
              <a:rPr lang="en-IE" dirty="0" smtClean="0"/>
              <a:t>24 men and 4 women (Lithuania – Denmark – Germany – Slovenia) </a:t>
            </a:r>
          </a:p>
          <a:p>
            <a:r>
              <a:rPr lang="en-IE" sz="2400" dirty="0" smtClean="0"/>
              <a:t>President of the European Commission: </a:t>
            </a:r>
            <a:r>
              <a:rPr lang="en-IE" sz="2400" dirty="0" smtClean="0">
                <a:solidFill>
                  <a:srgbClr val="0070C0"/>
                </a:solidFill>
              </a:rPr>
              <a:t>Jose-Manuel Barroso </a:t>
            </a:r>
          </a:p>
          <a:p>
            <a:r>
              <a:rPr lang="en-IE" sz="2400" dirty="0" smtClean="0"/>
              <a:t>President of the European Parliament: </a:t>
            </a:r>
            <a:r>
              <a:rPr lang="en-IE" sz="2400" dirty="0" smtClean="0">
                <a:solidFill>
                  <a:srgbClr val="0070C0"/>
                </a:solidFill>
              </a:rPr>
              <a:t>Martin Schulz </a:t>
            </a:r>
            <a:r>
              <a:rPr lang="en-IE" sz="2400" dirty="0" smtClean="0"/>
              <a:t>High Representative for Foreign Affairs and Security Policy: </a:t>
            </a:r>
            <a:r>
              <a:rPr lang="en-IE" sz="2400" dirty="0" smtClean="0">
                <a:solidFill>
                  <a:srgbClr val="0070C0"/>
                </a:solidFill>
              </a:rPr>
              <a:t>Catherine Ashton  </a:t>
            </a:r>
          </a:p>
          <a:p>
            <a:r>
              <a:rPr lang="en-IE" sz="2400" dirty="0" smtClean="0"/>
              <a:t>Secretary-General: </a:t>
            </a:r>
            <a:r>
              <a:rPr lang="en-IE" sz="2400" dirty="0" smtClean="0">
                <a:solidFill>
                  <a:srgbClr val="0070C0"/>
                </a:solidFill>
              </a:rPr>
              <a:t>Uwe Corsepius</a:t>
            </a:r>
            <a:endParaRPr lang="en-IE" sz="2400" dirty="0">
              <a:solidFill>
                <a:srgbClr val="0070C0"/>
              </a:solidFill>
            </a:endParaRPr>
          </a:p>
        </p:txBody>
      </p:sp>
    </p:spTree>
    <p:extLst>
      <p:ext uri="{BB962C8B-B14F-4D97-AF65-F5344CB8AC3E}">
        <p14:creationId xmlns:p14="http://schemas.microsoft.com/office/powerpoint/2010/main" val="41027148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EU Institutions: in summary </a:t>
            </a:r>
            <a:endParaRPr lang="en-IE" dirty="0"/>
          </a:p>
        </p:txBody>
      </p:sp>
      <p:sp>
        <p:nvSpPr>
          <p:cNvPr id="3" name="Content Placeholder 2"/>
          <p:cNvSpPr>
            <a:spLocks noGrp="1"/>
          </p:cNvSpPr>
          <p:nvPr>
            <p:ph idx="1"/>
          </p:nvPr>
        </p:nvSpPr>
        <p:spPr/>
        <p:txBody>
          <a:bodyPr>
            <a:normAutofit/>
          </a:bodyPr>
          <a:lstStyle/>
          <a:p>
            <a:r>
              <a:rPr lang="en-IE" sz="2400" dirty="0" smtClean="0"/>
              <a:t>The EU Institutions explained by their presidents </a:t>
            </a:r>
          </a:p>
          <a:p>
            <a:r>
              <a:rPr lang="en-IE" dirty="0">
                <a:hlinkClick r:id="rId2"/>
              </a:rPr>
              <a:t>http://</a:t>
            </a:r>
            <a:r>
              <a:rPr lang="en-IE" dirty="0" smtClean="0">
                <a:hlinkClick r:id="rId2"/>
              </a:rPr>
              <a:t>www.youtube.com/watch?v=Av2sI0dHXpQ</a:t>
            </a:r>
            <a:endParaRPr lang="en-IE" dirty="0" smtClean="0"/>
          </a:p>
          <a:p>
            <a:pPr marL="114300" indent="0">
              <a:buNone/>
            </a:pPr>
            <a:endParaRPr lang="en-IE" dirty="0" smtClean="0"/>
          </a:p>
          <a:p>
            <a:pPr marL="114300" indent="0">
              <a:buNone/>
            </a:pPr>
            <a:endParaRPr lang="en-IE" dirty="0"/>
          </a:p>
          <a:p>
            <a:r>
              <a:rPr lang="en-IE" b="1" dirty="0" smtClean="0">
                <a:solidFill>
                  <a:srgbClr val="C00000"/>
                </a:solidFill>
              </a:rPr>
              <a:t>Question</a:t>
            </a:r>
            <a:r>
              <a:rPr lang="en-IE" dirty="0" smtClean="0"/>
              <a:t>: Of the 4 main institutions of the EU, which, in your opinion, is the most powerful? </a:t>
            </a:r>
          </a:p>
          <a:p>
            <a:pPr marL="114300" indent="0">
              <a:buNone/>
            </a:pPr>
            <a:endParaRPr lang="en-IE" dirty="0" smtClean="0"/>
          </a:p>
          <a:p>
            <a:r>
              <a:rPr lang="en-IE" b="1" dirty="0" smtClean="0">
                <a:solidFill>
                  <a:srgbClr val="C00000"/>
                </a:solidFill>
              </a:rPr>
              <a:t>Other institutions: </a:t>
            </a:r>
          </a:p>
          <a:p>
            <a:r>
              <a:rPr lang="en-IE" dirty="0"/>
              <a:t>T</a:t>
            </a:r>
            <a:r>
              <a:rPr lang="en-IE" dirty="0" smtClean="0"/>
              <a:t>he European Court of Justice (ECJ </a:t>
            </a:r>
            <a:r>
              <a:rPr lang="en-IE" dirty="0" smtClean="0"/>
              <a:t>– Luxembourg)</a:t>
            </a:r>
            <a:endParaRPr lang="en-IE" dirty="0" smtClean="0"/>
          </a:p>
          <a:p>
            <a:r>
              <a:rPr lang="en-IE" dirty="0" smtClean="0"/>
              <a:t>The European Central Bank  (ECB – </a:t>
            </a:r>
            <a:r>
              <a:rPr lang="en-IE" dirty="0" smtClean="0"/>
              <a:t>Frankfurt</a:t>
            </a:r>
            <a:r>
              <a:rPr lang="en-IE" dirty="0" smtClean="0"/>
              <a:t>)</a:t>
            </a:r>
          </a:p>
          <a:p>
            <a:r>
              <a:rPr lang="en-IE" dirty="0" smtClean="0"/>
              <a:t>The European Court of Auditors </a:t>
            </a:r>
            <a:r>
              <a:rPr lang="en-IE" dirty="0" smtClean="0"/>
              <a:t>(</a:t>
            </a:r>
            <a:r>
              <a:rPr lang="en-IE" smtClean="0"/>
              <a:t>ECA – Luxembourg) </a:t>
            </a:r>
            <a:endParaRPr lang="en-IE" dirty="0" smtClean="0"/>
          </a:p>
        </p:txBody>
      </p:sp>
    </p:spTree>
    <p:extLst>
      <p:ext uri="{BB962C8B-B14F-4D97-AF65-F5344CB8AC3E}">
        <p14:creationId xmlns:p14="http://schemas.microsoft.com/office/powerpoint/2010/main" val="8446354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Job in Europe for Kenny?</a:t>
            </a:r>
            <a:endParaRPr lang="en-IE" dirty="0"/>
          </a:p>
        </p:txBody>
      </p:sp>
      <p:sp>
        <p:nvSpPr>
          <p:cNvPr id="3" name="Content Placeholder 2"/>
          <p:cNvSpPr>
            <a:spLocks noGrp="1"/>
          </p:cNvSpPr>
          <p:nvPr>
            <p:ph idx="1"/>
          </p:nvPr>
        </p:nvSpPr>
        <p:spPr/>
        <p:txBody>
          <a:bodyPr/>
          <a:lstStyle/>
          <a:p>
            <a:pPr marL="114300" indent="0">
              <a:buNone/>
            </a:pPr>
            <a:endParaRPr lang="en-IE" b="1" u="sng" dirty="0" smtClean="0">
              <a:hlinkClick r:id="rId2"/>
            </a:endParaRPr>
          </a:p>
          <a:p>
            <a:endParaRPr lang="en-IE" dirty="0">
              <a:hlinkClick r:id="rId2"/>
            </a:endParaRPr>
          </a:p>
          <a:p>
            <a:r>
              <a:rPr lang="en-IE" dirty="0" smtClean="0">
                <a:hlinkClick r:id="rId2"/>
              </a:rPr>
              <a:t>http</a:t>
            </a:r>
            <a:r>
              <a:rPr lang="en-IE" dirty="0">
                <a:hlinkClick r:id="rId2"/>
              </a:rPr>
              <a:t>://</a:t>
            </a:r>
            <a:r>
              <a:rPr lang="en-IE" dirty="0" smtClean="0">
                <a:hlinkClick r:id="rId2"/>
              </a:rPr>
              <a:t>abonnes.lemonde.fr/idees/article/2013/10/30/la-vraie-fausse-bonne-idee-de-m-schulz_3505157_3232.html</a:t>
            </a:r>
            <a:endParaRPr lang="en-IE" dirty="0" smtClean="0"/>
          </a:p>
          <a:p>
            <a:r>
              <a:rPr lang="en-IE" dirty="0">
                <a:hlinkClick r:id="rId3"/>
              </a:rPr>
              <a:t>http://www.irishtimes.com/news/politics/kenny-being-seriously-talked-about-for-european-roles-1.1582329#.</a:t>
            </a:r>
            <a:r>
              <a:rPr lang="en-IE" dirty="0" smtClean="0">
                <a:hlinkClick r:id="rId3"/>
              </a:rPr>
              <a:t>UnZvK10VGuY.email</a:t>
            </a:r>
            <a:endParaRPr lang="en-IE" dirty="0" smtClean="0"/>
          </a:p>
          <a:p>
            <a:r>
              <a:rPr lang="en-IE" dirty="0">
                <a:hlinkClick r:id="rId4"/>
              </a:rPr>
              <a:t>http://</a:t>
            </a:r>
            <a:r>
              <a:rPr lang="en-IE" dirty="0" smtClean="0">
                <a:hlinkClick r:id="rId4"/>
              </a:rPr>
              <a:t>www.independent.ie/irish-news/politics/enda-is-talk-of-eu-as-he-is-linked-to-top-position-29721964.html</a:t>
            </a:r>
            <a:endParaRPr lang="en-IE" dirty="0" smtClean="0"/>
          </a:p>
          <a:p>
            <a:endParaRPr lang="en-IE" dirty="0"/>
          </a:p>
        </p:txBody>
      </p:sp>
    </p:spTree>
    <p:extLst>
      <p:ext uri="{BB962C8B-B14F-4D97-AF65-F5344CB8AC3E}">
        <p14:creationId xmlns:p14="http://schemas.microsoft.com/office/powerpoint/2010/main" val="14547284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Etymology maps </a:t>
            </a:r>
            <a:endParaRPr lang="en-IE" dirty="0"/>
          </a:p>
        </p:txBody>
      </p:sp>
      <p:sp>
        <p:nvSpPr>
          <p:cNvPr id="3" name="Content Placeholder 2"/>
          <p:cNvSpPr>
            <a:spLocks noGrp="1"/>
          </p:cNvSpPr>
          <p:nvPr>
            <p:ph idx="1"/>
          </p:nvPr>
        </p:nvSpPr>
        <p:spPr/>
        <p:txBody>
          <a:bodyPr/>
          <a:lstStyle/>
          <a:p>
            <a:r>
              <a:rPr lang="en-IE" dirty="0" smtClean="0">
                <a:hlinkClick r:id="rId2"/>
              </a:rPr>
              <a:t>http</a:t>
            </a:r>
            <a:r>
              <a:rPr lang="en-IE" dirty="0">
                <a:hlinkClick r:id="rId2"/>
              </a:rPr>
              <a:t>://</a:t>
            </a:r>
            <a:r>
              <a:rPr lang="en-IE" dirty="0" smtClean="0">
                <a:hlinkClick r:id="rId2"/>
              </a:rPr>
              <a:t>imgur.com/a/iVK8a</a:t>
            </a:r>
            <a:endParaRPr lang="en-IE" dirty="0" smtClean="0"/>
          </a:p>
          <a:p>
            <a:endParaRPr lang="en-IE" dirty="0"/>
          </a:p>
          <a:p>
            <a:endParaRPr lang="en-IE" dirty="0"/>
          </a:p>
        </p:txBody>
      </p:sp>
    </p:spTree>
    <p:extLst>
      <p:ext uri="{BB962C8B-B14F-4D97-AF65-F5344CB8AC3E}">
        <p14:creationId xmlns:p14="http://schemas.microsoft.com/office/powerpoint/2010/main" val="1885301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IE" dirty="0" smtClean="0"/>
              <a:t>The Commission </a:t>
            </a:r>
            <a:endParaRPr lang="en-IE" dirty="0"/>
          </a:p>
        </p:txBody>
      </p:sp>
      <p:sp>
        <p:nvSpPr>
          <p:cNvPr id="3" name="Content Placeholder 2"/>
          <p:cNvSpPr>
            <a:spLocks noGrp="1"/>
          </p:cNvSpPr>
          <p:nvPr>
            <p:ph idx="1"/>
          </p:nvPr>
        </p:nvSpPr>
        <p:spPr/>
        <p:txBody>
          <a:bodyPr>
            <a:normAutofit/>
          </a:bodyPr>
          <a:lstStyle/>
          <a:p>
            <a:pPr marL="274320" indent="-274320" eaLnBrk="1" fontAlgn="auto" hangingPunct="1">
              <a:spcAft>
                <a:spcPts val="0"/>
              </a:spcAft>
              <a:buFont typeface="Wingdings 2"/>
              <a:buChar char=""/>
              <a:defRPr/>
            </a:pPr>
            <a:r>
              <a:rPr lang="en-IE" sz="2400" dirty="0" smtClean="0"/>
              <a:t>A unique organisation – no counterpart </a:t>
            </a:r>
          </a:p>
          <a:p>
            <a:pPr marL="274320" indent="-274320" eaLnBrk="1" fontAlgn="auto" hangingPunct="1">
              <a:spcAft>
                <a:spcPts val="0"/>
              </a:spcAft>
              <a:buFont typeface="Wingdings 2"/>
              <a:buChar char=""/>
              <a:defRPr/>
            </a:pPr>
            <a:r>
              <a:rPr lang="en-IE" sz="2400" dirty="0" smtClean="0"/>
              <a:t>A hybrid organisation between executive (government) and bureaucracy (administration) </a:t>
            </a:r>
          </a:p>
          <a:p>
            <a:pPr marL="274320" indent="-274320" eaLnBrk="1" fontAlgn="auto" hangingPunct="1">
              <a:spcAft>
                <a:spcPts val="0"/>
              </a:spcAft>
              <a:buFont typeface="Wingdings 2"/>
              <a:buChar char=""/>
              <a:defRPr/>
            </a:pPr>
            <a:r>
              <a:rPr lang="en-IE" sz="2400" dirty="0" smtClean="0"/>
              <a:t>A ‘supranational’ institution</a:t>
            </a:r>
          </a:p>
          <a:p>
            <a:pPr marL="274320" indent="-274320" eaLnBrk="1" fontAlgn="auto" hangingPunct="1">
              <a:spcAft>
                <a:spcPts val="0"/>
              </a:spcAft>
              <a:buFont typeface="Wingdings 2"/>
              <a:buChar char=""/>
              <a:defRPr/>
            </a:pPr>
            <a:r>
              <a:rPr lang="en-IE" sz="2400" dirty="0" smtClean="0"/>
              <a:t>Dates back to ECSC / 1952 (High Authority) </a:t>
            </a:r>
          </a:p>
          <a:p>
            <a:pPr marL="274320" indent="-274320" eaLnBrk="1" fontAlgn="auto" hangingPunct="1">
              <a:spcAft>
                <a:spcPts val="0"/>
              </a:spcAft>
              <a:buFont typeface="Wingdings 2"/>
              <a:buChar char=""/>
              <a:defRPr/>
            </a:pPr>
            <a:r>
              <a:rPr lang="en-IE" sz="2400" dirty="0" smtClean="0"/>
              <a:t>A political executive wing of 28 Commissioners (the College) and their staff (the Cabinets) </a:t>
            </a:r>
          </a:p>
          <a:p>
            <a:pPr marL="274320" indent="-274320" eaLnBrk="1" fontAlgn="auto" hangingPunct="1">
              <a:spcAft>
                <a:spcPts val="0"/>
              </a:spcAft>
              <a:buFont typeface="Wingdings 2"/>
              <a:buChar char=""/>
              <a:defRPr/>
            </a:pPr>
            <a:r>
              <a:rPr lang="en-IE" sz="2400" dirty="0" smtClean="0"/>
              <a:t>An administrative wing: the ‘services’</a:t>
            </a:r>
          </a:p>
          <a:p>
            <a:pPr marL="274320" indent="-274320" eaLnBrk="1" fontAlgn="auto" hangingPunct="1">
              <a:spcAft>
                <a:spcPts val="0"/>
              </a:spcAft>
              <a:buFont typeface="Wingdings 2"/>
              <a:buChar char=""/>
              <a:defRPr/>
            </a:pPr>
            <a:r>
              <a:rPr lang="en-IE" sz="2400" dirty="0" smtClean="0"/>
              <a:t>A president: Jose-Manuel </a:t>
            </a:r>
            <a:r>
              <a:rPr lang="en-IE" sz="2400" dirty="0" err="1" smtClean="0"/>
              <a:t>barroso</a:t>
            </a:r>
            <a:endParaRPr lang="en-IE" sz="2400" dirty="0" smtClean="0"/>
          </a:p>
          <a:p>
            <a:pPr marL="274320" indent="-274320" eaLnBrk="1" fontAlgn="auto" hangingPunct="1">
              <a:spcAft>
                <a:spcPts val="0"/>
              </a:spcAft>
              <a:buFont typeface="Wingdings 2"/>
              <a:buChar char=""/>
              <a:defRPr/>
            </a:pPr>
            <a:endParaRPr lang="en-IE"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4193" y="476672"/>
            <a:ext cx="1584176" cy="1054197"/>
          </a:xfrm>
          <a:prstGeom prst="rect">
            <a:avLst/>
          </a:prstGeom>
        </p:spPr>
      </p:pic>
    </p:spTree>
    <p:extLst>
      <p:ext uri="{BB962C8B-B14F-4D97-AF65-F5344CB8AC3E}">
        <p14:creationId xmlns:p14="http://schemas.microsoft.com/office/powerpoint/2010/main" val="241032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IE" dirty="0" smtClean="0"/>
              <a:t>The Commission (2) </a:t>
            </a:r>
            <a:endParaRPr lang="en-IE" dirty="0"/>
          </a:p>
        </p:txBody>
      </p:sp>
      <p:sp>
        <p:nvSpPr>
          <p:cNvPr id="9219" name="Content Placeholder 2"/>
          <p:cNvSpPr>
            <a:spLocks noGrp="1"/>
          </p:cNvSpPr>
          <p:nvPr>
            <p:ph idx="1"/>
          </p:nvPr>
        </p:nvSpPr>
        <p:spPr/>
        <p:txBody>
          <a:bodyPr/>
          <a:lstStyle/>
          <a:p>
            <a:pPr eaLnBrk="1" hangingPunct="1"/>
            <a:r>
              <a:rPr lang="en-IE" sz="2400" dirty="0" smtClean="0">
                <a:solidFill>
                  <a:srgbClr val="FF0000"/>
                </a:solidFill>
              </a:rPr>
              <a:t>Functions:</a:t>
            </a:r>
            <a:r>
              <a:rPr lang="en-IE" dirty="0" smtClean="0"/>
              <a:t> </a:t>
            </a:r>
          </a:p>
          <a:p>
            <a:pPr lvl="1" eaLnBrk="1" hangingPunct="1"/>
            <a:r>
              <a:rPr lang="en-IE" sz="2400" dirty="0" smtClean="0"/>
              <a:t>Initiates policy and represents general interest of EU </a:t>
            </a:r>
          </a:p>
          <a:p>
            <a:pPr lvl="1" eaLnBrk="1" hangingPunct="1"/>
            <a:r>
              <a:rPr lang="en-IE" sz="2400" dirty="0" smtClean="0"/>
              <a:t>Acts as guardian of the Treaties</a:t>
            </a:r>
          </a:p>
          <a:p>
            <a:pPr lvl="1" eaLnBrk="1" hangingPunct="1"/>
            <a:r>
              <a:rPr lang="en-IE" sz="2400" dirty="0" smtClean="0"/>
              <a:t>Monitors policy implementation; ensures application of EU legislation </a:t>
            </a:r>
          </a:p>
          <a:p>
            <a:pPr lvl="1" eaLnBrk="1" hangingPunct="1"/>
            <a:r>
              <a:rPr lang="en-IE" sz="2400" dirty="0" smtClean="0"/>
              <a:t>Manages and negotiates international trade and cooperation agreements</a:t>
            </a:r>
          </a:p>
          <a:p>
            <a:pPr lvl="1" eaLnBrk="1" hangingPunct="1"/>
            <a:r>
              <a:rPr lang="en-IE" sz="2400" dirty="0" smtClean="0"/>
              <a:t>As a ‘supranational’ institution, it acts independently of EU Member States – does not take political instruction from national governments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4193" y="476672"/>
            <a:ext cx="1584176" cy="1054197"/>
          </a:xfrm>
          <a:prstGeom prst="rect">
            <a:avLst/>
          </a:prstGeom>
        </p:spPr>
      </p:pic>
    </p:spTree>
    <p:extLst>
      <p:ext uri="{BB962C8B-B14F-4D97-AF65-F5344CB8AC3E}">
        <p14:creationId xmlns:p14="http://schemas.microsoft.com/office/powerpoint/2010/main" val="2351649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21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21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21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21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2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IE" dirty="0" smtClean="0"/>
              <a:t>Commissioners</a:t>
            </a:r>
            <a:endParaRPr lang="en-IE" dirty="0"/>
          </a:p>
        </p:txBody>
      </p:sp>
      <p:sp>
        <p:nvSpPr>
          <p:cNvPr id="11267" name="Content Placeholder 2"/>
          <p:cNvSpPr>
            <a:spLocks noGrp="1"/>
          </p:cNvSpPr>
          <p:nvPr>
            <p:ph idx="1"/>
          </p:nvPr>
        </p:nvSpPr>
        <p:spPr/>
        <p:txBody>
          <a:bodyPr>
            <a:normAutofit/>
          </a:bodyPr>
          <a:lstStyle/>
          <a:p>
            <a:pPr eaLnBrk="1" hangingPunct="1"/>
            <a:r>
              <a:rPr lang="en-IE" sz="2400" dirty="0" smtClean="0"/>
              <a:t>College of </a:t>
            </a:r>
            <a:r>
              <a:rPr lang="en-IE" sz="2400" dirty="0" smtClean="0">
                <a:solidFill>
                  <a:srgbClr val="FF0000"/>
                </a:solidFill>
              </a:rPr>
              <a:t>28</a:t>
            </a:r>
            <a:r>
              <a:rPr lang="en-IE" sz="2400" dirty="0" smtClean="0"/>
              <a:t> meet once a week</a:t>
            </a:r>
          </a:p>
          <a:p>
            <a:pPr eaLnBrk="1" hangingPunct="1"/>
            <a:r>
              <a:rPr lang="en-IE" sz="2400" dirty="0" smtClean="0"/>
              <a:t>Decisions are made by majority voting – consensus is preferred </a:t>
            </a:r>
          </a:p>
          <a:p>
            <a:pPr eaLnBrk="1" hangingPunct="1"/>
            <a:r>
              <a:rPr lang="en-IE" sz="2400" dirty="0" smtClean="0">
                <a:solidFill>
                  <a:srgbClr val="FF0000"/>
                </a:solidFill>
              </a:rPr>
              <a:t>28 portfolios </a:t>
            </a:r>
            <a:r>
              <a:rPr lang="en-IE" sz="2400" dirty="0" smtClean="0"/>
              <a:t>allocated by president</a:t>
            </a:r>
          </a:p>
          <a:p>
            <a:pPr eaLnBrk="1" hangingPunct="1"/>
            <a:r>
              <a:rPr lang="en-IE" sz="2400" dirty="0" smtClean="0"/>
              <a:t>Own private staff: “Cabinet” of 7 officials</a:t>
            </a:r>
          </a:p>
          <a:p>
            <a:pPr eaLnBrk="1" hangingPunct="1"/>
            <a:r>
              <a:rPr lang="en-IE" sz="2400" dirty="0" smtClean="0"/>
              <a:t>Take oath of </a:t>
            </a:r>
            <a:r>
              <a:rPr lang="en-IE" sz="2400" dirty="0" smtClean="0">
                <a:solidFill>
                  <a:srgbClr val="FF0000"/>
                </a:solidFill>
              </a:rPr>
              <a:t>independence </a:t>
            </a:r>
          </a:p>
          <a:p>
            <a:pPr eaLnBrk="1" hangingPunct="1"/>
            <a:r>
              <a:rPr lang="en-IE" sz="2400" dirty="0" smtClean="0"/>
              <a:t>Responsible for over 30 DGs (Directorates General = Commission departments)</a:t>
            </a:r>
          </a:p>
          <a:p>
            <a:pPr eaLnBrk="1" hangingPunct="1"/>
            <a:r>
              <a:rPr lang="en-IE" sz="2400" dirty="0" smtClean="0"/>
              <a:t>A difficult balancing act </a:t>
            </a:r>
          </a:p>
          <a:p>
            <a:pPr eaLnBrk="1" hangingPunct="1"/>
            <a:r>
              <a:rPr lang="en-IE" sz="2400" dirty="0" smtClean="0">
                <a:solidFill>
                  <a:srgbClr val="FF0000"/>
                </a:solidFill>
              </a:rPr>
              <a:t>Neven Mimica</a:t>
            </a:r>
            <a:r>
              <a:rPr lang="en-IE" sz="2400" dirty="0" smtClean="0"/>
              <a:t>: Commissioner from </a:t>
            </a:r>
            <a:r>
              <a:rPr lang="en-IE" sz="2400" dirty="0" smtClean="0">
                <a:solidFill>
                  <a:srgbClr val="FF0000"/>
                </a:solidFill>
              </a:rPr>
              <a:t>Croatia</a:t>
            </a:r>
            <a:r>
              <a:rPr lang="en-IE" sz="2400" dirty="0" smtClean="0"/>
              <a:t>, with Consumer Policy portfolio = 28</a:t>
            </a:r>
            <a:r>
              <a:rPr lang="en-IE" sz="2400" baseline="30000" dirty="0" smtClean="0"/>
              <a:t>th</a:t>
            </a:r>
            <a:r>
              <a:rPr lang="en-IE" sz="2400" dirty="0" smtClean="0"/>
              <a:t> Commissioner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4193" y="476672"/>
            <a:ext cx="1584176" cy="1054197"/>
          </a:xfrm>
          <a:prstGeom prst="rect">
            <a:avLst/>
          </a:prstGeom>
        </p:spPr>
      </p:pic>
    </p:spTree>
    <p:extLst>
      <p:ext uri="{BB962C8B-B14F-4D97-AF65-F5344CB8AC3E}">
        <p14:creationId xmlns:p14="http://schemas.microsoft.com/office/powerpoint/2010/main" val="817064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26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26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26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IE" dirty="0" smtClean="0"/>
              <a:t>Administrative Commission </a:t>
            </a:r>
            <a:endParaRPr lang="en-IE" dirty="0"/>
          </a:p>
        </p:txBody>
      </p:sp>
      <p:sp>
        <p:nvSpPr>
          <p:cNvPr id="12291" name="Content Placeholder 2"/>
          <p:cNvSpPr>
            <a:spLocks noGrp="1"/>
          </p:cNvSpPr>
          <p:nvPr>
            <p:ph idx="1"/>
          </p:nvPr>
        </p:nvSpPr>
        <p:spPr/>
        <p:txBody>
          <a:bodyPr/>
          <a:lstStyle/>
          <a:p>
            <a:pPr eaLnBrk="1" hangingPunct="1"/>
            <a:r>
              <a:rPr lang="en-IE" sz="2400" dirty="0" smtClean="0"/>
              <a:t>A bureaucracy of 25,000 civil servants</a:t>
            </a:r>
          </a:p>
          <a:p>
            <a:pPr eaLnBrk="1" hangingPunct="1"/>
            <a:r>
              <a:rPr lang="en-IE" sz="2400" dirty="0" smtClean="0"/>
              <a:t>Over 30 DGs</a:t>
            </a:r>
          </a:p>
          <a:p>
            <a:pPr eaLnBrk="1" hangingPunct="1"/>
            <a:r>
              <a:rPr lang="en-IE" sz="2400" dirty="0" smtClean="0"/>
              <a:t>Policy-making posts (approx</a:t>
            </a:r>
            <a:r>
              <a:rPr lang="en-IE" sz="2400" dirty="0"/>
              <a:t>.</a:t>
            </a:r>
            <a:r>
              <a:rPr lang="en-IE" sz="2400" dirty="0" smtClean="0"/>
              <a:t>6,000) </a:t>
            </a:r>
          </a:p>
          <a:p>
            <a:pPr eaLnBrk="1" hangingPunct="1"/>
            <a:r>
              <a:rPr lang="en-IE" sz="2400" dirty="0" smtClean="0"/>
              <a:t>Research and development </a:t>
            </a:r>
          </a:p>
          <a:p>
            <a:pPr eaLnBrk="1" hangingPunct="1"/>
            <a:r>
              <a:rPr lang="en-IE" sz="2400" dirty="0" smtClean="0"/>
              <a:t>Translating and interpreting  (24 official languages) </a:t>
            </a:r>
          </a:p>
          <a:p>
            <a:pPr eaLnBrk="1" hangingPunct="1"/>
            <a:r>
              <a:rPr lang="en-IE" sz="2400" dirty="0" smtClean="0"/>
              <a:t>Is based in </a:t>
            </a:r>
            <a:r>
              <a:rPr lang="en-IE" sz="2400" dirty="0" smtClean="0">
                <a:solidFill>
                  <a:srgbClr val="FF0000"/>
                </a:solidFill>
              </a:rPr>
              <a:t>Brussels</a:t>
            </a:r>
            <a:r>
              <a:rPr lang="en-IE" sz="2400" dirty="0" smtClean="0"/>
              <a:t> (Belgium) </a:t>
            </a:r>
          </a:p>
          <a:p>
            <a:pPr eaLnBrk="1" hangingPunct="1"/>
            <a:endParaRPr lang="en-IE"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4193" y="476672"/>
            <a:ext cx="1584176" cy="1054197"/>
          </a:xfrm>
          <a:prstGeom prst="rect">
            <a:avLst/>
          </a:prstGeom>
        </p:spPr>
      </p:pic>
    </p:spTree>
    <p:extLst>
      <p:ext uri="{BB962C8B-B14F-4D97-AF65-F5344CB8AC3E}">
        <p14:creationId xmlns:p14="http://schemas.microsoft.com/office/powerpoint/2010/main" val="2684386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2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IE" dirty="0" smtClean="0"/>
              <a:t>The Commission President </a:t>
            </a:r>
            <a:endParaRPr lang="en-IE" dirty="0"/>
          </a:p>
        </p:txBody>
      </p:sp>
      <p:sp>
        <p:nvSpPr>
          <p:cNvPr id="3" name="Content Placeholder 2"/>
          <p:cNvSpPr>
            <a:spLocks noGrp="1"/>
          </p:cNvSpPr>
          <p:nvPr>
            <p:ph idx="1"/>
          </p:nvPr>
        </p:nvSpPr>
        <p:spPr/>
        <p:txBody>
          <a:bodyPr>
            <a:normAutofit/>
          </a:bodyPr>
          <a:lstStyle/>
          <a:p>
            <a:pPr marL="274320" indent="-274320" eaLnBrk="1" fontAlgn="auto" hangingPunct="1">
              <a:spcAft>
                <a:spcPts val="0"/>
              </a:spcAft>
              <a:buFont typeface="Wingdings 2"/>
              <a:buChar char=""/>
              <a:defRPr/>
            </a:pPr>
            <a:r>
              <a:rPr lang="en-IE" sz="2400" dirty="0" smtClean="0"/>
              <a:t>Jose-Manuel </a:t>
            </a:r>
            <a:r>
              <a:rPr lang="en-IE" sz="2400" b="1" dirty="0" smtClean="0">
                <a:solidFill>
                  <a:srgbClr val="FF0000"/>
                </a:solidFill>
              </a:rPr>
              <a:t>Barroso </a:t>
            </a:r>
          </a:p>
          <a:p>
            <a:pPr marL="521208" lvl="1" eaLnBrk="1" fontAlgn="auto" hangingPunct="1">
              <a:spcAft>
                <a:spcPts val="0"/>
              </a:spcAft>
              <a:buClr>
                <a:schemeClr val="accent4"/>
              </a:buClr>
              <a:buFont typeface="Wingdings 2"/>
              <a:buChar char=""/>
              <a:defRPr/>
            </a:pPr>
            <a:r>
              <a:rPr lang="en-IE" sz="2400" dirty="0" smtClean="0">
                <a:solidFill>
                  <a:schemeClr val="tx1">
                    <a:tint val="85000"/>
                  </a:schemeClr>
                </a:solidFill>
              </a:rPr>
              <a:t>Born Lisbon (Portugal) 23 March 1956 </a:t>
            </a:r>
          </a:p>
          <a:p>
            <a:pPr marL="274320" indent="-274320" eaLnBrk="1" fontAlgn="auto" hangingPunct="1">
              <a:spcAft>
                <a:spcPts val="0"/>
              </a:spcAft>
              <a:buFont typeface="Wingdings 2"/>
              <a:buChar char=""/>
              <a:defRPr/>
            </a:pPr>
            <a:r>
              <a:rPr lang="en-IE" sz="2400" dirty="0" smtClean="0"/>
              <a:t>Agreed by national governments </a:t>
            </a:r>
          </a:p>
          <a:p>
            <a:pPr marL="521208" lvl="1" eaLnBrk="1" fontAlgn="auto" hangingPunct="1">
              <a:spcAft>
                <a:spcPts val="0"/>
              </a:spcAft>
              <a:buClr>
                <a:schemeClr val="accent4"/>
              </a:buClr>
              <a:buFont typeface="Wingdings 2"/>
              <a:buChar char=""/>
              <a:defRPr/>
            </a:pPr>
            <a:r>
              <a:rPr lang="en-IE" sz="2400" dirty="0" smtClean="0">
                <a:solidFill>
                  <a:schemeClr val="tx1">
                    <a:tint val="85000"/>
                  </a:schemeClr>
                </a:solidFill>
              </a:rPr>
              <a:t>Selects other Commissioners </a:t>
            </a:r>
          </a:p>
          <a:p>
            <a:pPr marL="521208" lvl="1" eaLnBrk="1" fontAlgn="auto" hangingPunct="1">
              <a:spcAft>
                <a:spcPts val="0"/>
              </a:spcAft>
              <a:buClr>
                <a:schemeClr val="accent4"/>
              </a:buClr>
              <a:buFont typeface="Wingdings 2"/>
              <a:buChar char=""/>
              <a:defRPr/>
            </a:pPr>
            <a:r>
              <a:rPr lang="en-IE" sz="2400" dirty="0" smtClean="0">
                <a:solidFill>
                  <a:schemeClr val="tx1">
                    <a:tint val="85000"/>
                  </a:schemeClr>
                </a:solidFill>
              </a:rPr>
              <a:t>Can reject nominee of member state</a:t>
            </a:r>
          </a:p>
          <a:p>
            <a:pPr marL="521208" lvl="1" eaLnBrk="1" fontAlgn="auto" hangingPunct="1">
              <a:spcAft>
                <a:spcPts val="0"/>
              </a:spcAft>
              <a:buClr>
                <a:schemeClr val="accent4"/>
              </a:buClr>
              <a:buFont typeface="Wingdings 2"/>
              <a:buChar char=""/>
              <a:defRPr/>
            </a:pPr>
            <a:r>
              <a:rPr lang="en-IE" sz="2400" dirty="0" smtClean="0">
                <a:solidFill>
                  <a:schemeClr val="tx1">
                    <a:tint val="85000"/>
                  </a:schemeClr>
                </a:solidFill>
              </a:rPr>
              <a:t>Has final say in allocation of portfolios </a:t>
            </a:r>
          </a:p>
          <a:p>
            <a:pPr marL="521208" lvl="1" eaLnBrk="1" fontAlgn="auto" hangingPunct="1">
              <a:spcAft>
                <a:spcPts val="0"/>
              </a:spcAft>
              <a:buClr>
                <a:schemeClr val="accent4"/>
              </a:buClr>
              <a:buFont typeface="Wingdings 2"/>
              <a:buChar char=""/>
              <a:defRPr/>
            </a:pPr>
            <a:r>
              <a:rPr lang="en-IE" sz="2400" dirty="0" smtClean="0">
                <a:solidFill>
                  <a:schemeClr val="tx1">
                    <a:tint val="85000"/>
                  </a:schemeClr>
                </a:solidFill>
              </a:rPr>
              <a:t>Has right to shuffle  team and redistribute portfolios</a:t>
            </a:r>
          </a:p>
          <a:p>
            <a:pPr marL="521208" lvl="1" eaLnBrk="1" fontAlgn="auto" hangingPunct="1">
              <a:spcAft>
                <a:spcPts val="0"/>
              </a:spcAft>
              <a:buClr>
                <a:schemeClr val="accent4"/>
              </a:buClr>
              <a:buFont typeface="Wingdings 2"/>
              <a:buChar char=""/>
              <a:defRPr/>
            </a:pPr>
            <a:r>
              <a:rPr lang="en-IE" sz="2400" dirty="0" smtClean="0">
                <a:solidFill>
                  <a:schemeClr val="tx1">
                    <a:tint val="85000"/>
                  </a:schemeClr>
                </a:solidFill>
              </a:rPr>
              <a:t>Has gone from ‘</a:t>
            </a:r>
            <a:r>
              <a:rPr lang="en-IE" sz="2400" dirty="0" smtClean="0">
                <a:solidFill>
                  <a:srgbClr val="FF0000"/>
                </a:solidFill>
              </a:rPr>
              <a:t>primus inter pares</a:t>
            </a:r>
            <a:r>
              <a:rPr lang="en-IE" sz="2400" dirty="0" smtClean="0">
                <a:solidFill>
                  <a:schemeClr val="tx1">
                    <a:tint val="85000"/>
                  </a:schemeClr>
                </a:solidFill>
              </a:rPr>
              <a:t>’ to ‘</a:t>
            </a:r>
            <a:r>
              <a:rPr lang="en-IE" sz="2400" dirty="0" smtClean="0">
                <a:solidFill>
                  <a:srgbClr val="FF0000"/>
                </a:solidFill>
              </a:rPr>
              <a:t>primus super pares</a:t>
            </a:r>
            <a:r>
              <a:rPr lang="en-IE" sz="2400" dirty="0" smtClean="0">
                <a:solidFill>
                  <a:schemeClr val="tx1">
                    <a:tint val="85000"/>
                  </a:schemeClr>
                </a:solidFill>
              </a:rPr>
              <a:t>’ (from ‘one among equals’ to ‘one above equals’) </a:t>
            </a:r>
          </a:p>
          <a:p>
            <a:pPr marL="521208" lvl="1" eaLnBrk="1" fontAlgn="auto" hangingPunct="1">
              <a:spcAft>
                <a:spcPts val="0"/>
              </a:spcAft>
              <a:buClr>
                <a:schemeClr val="accent4"/>
              </a:buClr>
              <a:buFont typeface="Wingdings 2"/>
              <a:buChar char=""/>
              <a:defRPr/>
            </a:pPr>
            <a:r>
              <a:rPr lang="en-IE" sz="2400" dirty="0" smtClean="0">
                <a:solidFill>
                  <a:schemeClr val="tx1">
                    <a:tint val="85000"/>
                  </a:schemeClr>
                </a:solidFill>
              </a:rPr>
              <a:t>Has political leadership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4193" y="476672"/>
            <a:ext cx="1584176" cy="1054197"/>
          </a:xfrm>
          <a:prstGeom prst="rect">
            <a:avLst/>
          </a:prstGeom>
        </p:spPr>
      </p:pic>
    </p:spTree>
    <p:extLst>
      <p:ext uri="{BB962C8B-B14F-4D97-AF65-F5344CB8AC3E}">
        <p14:creationId xmlns:p14="http://schemas.microsoft.com/office/powerpoint/2010/main" val="2517550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IE" dirty="0" smtClean="0"/>
              <a:t>The European Parliament </a:t>
            </a:r>
            <a:endParaRPr lang="en-IE" dirty="0"/>
          </a:p>
        </p:txBody>
      </p:sp>
      <p:sp>
        <p:nvSpPr>
          <p:cNvPr id="3" name="Content Placeholder 2"/>
          <p:cNvSpPr>
            <a:spLocks noGrp="1"/>
          </p:cNvSpPr>
          <p:nvPr>
            <p:ph idx="1"/>
          </p:nvPr>
        </p:nvSpPr>
        <p:spPr/>
        <p:txBody>
          <a:bodyPr>
            <a:normAutofit/>
          </a:bodyPr>
          <a:lstStyle/>
          <a:p>
            <a:pPr marL="274320" indent="-274320" eaLnBrk="1" fontAlgn="auto" hangingPunct="1">
              <a:spcAft>
                <a:spcPts val="0"/>
              </a:spcAft>
              <a:buFont typeface="Wingdings 2"/>
              <a:buChar char=""/>
              <a:defRPr/>
            </a:pPr>
            <a:r>
              <a:rPr lang="en-IE" sz="2400" dirty="0" smtClean="0"/>
              <a:t>Relatively low profile </a:t>
            </a:r>
          </a:p>
          <a:p>
            <a:pPr marL="274320" indent="-274320" eaLnBrk="1" fontAlgn="auto" hangingPunct="1">
              <a:spcAft>
                <a:spcPts val="0"/>
              </a:spcAft>
              <a:buFont typeface="Wingdings 2"/>
              <a:buChar char=""/>
              <a:defRPr/>
            </a:pPr>
            <a:r>
              <a:rPr lang="en-IE" sz="2400" dirty="0" smtClean="0">
                <a:solidFill>
                  <a:srgbClr val="FF0000"/>
                </a:solidFill>
              </a:rPr>
              <a:t>Only directly-elected institution </a:t>
            </a:r>
            <a:r>
              <a:rPr lang="en-IE" sz="2400" dirty="0" smtClean="0"/>
              <a:t>of EU </a:t>
            </a:r>
          </a:p>
          <a:p>
            <a:pPr marL="274320" indent="-274320" eaLnBrk="1" fontAlgn="auto" hangingPunct="1">
              <a:spcAft>
                <a:spcPts val="0"/>
              </a:spcAft>
              <a:buFont typeface="Wingdings 2"/>
              <a:buChar char=""/>
              <a:defRPr/>
            </a:pPr>
            <a:r>
              <a:rPr lang="en-IE" sz="2400" dirty="0" smtClean="0"/>
              <a:t>Develops and shapes policies and laws</a:t>
            </a:r>
          </a:p>
          <a:p>
            <a:pPr marL="274320" indent="-274320" eaLnBrk="1" fontAlgn="auto" hangingPunct="1">
              <a:spcAft>
                <a:spcPts val="0"/>
              </a:spcAft>
              <a:buFont typeface="Wingdings 2"/>
              <a:buChar char=""/>
              <a:defRPr/>
            </a:pPr>
            <a:r>
              <a:rPr lang="en-IE" sz="2400" dirty="0" smtClean="0"/>
              <a:t>Acts as ‘</a:t>
            </a:r>
            <a:r>
              <a:rPr lang="en-IE" sz="2400" dirty="0" smtClean="0">
                <a:solidFill>
                  <a:srgbClr val="FF0000"/>
                </a:solidFill>
              </a:rPr>
              <a:t>voice of the people</a:t>
            </a:r>
            <a:r>
              <a:rPr lang="en-IE" sz="2400" dirty="0" smtClean="0"/>
              <a:t>’ </a:t>
            </a:r>
          </a:p>
          <a:p>
            <a:pPr marL="274320" indent="-274320" eaLnBrk="1" fontAlgn="auto" hangingPunct="1">
              <a:spcAft>
                <a:spcPts val="0"/>
              </a:spcAft>
              <a:buFont typeface="Wingdings 2"/>
              <a:buChar char=""/>
              <a:defRPr/>
            </a:pPr>
            <a:r>
              <a:rPr lang="en-IE" sz="2400" dirty="0" smtClean="0"/>
              <a:t>Has </a:t>
            </a:r>
            <a:r>
              <a:rPr lang="en-IE" sz="2400" dirty="0" smtClean="0">
                <a:solidFill>
                  <a:srgbClr val="FF0000"/>
                </a:solidFill>
              </a:rPr>
              <a:t>736</a:t>
            </a:r>
            <a:r>
              <a:rPr lang="en-IE" sz="2400" dirty="0" smtClean="0"/>
              <a:t> members (2009-2014) </a:t>
            </a:r>
          </a:p>
          <a:p>
            <a:pPr marL="274320" indent="-274320" eaLnBrk="1" fontAlgn="auto" hangingPunct="1">
              <a:spcAft>
                <a:spcPts val="0"/>
              </a:spcAft>
              <a:buFont typeface="Wingdings 2"/>
              <a:buChar char=""/>
              <a:defRPr/>
            </a:pPr>
            <a:r>
              <a:rPr lang="en-IE" sz="2400" dirty="0" smtClean="0"/>
              <a:t>Elected every five years </a:t>
            </a:r>
          </a:p>
          <a:p>
            <a:pPr marL="274320" indent="-274320" eaLnBrk="1" fontAlgn="auto" hangingPunct="1">
              <a:spcAft>
                <a:spcPts val="0"/>
              </a:spcAft>
              <a:buFont typeface="Wingdings 2"/>
              <a:buChar char=""/>
              <a:defRPr/>
            </a:pPr>
            <a:r>
              <a:rPr lang="en-IE" sz="2400" dirty="0" smtClean="0"/>
              <a:t>Direct universal suffrage</a:t>
            </a:r>
          </a:p>
          <a:p>
            <a:pPr marL="274320" indent="-274320" eaLnBrk="1" fontAlgn="auto" hangingPunct="1">
              <a:spcAft>
                <a:spcPts val="0"/>
              </a:spcAft>
              <a:buFont typeface="Wingdings 2"/>
              <a:buChar char=""/>
              <a:defRPr/>
            </a:pPr>
            <a:r>
              <a:rPr lang="en-IE" sz="2400" dirty="0" smtClean="0"/>
              <a:t>Ground rules: gender equality and secret ballot</a:t>
            </a:r>
          </a:p>
          <a:p>
            <a:pPr marL="274320" indent="-274320" eaLnBrk="1" fontAlgn="auto" hangingPunct="1">
              <a:spcAft>
                <a:spcPts val="0"/>
              </a:spcAft>
              <a:buFont typeface="Wingdings 2"/>
              <a:buChar char=""/>
              <a:defRPr/>
            </a:pPr>
            <a:r>
              <a:rPr lang="en-IE" sz="2400" dirty="0" smtClean="0"/>
              <a:t>Voting age: </a:t>
            </a:r>
            <a:r>
              <a:rPr lang="en-IE" sz="2400" dirty="0" smtClean="0">
                <a:solidFill>
                  <a:srgbClr val="FF0000"/>
                </a:solidFill>
              </a:rPr>
              <a:t>18</a:t>
            </a:r>
            <a:r>
              <a:rPr lang="en-IE" sz="2400" dirty="0" smtClean="0"/>
              <a:t> (Austria: 16) </a:t>
            </a:r>
          </a:p>
          <a:p>
            <a:pPr marL="274320" indent="-274320" eaLnBrk="1" fontAlgn="auto" hangingPunct="1">
              <a:spcAft>
                <a:spcPts val="0"/>
              </a:spcAft>
              <a:buFont typeface="Wingdings 2"/>
              <a:buChar char=""/>
              <a:defRPr/>
            </a:pPr>
            <a:r>
              <a:rPr lang="en-IE" sz="2400" dirty="0" smtClean="0"/>
              <a:t>Independent legislators </a:t>
            </a:r>
            <a:endParaRPr lang="en-IE"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4193" y="476672"/>
            <a:ext cx="1584176" cy="1054197"/>
          </a:xfrm>
          <a:prstGeom prst="rect">
            <a:avLst/>
          </a:prstGeom>
        </p:spPr>
      </p:pic>
    </p:spTree>
    <p:extLst>
      <p:ext uri="{BB962C8B-B14F-4D97-AF65-F5344CB8AC3E}">
        <p14:creationId xmlns:p14="http://schemas.microsoft.com/office/powerpoint/2010/main" val="3786740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IE" dirty="0" smtClean="0"/>
              <a:t>736 MEPs</a:t>
            </a:r>
            <a:endParaRPr lang="en-IE" dirty="0"/>
          </a:p>
        </p:txBody>
      </p:sp>
      <p:sp>
        <p:nvSpPr>
          <p:cNvPr id="3" name="Content Placeholder 2"/>
          <p:cNvSpPr>
            <a:spLocks noGrp="1"/>
          </p:cNvSpPr>
          <p:nvPr>
            <p:ph idx="1"/>
          </p:nvPr>
        </p:nvSpPr>
        <p:spPr/>
        <p:txBody>
          <a:bodyPr>
            <a:normAutofit/>
          </a:bodyPr>
          <a:lstStyle/>
          <a:p>
            <a:pPr marL="274320" indent="-274320" eaLnBrk="1" fontAlgn="auto" hangingPunct="1">
              <a:spcAft>
                <a:spcPts val="0"/>
              </a:spcAft>
              <a:buFont typeface="Wingdings 2"/>
              <a:buChar char=""/>
              <a:defRPr/>
            </a:pPr>
            <a:endParaRPr lang="en-IE" dirty="0" smtClean="0"/>
          </a:p>
          <a:p>
            <a:pPr marL="274320" indent="-274320" eaLnBrk="1" fontAlgn="auto" hangingPunct="1">
              <a:spcAft>
                <a:spcPts val="0"/>
              </a:spcAft>
              <a:buFont typeface="Wingdings 2"/>
              <a:buChar char=""/>
              <a:defRPr/>
            </a:pPr>
            <a:r>
              <a:rPr lang="en-IE" sz="2400" dirty="0" smtClean="0"/>
              <a:t>Number of MEPs per country dependent on size of population</a:t>
            </a:r>
          </a:p>
          <a:p>
            <a:pPr marL="274320" indent="-274320" eaLnBrk="1" fontAlgn="auto" hangingPunct="1">
              <a:spcAft>
                <a:spcPts val="0"/>
              </a:spcAft>
              <a:buFont typeface="Wingdings 2"/>
              <a:buChar char=""/>
              <a:defRPr/>
            </a:pPr>
            <a:r>
              <a:rPr lang="en-IE" sz="2400" dirty="0" smtClean="0"/>
              <a:t>Germany: </a:t>
            </a:r>
            <a:r>
              <a:rPr lang="en-IE" sz="2400" dirty="0" smtClean="0">
                <a:solidFill>
                  <a:srgbClr val="FF0000"/>
                </a:solidFill>
              </a:rPr>
              <a:t>99</a:t>
            </a:r>
            <a:r>
              <a:rPr lang="en-IE" sz="2400" dirty="0" smtClean="0"/>
              <a:t>  - Malta: </a:t>
            </a:r>
            <a:r>
              <a:rPr lang="en-IE" sz="2400" dirty="0" smtClean="0">
                <a:solidFill>
                  <a:srgbClr val="FF0000"/>
                </a:solidFill>
              </a:rPr>
              <a:t>5 </a:t>
            </a:r>
            <a:endParaRPr lang="en-IE" sz="2400" dirty="0" smtClean="0"/>
          </a:p>
          <a:p>
            <a:pPr marL="274320" indent="-274320" eaLnBrk="1" fontAlgn="auto" hangingPunct="1">
              <a:spcAft>
                <a:spcPts val="0"/>
              </a:spcAft>
              <a:buFont typeface="Wingdings 2"/>
              <a:buChar char=""/>
              <a:defRPr/>
            </a:pPr>
            <a:r>
              <a:rPr lang="en-IE" sz="2400" dirty="0" smtClean="0"/>
              <a:t>One third of MEPs are women </a:t>
            </a:r>
          </a:p>
          <a:p>
            <a:pPr marL="274320" indent="-274320" eaLnBrk="1" fontAlgn="auto" hangingPunct="1">
              <a:spcAft>
                <a:spcPts val="0"/>
              </a:spcAft>
              <a:buFont typeface="Wingdings 2"/>
              <a:buChar char=""/>
              <a:defRPr/>
            </a:pPr>
            <a:r>
              <a:rPr lang="en-IE" sz="2400" dirty="0" smtClean="0"/>
              <a:t>Ireland: </a:t>
            </a:r>
            <a:r>
              <a:rPr lang="en-IE" sz="2400" dirty="0" smtClean="0">
                <a:solidFill>
                  <a:srgbClr val="FF0000"/>
                </a:solidFill>
              </a:rPr>
              <a:t>12</a:t>
            </a:r>
            <a:r>
              <a:rPr lang="en-IE" sz="2400" dirty="0" smtClean="0"/>
              <a:t> MEPs in 4 Constituencies  </a:t>
            </a:r>
          </a:p>
          <a:p>
            <a:pPr marL="274320" indent="-274320" eaLnBrk="1" fontAlgn="auto" hangingPunct="1">
              <a:spcAft>
                <a:spcPts val="0"/>
              </a:spcAft>
              <a:buFont typeface="Wingdings 2"/>
              <a:buChar char=""/>
              <a:defRPr/>
            </a:pPr>
            <a:r>
              <a:rPr lang="en-IE" sz="2400" dirty="0" smtClean="0"/>
              <a:t>From 2014: </a:t>
            </a:r>
            <a:r>
              <a:rPr lang="en-IE" sz="2400" dirty="0" smtClean="0">
                <a:solidFill>
                  <a:srgbClr val="FF0000"/>
                </a:solidFill>
              </a:rPr>
              <a:t>11</a:t>
            </a:r>
            <a:r>
              <a:rPr lang="en-IE" sz="2400" dirty="0" smtClean="0"/>
              <a:t> MEPs in 3 Constituencies </a:t>
            </a:r>
          </a:p>
          <a:p>
            <a:pPr marL="274320" indent="-274320" eaLnBrk="1" fontAlgn="auto" hangingPunct="1">
              <a:spcAft>
                <a:spcPts val="0"/>
              </a:spcAft>
              <a:buFont typeface="Wingdings 2"/>
              <a:buChar char=""/>
              <a:defRPr/>
            </a:pPr>
            <a:r>
              <a:rPr lang="en-IE" sz="2400" dirty="0" smtClean="0"/>
              <a:t>Over one third of Irish MEPs are women (5 out of 12) </a:t>
            </a:r>
          </a:p>
          <a:p>
            <a:pPr marL="274320" indent="-274320" eaLnBrk="1" fontAlgn="auto" hangingPunct="1">
              <a:spcAft>
                <a:spcPts val="0"/>
              </a:spcAft>
              <a:buFont typeface="Wingdings 2"/>
              <a:buChar char=""/>
              <a:defRPr/>
            </a:pPr>
            <a:r>
              <a:rPr lang="en-IE" sz="2400" dirty="0" smtClean="0"/>
              <a:t>Brussels, Strasbourg, home constituencies</a:t>
            </a:r>
          </a:p>
          <a:p>
            <a:pPr marL="274320" indent="-274320" eaLnBrk="1" fontAlgn="auto" hangingPunct="1">
              <a:spcAft>
                <a:spcPts val="0"/>
              </a:spcAft>
              <a:buFont typeface="Wingdings 2"/>
              <a:buChar char=""/>
              <a:defRPr/>
            </a:pPr>
            <a:r>
              <a:rPr lang="en-IE" sz="2400" dirty="0" smtClean="0"/>
              <a:t>Do not sit in national delegations but according to political affinities </a:t>
            </a:r>
            <a:endParaRPr lang="en-IE"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4193" y="476672"/>
            <a:ext cx="1584176" cy="1054197"/>
          </a:xfrm>
          <a:prstGeom prst="rect">
            <a:avLst/>
          </a:prstGeom>
        </p:spPr>
      </p:pic>
    </p:spTree>
    <p:extLst>
      <p:ext uri="{BB962C8B-B14F-4D97-AF65-F5344CB8AC3E}">
        <p14:creationId xmlns:p14="http://schemas.microsoft.com/office/powerpoint/2010/main" val="2038837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246</TotalTime>
  <Words>1725</Words>
  <Application>Microsoft Office PowerPoint</Application>
  <PresentationFormat>On-screen Show (4:3)</PresentationFormat>
  <Paragraphs>258</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Adjacency</vt:lpstr>
      <vt:lpstr>EU institutions </vt:lpstr>
      <vt:lpstr>EU Institutions (2) </vt:lpstr>
      <vt:lpstr>The Commission </vt:lpstr>
      <vt:lpstr>The Commission (2) </vt:lpstr>
      <vt:lpstr>Commissioners</vt:lpstr>
      <vt:lpstr>Administrative Commission </vt:lpstr>
      <vt:lpstr>The Commission President </vt:lpstr>
      <vt:lpstr>The European Parliament </vt:lpstr>
      <vt:lpstr>736 MEPs</vt:lpstr>
      <vt:lpstr>Irish MEPs          2009</vt:lpstr>
      <vt:lpstr>Irish MEPs    2013 </vt:lpstr>
      <vt:lpstr>7 political groups </vt:lpstr>
      <vt:lpstr>The EP </vt:lpstr>
      <vt:lpstr>3 main Functions of EP </vt:lpstr>
      <vt:lpstr>Report from the EP  23/10/13 </vt:lpstr>
      <vt:lpstr>The Council of the EU </vt:lpstr>
      <vt:lpstr>Council (2) </vt:lpstr>
      <vt:lpstr>Voting Systems </vt:lpstr>
      <vt:lpstr>QMV 2013 </vt:lpstr>
      <vt:lpstr>The European Council</vt:lpstr>
      <vt:lpstr>The European Council (2)</vt:lpstr>
      <vt:lpstr>European Council (3) </vt:lpstr>
      <vt:lpstr>European Council (4)</vt:lpstr>
      <vt:lpstr>The European Council (5) </vt:lpstr>
      <vt:lpstr>EU Institutions: in summary </vt:lpstr>
      <vt:lpstr>Job in Europe for Kenny?</vt:lpstr>
      <vt:lpstr>Etymology maps </vt:lpstr>
    </vt:vector>
  </TitlesOfParts>
  <Company>Institute of Technology Tallaght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sittadmin</dc:creator>
  <cp:lastModifiedBy>sittadmin</cp:lastModifiedBy>
  <cp:revision>29</cp:revision>
  <dcterms:created xsi:type="dcterms:W3CDTF">2013-10-07T14:09:38Z</dcterms:created>
  <dcterms:modified xsi:type="dcterms:W3CDTF">2013-11-05T12:54:24Z</dcterms:modified>
</cp:coreProperties>
</file>