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8"/>
  </p:notesMasterIdLst>
  <p:handoutMasterIdLst>
    <p:handoutMasterId r:id="rId29"/>
  </p:handoutMasterIdLst>
  <p:sldIdLst>
    <p:sldId id="265" r:id="rId3"/>
    <p:sldId id="266" r:id="rId4"/>
    <p:sldId id="277" r:id="rId5"/>
    <p:sldId id="281" r:id="rId6"/>
    <p:sldId id="282" r:id="rId7"/>
    <p:sldId id="283" r:id="rId8"/>
    <p:sldId id="279" r:id="rId9"/>
    <p:sldId id="285" r:id="rId10"/>
    <p:sldId id="286" r:id="rId11"/>
    <p:sldId id="287" r:id="rId12"/>
    <p:sldId id="288" r:id="rId13"/>
    <p:sldId id="289" r:id="rId14"/>
    <p:sldId id="290" r:id="rId15"/>
    <p:sldId id="278" r:id="rId16"/>
    <p:sldId id="276" r:id="rId17"/>
    <p:sldId id="267" r:id="rId18"/>
    <p:sldId id="269" r:id="rId19"/>
    <p:sldId id="270" r:id="rId20"/>
    <p:sldId id="272" r:id="rId21"/>
    <p:sldId id="271" r:id="rId22"/>
    <p:sldId id="273" r:id="rId23"/>
    <p:sldId id="274" r:id="rId24"/>
    <p:sldId id="280" r:id="rId25"/>
    <p:sldId id="275"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66C519-036B-4DA6-A694-1E1F23F13AEC}" type="datetimeFigureOut">
              <a:rPr lang="en-US" smtClean="0"/>
              <a:t>12/7/2013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60F2-B1C4-4AC8-AE96-977FA1A1617E}" type="slidenum">
              <a:rPr lang="en-US" smtClean="0"/>
              <a:t>‹#›</a:t>
            </a:fld>
            <a:endParaRPr lang="en-US"/>
          </a:p>
        </p:txBody>
      </p:sp>
    </p:spTree>
    <p:extLst>
      <p:ext uri="{BB962C8B-B14F-4D97-AF65-F5344CB8AC3E}">
        <p14:creationId xmlns:p14="http://schemas.microsoft.com/office/powerpoint/2010/main" val="241854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4C3C-6B1F-45B7-AFEB-2BF6B7822D83}" type="datetimeFigureOut">
              <a:rPr lang="en-US" smtClean="0"/>
              <a:t>12/7/2013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AA688-5D88-4E64-8DA4-B273BCB868E9}" type="slidenum">
              <a:rPr lang="en-US" smtClean="0"/>
              <a:t>‹#›</a:t>
            </a:fld>
            <a:endParaRPr lang="en-US"/>
          </a:p>
        </p:txBody>
      </p:sp>
    </p:spTree>
    <p:extLst>
      <p:ext uri="{BB962C8B-B14F-4D97-AF65-F5344CB8AC3E}">
        <p14:creationId xmlns:p14="http://schemas.microsoft.com/office/powerpoint/2010/main" val="181027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3250" y="1041400"/>
            <a:ext cx="9144000" cy="2387600"/>
          </a:xfrm>
        </p:spPr>
        <p:txBody>
          <a:bodyPr anchor="b"/>
          <a:lstStyle>
            <a:lvl1pPr algn="ctr">
              <a:defRPr sz="6000">
                <a:solidFill>
                  <a:schemeClr val="tx2">
                    <a:lumMod val="10000"/>
                    <a:lumOff val="9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543250" y="3602038"/>
            <a:ext cx="9144000" cy="1655762"/>
          </a:xfrm>
        </p:spPr>
        <p:txBody>
          <a:bodyPr/>
          <a:lstStyle>
            <a:lvl1pPr marL="0" indent="0" algn="ctr">
              <a:buNone/>
              <a:defRPr sz="2400">
                <a:solidFill>
                  <a:schemeClr val="tx2">
                    <a:lumMod val="10000"/>
                    <a:lumOff val="90000"/>
                  </a:schemeClr>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DC5B99-2B22-4F7D-9A5A-F9EAC424B54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1300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5656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9576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20000"/>
                    <a:lumOff val="8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C5B99-2B22-4F7D-9A5A-F9EAC424B54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862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solidFill>
                  <a:schemeClr val="tx2">
                    <a:lumMod val="10000"/>
                    <a:lumOff val="9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C5B99-2B22-4F7D-9A5A-F9EAC424B54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82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C5B99-2B22-4F7D-9A5A-F9EAC424B54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090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C5B99-2B22-4F7D-9A5A-F9EAC424B548}"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9249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C5B99-2B22-4F7D-9A5A-F9EAC424B548}"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06532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C5B99-2B22-4F7D-9A5A-F9EAC424B548}"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946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C5B99-2B22-4F7D-9A5A-F9EAC424B54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9722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C5B99-2B22-4F7D-9A5A-F9EAC424B54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29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10000"/>
                    <a:lumOff val="90000"/>
                  </a:schemeClr>
                </a:solidFill>
              </a:defRPr>
            </a:lvl1pPr>
          </a:lstStyle>
          <a:p>
            <a:fld id="{03DC5B99-2B22-4F7D-9A5A-F9EAC424B548}" type="datetimeFigureOut">
              <a:rPr lang="en-US" smtClean="0"/>
              <a:pPr/>
              <a:t>12/7/2013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10000"/>
                    <a:lumOff val="90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10000"/>
                    <a:lumOff val="9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2548454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Arial" panose="020B0604020202020204" pitchFamily="34" charset="0"/>
        <a:buChar char="•"/>
        <a:defRPr sz="2800" kern="1200">
          <a:solidFill>
            <a:schemeClr val="tx2">
              <a:lumMod val="10000"/>
              <a:lumOff val="9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Arial" panose="020B0604020202020204" pitchFamily="34" charset="0"/>
        <a:buChar char="•"/>
        <a:defRPr sz="2400" kern="1200">
          <a:solidFill>
            <a:schemeClr val="tx2">
              <a:lumMod val="10000"/>
              <a:lumOff val="9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Arial" panose="020B0604020202020204" pitchFamily="34" charset="0"/>
        <a:buChar char="•"/>
        <a:defRPr sz="2000" kern="1200">
          <a:solidFill>
            <a:schemeClr val="tx2">
              <a:lumMod val="10000"/>
              <a:lumOff val="9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Arial" panose="020B0604020202020204" pitchFamily="34" charset="0"/>
        <a:buChar char="•"/>
        <a:defRPr sz="1800" kern="1200">
          <a:solidFill>
            <a:schemeClr val="tx2">
              <a:lumMod val="10000"/>
              <a:lumOff val="9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44297" y="3164157"/>
            <a:ext cx="5037855" cy="1655762"/>
          </a:xfrm>
        </p:spPr>
        <p:txBody>
          <a:bodyPr>
            <a:noAutofit/>
          </a:bodyPr>
          <a:lstStyle/>
          <a:p>
            <a:r>
              <a:rPr lang="en-US" sz="3600" b="1" dirty="0" smtClean="0">
                <a:latin typeface="Gabriola" panose="04040605051002020D02" pitchFamily="82" charset="0"/>
              </a:rPr>
              <a:t>By:    	Luke Bennett</a:t>
            </a:r>
          </a:p>
          <a:p>
            <a:r>
              <a:rPr lang="en-US" sz="3600" b="1" dirty="0" smtClean="0">
                <a:latin typeface="Gabriola" panose="04040605051002020D02" pitchFamily="82" charset="0"/>
              </a:rPr>
              <a:t>Ciaron Hynes </a:t>
            </a:r>
          </a:p>
          <a:p>
            <a:r>
              <a:rPr lang="en-US" sz="3600" b="1" dirty="0" smtClean="0">
                <a:latin typeface="Gabriola" panose="04040605051002020D02" pitchFamily="82" charset="0"/>
              </a:rPr>
              <a:t>                        Patrick Obispo</a:t>
            </a:r>
          </a:p>
          <a:p>
            <a:r>
              <a:rPr lang="en-US" sz="3600" b="1" dirty="0" smtClean="0">
                <a:latin typeface="Gabriola" panose="04040605051002020D02" pitchFamily="82" charset="0"/>
              </a:rPr>
              <a:t>               Padraig Mooney</a:t>
            </a:r>
          </a:p>
          <a:p>
            <a:endParaRPr lang="en-US" dirty="0"/>
          </a:p>
        </p:txBody>
      </p:sp>
      <p:sp>
        <p:nvSpPr>
          <p:cNvPr id="2" name="Title 1"/>
          <p:cNvSpPr>
            <a:spLocks noGrp="1"/>
          </p:cNvSpPr>
          <p:nvPr>
            <p:ph type="ctrTitle"/>
          </p:nvPr>
        </p:nvSpPr>
        <p:spPr>
          <a:xfrm>
            <a:off x="1002337" y="888643"/>
            <a:ext cx="10086372" cy="1239592"/>
          </a:xfrm>
        </p:spPr>
        <p:txBody>
          <a:bodyPr>
            <a:noAutofit/>
          </a:bodyPr>
          <a:lstStyle/>
          <a:p>
            <a:r>
              <a:rPr lang="en-US" sz="7200" dirty="0">
                <a:latin typeface="Gabriola" panose="04040605051002020D02" pitchFamily="82" charset="0"/>
                <a:cs typeface="Gautami" panose="020B0502040204020203" pitchFamily="34" charset="0"/>
              </a:rPr>
              <a:t>The Macro-Environment </a:t>
            </a:r>
          </a:p>
        </p:txBody>
      </p:sp>
      <p:pic>
        <p:nvPicPr>
          <p:cNvPr id="5" name="Picture 4"/>
          <p:cNvPicPr>
            <a:picLocks noChangeAspect="1"/>
          </p:cNvPicPr>
          <p:nvPr/>
        </p:nvPicPr>
        <p:blipFill>
          <a:blip r:embed="rId2"/>
          <a:stretch>
            <a:fillRect/>
          </a:stretch>
        </p:blipFill>
        <p:spPr>
          <a:xfrm>
            <a:off x="1094704" y="3416886"/>
            <a:ext cx="5269606" cy="2806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5079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23824" y="2622655"/>
            <a:ext cx="5218628" cy="29263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780980" y="1021787"/>
            <a:ext cx="4834547" cy="3475021"/>
          </a:xfrm>
          <a:prstGeom prst="rect">
            <a:avLst/>
          </a:prstGeom>
        </p:spPr>
      </p:pic>
    </p:spTree>
    <p:extLst>
      <p:ext uri="{BB962C8B-B14F-4D97-AF65-F5344CB8AC3E}">
        <p14:creationId xmlns:p14="http://schemas.microsoft.com/office/powerpoint/2010/main" val="1033665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14" y="167424"/>
            <a:ext cx="8795197" cy="634621"/>
          </a:xfrm>
        </p:spPr>
        <p:txBody>
          <a:bodyPr>
            <a:noAutofit/>
          </a:bodyPr>
          <a:lstStyle/>
          <a:p>
            <a:r>
              <a:rPr lang="en-IE" sz="6000" dirty="0">
                <a:solidFill>
                  <a:schemeClr val="bg1"/>
                </a:solidFill>
                <a:latin typeface="Gabriola" panose="04040605051002020D02" pitchFamily="82" charset="0"/>
              </a:rPr>
              <a:t>Inflation low but prices high</a:t>
            </a:r>
          </a:p>
        </p:txBody>
      </p:sp>
      <p:sp>
        <p:nvSpPr>
          <p:cNvPr id="3" name="Content Placeholder 2"/>
          <p:cNvSpPr>
            <a:spLocks noGrp="1"/>
          </p:cNvSpPr>
          <p:nvPr>
            <p:ph idx="1"/>
          </p:nvPr>
        </p:nvSpPr>
        <p:spPr>
          <a:xfrm>
            <a:off x="220014" y="1136896"/>
            <a:ext cx="10998558" cy="3528811"/>
          </a:xfrm>
        </p:spPr>
        <p:txBody>
          <a:bodyPr>
            <a:noAutofit/>
          </a:bodyPr>
          <a:lstStyle/>
          <a:p>
            <a:r>
              <a:rPr lang="en-IE" sz="4400" dirty="0" smtClean="0">
                <a:latin typeface="Gabriola" panose="04040605051002020D02" pitchFamily="82" charset="0"/>
              </a:rPr>
              <a:t>Ireland </a:t>
            </a:r>
            <a:r>
              <a:rPr lang="en-IE" sz="4400" dirty="0">
                <a:latin typeface="Gabriola" panose="04040605051002020D02" pitchFamily="82" charset="0"/>
              </a:rPr>
              <a:t>was the fifth most expensive EU state in 2011.</a:t>
            </a:r>
          </a:p>
          <a:p>
            <a:endParaRPr lang="en-IE" sz="4400" dirty="0" smtClean="0">
              <a:latin typeface="Gabriola" panose="04040605051002020D02" pitchFamily="82" charset="0"/>
            </a:endParaRPr>
          </a:p>
          <a:p>
            <a:r>
              <a:rPr lang="en-IE" sz="4400" dirty="0" smtClean="0">
                <a:latin typeface="Gabriola" panose="04040605051002020D02" pitchFamily="82" charset="0"/>
              </a:rPr>
              <a:t>Prices </a:t>
            </a:r>
            <a:r>
              <a:rPr lang="en-IE" sz="4400" dirty="0">
                <a:latin typeface="Gabriola" panose="04040605051002020D02" pitchFamily="82" charset="0"/>
              </a:rPr>
              <a:t>were 17% above the EU average.</a:t>
            </a:r>
          </a:p>
          <a:p>
            <a:endParaRPr lang="en-IE" sz="4400" dirty="0" smtClean="0">
              <a:latin typeface="Gabriola" panose="04040605051002020D02" pitchFamily="82" charset="0"/>
            </a:endParaRPr>
          </a:p>
          <a:p>
            <a:r>
              <a:rPr lang="en-IE" sz="4400" dirty="0" smtClean="0">
                <a:latin typeface="Gabriola" panose="04040605051002020D02" pitchFamily="82" charset="0"/>
              </a:rPr>
              <a:t>The </a:t>
            </a:r>
            <a:r>
              <a:rPr lang="en-IE" sz="4400" dirty="0">
                <a:latin typeface="Gabriola" panose="04040605051002020D02" pitchFamily="82" charset="0"/>
              </a:rPr>
              <a:t>GDP growth rate was 1.4 per cent in 2011. </a:t>
            </a:r>
            <a:endParaRPr lang="en-IE" sz="4400" dirty="0" smtClean="0">
              <a:latin typeface="Gabriola" panose="04040605051002020D02" pitchFamily="82" charset="0"/>
            </a:endParaRPr>
          </a:p>
          <a:p>
            <a:pPr marL="0" indent="0">
              <a:buNone/>
            </a:pPr>
            <a:endParaRPr lang="en-IE" sz="3400" dirty="0">
              <a:latin typeface="Gabriola" panose="04040605051002020D02" pitchFamily="82" charset="0"/>
            </a:endParaRPr>
          </a:p>
          <a:p>
            <a:endParaRPr lang="en-IE" dirty="0"/>
          </a:p>
        </p:txBody>
      </p:sp>
      <p:pic>
        <p:nvPicPr>
          <p:cNvPr id="7" name="Picture 6"/>
          <p:cNvPicPr>
            <a:picLocks noChangeAspect="1"/>
          </p:cNvPicPr>
          <p:nvPr/>
        </p:nvPicPr>
        <p:blipFill>
          <a:blip r:embed="rId2"/>
          <a:stretch>
            <a:fillRect/>
          </a:stretch>
        </p:blipFill>
        <p:spPr>
          <a:xfrm>
            <a:off x="8472775" y="3839682"/>
            <a:ext cx="3404763" cy="2553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344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78" y="177129"/>
            <a:ext cx="10515600" cy="4351338"/>
          </a:xfrm>
        </p:spPr>
        <p:txBody>
          <a:bodyPr/>
          <a:lstStyle/>
          <a:p>
            <a:r>
              <a:rPr lang="en-IE" sz="4400" dirty="0">
                <a:latin typeface="Gabriola" panose="04040605051002020D02" pitchFamily="82" charset="0"/>
              </a:rPr>
              <a:t>Government debt increased substantially to 108.2 per cent of GDP in 2011, the third highest debt/GDP ratio in the EU.</a:t>
            </a:r>
          </a:p>
          <a:p>
            <a:r>
              <a:rPr lang="en-IE" sz="4400" dirty="0" smtClean="0">
                <a:latin typeface="Gabriola" panose="04040605051002020D02" pitchFamily="82" charset="0"/>
              </a:rPr>
              <a:t>The </a:t>
            </a:r>
            <a:r>
              <a:rPr lang="en-IE" sz="4400" dirty="0">
                <a:latin typeface="Gabriola" panose="04040605051002020D02" pitchFamily="82" charset="0"/>
              </a:rPr>
              <a:t>employment rate (for those aged 15-64) in Ireland rose from 65.2 per cent in 2002 to 69.2 per cent in 2007, but fell to 59.1 per cent by 2012.</a:t>
            </a:r>
          </a:p>
          <a:p>
            <a:endParaRPr lang="en-IE" dirty="0"/>
          </a:p>
        </p:txBody>
      </p:sp>
      <p:pic>
        <p:nvPicPr>
          <p:cNvPr id="4" name="Picture 3"/>
          <p:cNvPicPr>
            <a:picLocks noChangeAspect="1"/>
          </p:cNvPicPr>
          <p:nvPr/>
        </p:nvPicPr>
        <p:blipFill>
          <a:blip r:embed="rId2"/>
          <a:stretch>
            <a:fillRect/>
          </a:stretch>
        </p:blipFill>
        <p:spPr>
          <a:xfrm>
            <a:off x="2447454" y="3765447"/>
            <a:ext cx="7992549" cy="28044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8657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425" y="875763"/>
            <a:ext cx="6802260" cy="994893"/>
          </a:xfrm>
        </p:spPr>
        <p:txBody>
          <a:bodyPr>
            <a:noAutofit/>
          </a:bodyPr>
          <a:lstStyle/>
          <a:p>
            <a:r>
              <a:rPr lang="en-IE" u="sng" dirty="0" smtClean="0">
                <a:latin typeface="Gabriola" panose="04040605051002020D02" pitchFamily="82" charset="0"/>
              </a:rPr>
              <a:t>Sources</a:t>
            </a:r>
            <a:endParaRPr lang="en-IE" u="sng" dirty="0">
              <a:latin typeface="Gabriola" panose="04040605051002020D02" pitchFamily="82" charset="0"/>
            </a:endParaRPr>
          </a:p>
        </p:txBody>
      </p:sp>
      <p:sp>
        <p:nvSpPr>
          <p:cNvPr id="3" name="Subtitle 2"/>
          <p:cNvSpPr>
            <a:spLocks noGrp="1"/>
          </p:cNvSpPr>
          <p:nvPr>
            <p:ph type="subTitle" idx="1"/>
          </p:nvPr>
        </p:nvSpPr>
        <p:spPr>
          <a:xfrm>
            <a:off x="2215167" y="1870656"/>
            <a:ext cx="9144000" cy="1655762"/>
          </a:xfrm>
        </p:spPr>
        <p:txBody>
          <a:bodyPr>
            <a:noAutofit/>
          </a:bodyPr>
          <a:lstStyle/>
          <a:p>
            <a:r>
              <a:rPr lang="en-IE" sz="4000" dirty="0" smtClean="0">
                <a:latin typeface="Gabriola" panose="04040605051002020D02" pitchFamily="82" charset="0"/>
              </a:rPr>
              <a:t>www.The </a:t>
            </a:r>
            <a:r>
              <a:rPr lang="en-IE" sz="4000" dirty="0">
                <a:latin typeface="Gabriola" panose="04040605051002020D02" pitchFamily="82" charset="0"/>
              </a:rPr>
              <a:t>Journal.ie</a:t>
            </a:r>
          </a:p>
          <a:p>
            <a:r>
              <a:rPr lang="en-IE" sz="4000" dirty="0">
                <a:latin typeface="Gabriola" panose="04040605051002020D02" pitchFamily="82" charset="0"/>
              </a:rPr>
              <a:t>www.CSO.ie</a:t>
            </a:r>
          </a:p>
          <a:p>
            <a:r>
              <a:rPr lang="en-IE" sz="4000" dirty="0">
                <a:latin typeface="Gabriola" panose="04040605051002020D02" pitchFamily="82" charset="0"/>
              </a:rPr>
              <a:t>www.Online.WSJ.com</a:t>
            </a:r>
          </a:p>
          <a:p>
            <a:r>
              <a:rPr lang="en-IE" sz="4000" dirty="0">
                <a:latin typeface="Gabriola" panose="04040605051002020D02" pitchFamily="82" charset="0"/>
              </a:rPr>
              <a:t>www.businessdictionary.com</a:t>
            </a:r>
          </a:p>
          <a:p>
            <a:endParaRPr lang="en-IE" dirty="0"/>
          </a:p>
        </p:txBody>
      </p:sp>
    </p:spTree>
    <p:extLst>
      <p:ext uri="{BB962C8B-B14F-4D97-AF65-F5344CB8AC3E}">
        <p14:creationId xmlns:p14="http://schemas.microsoft.com/office/powerpoint/2010/main" val="3077665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938" y="4550840"/>
            <a:ext cx="7230325" cy="1159099"/>
          </a:xfrm>
        </p:spPr>
        <p:txBody>
          <a:bodyPr>
            <a:normAutofit fontScale="90000"/>
          </a:bodyPr>
          <a:lstStyle/>
          <a:p>
            <a:r>
              <a:rPr lang="en-IE" dirty="0" smtClean="0">
                <a:latin typeface="Gabriola" panose="04040605051002020D02" pitchFamily="82" charset="0"/>
              </a:rPr>
              <a:t>Socio-Cultural Factor </a:t>
            </a:r>
            <a:r>
              <a:rPr lang="en-IE" sz="4000" dirty="0" smtClean="0">
                <a:latin typeface="Gabriola" panose="04040605051002020D02" pitchFamily="82" charset="0"/>
              </a:rPr>
              <a:t/>
            </a:r>
            <a:br>
              <a:rPr lang="en-IE" sz="4000" dirty="0" smtClean="0">
                <a:latin typeface="Gabriola" panose="04040605051002020D02" pitchFamily="82" charset="0"/>
              </a:rPr>
            </a:br>
            <a:r>
              <a:rPr lang="en-IE" sz="4000" dirty="0">
                <a:latin typeface="Gabriola" panose="04040605051002020D02" pitchFamily="82" charset="0"/>
              </a:rPr>
              <a:t> </a:t>
            </a:r>
            <a:r>
              <a:rPr lang="en-IE" sz="4000" dirty="0" smtClean="0">
                <a:latin typeface="Gabriola" panose="04040605051002020D02" pitchFamily="82" charset="0"/>
              </a:rPr>
              <a:t>                                      By Patrick Obispo</a:t>
            </a:r>
            <a:endParaRPr lang="en-IE" dirty="0">
              <a:latin typeface="Gabriola" panose="04040605051002020D02" pitchFamily="82" charset="0"/>
            </a:endParaRPr>
          </a:p>
        </p:txBody>
      </p:sp>
      <p:pic>
        <p:nvPicPr>
          <p:cNvPr id="4" name="Picture 3"/>
          <p:cNvPicPr>
            <a:picLocks noChangeAspect="1"/>
          </p:cNvPicPr>
          <p:nvPr/>
        </p:nvPicPr>
        <p:blipFill>
          <a:blip r:embed="rId2"/>
          <a:stretch>
            <a:fillRect/>
          </a:stretch>
        </p:blipFill>
        <p:spPr>
          <a:xfrm>
            <a:off x="2028553" y="1289731"/>
            <a:ext cx="4889416" cy="3042168"/>
          </a:xfrm>
          <a:prstGeom prst="rect">
            <a:avLst/>
          </a:prstGeom>
        </p:spPr>
      </p:pic>
    </p:spTree>
    <p:extLst>
      <p:ext uri="{BB962C8B-B14F-4D97-AF65-F5344CB8AC3E}">
        <p14:creationId xmlns:p14="http://schemas.microsoft.com/office/powerpoint/2010/main" val="1464748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8" y="489397"/>
            <a:ext cx="7223974" cy="1136896"/>
          </a:xfrm>
        </p:spPr>
        <p:txBody>
          <a:bodyPr>
            <a:normAutofit/>
          </a:bodyPr>
          <a:lstStyle/>
          <a:p>
            <a:r>
              <a:rPr lang="en-IE" sz="6000" dirty="0" smtClean="0">
                <a:solidFill>
                  <a:schemeClr val="bg1"/>
                </a:solidFill>
                <a:latin typeface="Gabriola" panose="04040605051002020D02" pitchFamily="82" charset="0"/>
              </a:rPr>
              <a:t>What is Socio-Culture?</a:t>
            </a:r>
            <a:endParaRPr lang="en-IE" sz="6000" dirty="0">
              <a:solidFill>
                <a:schemeClr val="bg1"/>
              </a:solidFill>
              <a:latin typeface="Gabriola" panose="04040605051002020D02" pitchFamily="82" charset="0"/>
            </a:endParaRPr>
          </a:p>
        </p:txBody>
      </p:sp>
      <p:sp>
        <p:nvSpPr>
          <p:cNvPr id="3" name="Content Placeholder 2"/>
          <p:cNvSpPr>
            <a:spLocks noGrp="1"/>
          </p:cNvSpPr>
          <p:nvPr>
            <p:ph idx="1"/>
          </p:nvPr>
        </p:nvSpPr>
        <p:spPr>
          <a:xfrm>
            <a:off x="529108" y="1626293"/>
            <a:ext cx="11320528" cy="3477296"/>
          </a:xfrm>
        </p:spPr>
        <p:txBody>
          <a:bodyPr>
            <a:normAutofit/>
          </a:bodyPr>
          <a:lstStyle/>
          <a:p>
            <a:pPr marL="0" indent="0">
              <a:buNone/>
            </a:pPr>
            <a:r>
              <a:rPr lang="en-IE" sz="4400" dirty="0" smtClean="0">
                <a:latin typeface="Gabriola" panose="04040605051002020D02" pitchFamily="82" charset="0"/>
              </a:rPr>
              <a:t>                  Socio-Culture </a:t>
            </a:r>
            <a:r>
              <a:rPr lang="en-IE" sz="4400" dirty="0">
                <a:latin typeface="Gabriola" panose="04040605051002020D02" pitchFamily="82" charset="0"/>
              </a:rPr>
              <a:t>is a mixture of social and culture factors. Socio-Culture is the evolution of an individual and it also involves the traditions, customs, beliefs and perceptions of a human being. Some of the socio-cultural changes includes decline birth rates, increased life expectancy etc. </a:t>
            </a:r>
          </a:p>
        </p:txBody>
      </p:sp>
    </p:spTree>
    <p:extLst>
      <p:ext uri="{BB962C8B-B14F-4D97-AF65-F5344CB8AC3E}">
        <p14:creationId xmlns:p14="http://schemas.microsoft.com/office/powerpoint/2010/main" val="3722290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9659" y="90152"/>
            <a:ext cx="5660724" cy="825561"/>
          </a:xfrm>
        </p:spPr>
        <p:txBody>
          <a:bodyPr>
            <a:noAutofit/>
          </a:bodyPr>
          <a:lstStyle/>
          <a:p>
            <a:r>
              <a:rPr lang="en-IE" sz="6000" dirty="0" smtClean="0">
                <a:solidFill>
                  <a:schemeClr val="bg1"/>
                </a:solidFill>
                <a:latin typeface="Gabriola" panose="04040605051002020D02" pitchFamily="82" charset="0"/>
              </a:rPr>
              <a:t>The New Timberland</a:t>
            </a:r>
            <a:endParaRPr lang="en-IE" sz="6000" dirty="0">
              <a:solidFill>
                <a:schemeClr val="bg1"/>
              </a:solidFill>
              <a:latin typeface="Gabriola" panose="04040605051002020D02" pitchFamily="82" charset="0"/>
            </a:endParaRPr>
          </a:p>
        </p:txBody>
      </p:sp>
      <p:sp>
        <p:nvSpPr>
          <p:cNvPr id="5" name="Content Placeholder 4"/>
          <p:cNvSpPr>
            <a:spLocks noGrp="1"/>
          </p:cNvSpPr>
          <p:nvPr>
            <p:ph idx="1"/>
          </p:nvPr>
        </p:nvSpPr>
        <p:spPr>
          <a:xfrm>
            <a:off x="280116" y="812682"/>
            <a:ext cx="10515600" cy="4351338"/>
          </a:xfrm>
        </p:spPr>
        <p:txBody>
          <a:bodyPr>
            <a:normAutofit lnSpcReduction="10000"/>
          </a:bodyPr>
          <a:lstStyle/>
          <a:p>
            <a:pPr marL="0" indent="538163">
              <a:buNone/>
            </a:pPr>
            <a:r>
              <a:rPr lang="en-IE" sz="3400" dirty="0" smtClean="0">
                <a:solidFill>
                  <a:schemeClr val="bg1"/>
                </a:solidFill>
                <a:latin typeface="Gabriola" panose="04040605051002020D02" pitchFamily="82" charset="0"/>
              </a:rPr>
              <a:t>Timberland has been planning to change its marketing approach and to re-launch the brand for the last two years. According to Jim Davey, the </a:t>
            </a:r>
            <a:r>
              <a:rPr lang="en-IE" sz="3400" dirty="0" err="1" smtClean="0">
                <a:solidFill>
                  <a:schemeClr val="bg1"/>
                </a:solidFill>
                <a:latin typeface="Gabriola" panose="04040605051002020D02" pitchFamily="82" charset="0"/>
              </a:rPr>
              <a:t>vp</a:t>
            </a:r>
            <a:r>
              <a:rPr lang="en-IE" sz="3400" dirty="0" smtClean="0">
                <a:solidFill>
                  <a:schemeClr val="bg1"/>
                </a:solidFill>
                <a:latin typeface="Gabriola" panose="04040605051002020D02" pitchFamily="82" charset="0"/>
              </a:rPr>
              <a:t>-global marketing at Timberland, the new campaign “Best then, Better now” is the first stepping stone in re-launching the brand. Jim Davey explained to Ad Age that they wanted to put a more stylish and modern brand and offer new styles to be more appropriate to the “millennial” customers but still keep the same reputation the brand offers before. He also stated that they have also changed their approach to creativity and media. They have now joined Twitter, Instagram, Tumblr etc.  The target market has also changed. The main target for them is now 25 – 30 years old</a:t>
            </a:r>
            <a:r>
              <a:rPr lang="en-IE" sz="3400" dirty="0" smtClean="0">
                <a:solidFill>
                  <a:schemeClr val="bg1"/>
                </a:solidFill>
              </a:rPr>
              <a:t>.</a:t>
            </a:r>
          </a:p>
          <a:p>
            <a:pPr marL="0" indent="0">
              <a:buNone/>
            </a:pPr>
            <a:endParaRPr lang="en-IE" dirty="0"/>
          </a:p>
        </p:txBody>
      </p:sp>
      <p:pic>
        <p:nvPicPr>
          <p:cNvPr id="4" name="Picture 3"/>
          <p:cNvPicPr>
            <a:picLocks noChangeAspect="1"/>
          </p:cNvPicPr>
          <p:nvPr/>
        </p:nvPicPr>
        <p:blipFill>
          <a:blip r:embed="rId2"/>
          <a:stretch>
            <a:fillRect/>
          </a:stretch>
        </p:blipFill>
        <p:spPr>
          <a:xfrm>
            <a:off x="5409127" y="4743827"/>
            <a:ext cx="2847331" cy="1899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339182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 y="260782"/>
            <a:ext cx="9929611" cy="1020987"/>
          </a:xfrm>
        </p:spPr>
        <p:txBody>
          <a:bodyPr>
            <a:normAutofit fontScale="90000"/>
          </a:bodyPr>
          <a:lstStyle/>
          <a:p>
            <a:r>
              <a:rPr lang="en-IE" sz="6000" dirty="0">
                <a:latin typeface="Gabriola" panose="04040605051002020D02" pitchFamily="82" charset="0"/>
              </a:rPr>
              <a:t> </a:t>
            </a:r>
            <a:r>
              <a:rPr lang="en-IE" sz="6000" dirty="0" smtClean="0">
                <a:latin typeface="Gabriola" panose="04040605051002020D02" pitchFamily="82" charset="0"/>
              </a:rPr>
              <a:t>        </a:t>
            </a:r>
            <a:r>
              <a:rPr lang="en-IE" sz="6000" dirty="0" smtClean="0">
                <a:solidFill>
                  <a:schemeClr val="bg1"/>
                </a:solidFill>
                <a:latin typeface="Gabriola" panose="04040605051002020D02" pitchFamily="82" charset="0"/>
              </a:rPr>
              <a:t>Implications for Marketers/Timberland</a:t>
            </a:r>
            <a:endParaRPr lang="en-IE" sz="6000" dirty="0">
              <a:solidFill>
                <a:schemeClr val="bg1"/>
              </a:solidFill>
              <a:latin typeface="Gabriola" panose="04040605051002020D02" pitchFamily="82" charset="0"/>
            </a:endParaRPr>
          </a:p>
        </p:txBody>
      </p:sp>
      <p:sp>
        <p:nvSpPr>
          <p:cNvPr id="3" name="Content Placeholder 2"/>
          <p:cNvSpPr>
            <a:spLocks noGrp="1"/>
          </p:cNvSpPr>
          <p:nvPr>
            <p:ph sz="half" idx="1"/>
          </p:nvPr>
        </p:nvSpPr>
        <p:spPr>
          <a:xfrm>
            <a:off x="4977681" y="1967173"/>
            <a:ext cx="5181600" cy="1390920"/>
          </a:xfrm>
        </p:spPr>
        <p:txBody>
          <a:bodyPr>
            <a:noAutofit/>
          </a:bodyPr>
          <a:lstStyle/>
          <a:p>
            <a:pPr marL="0" indent="538163">
              <a:buNone/>
            </a:pPr>
            <a:r>
              <a:rPr lang="en-IE" sz="4000" dirty="0" smtClean="0">
                <a:latin typeface="Gabriola" panose="04040605051002020D02" pitchFamily="82" charset="0"/>
              </a:rPr>
              <a:t>Marketing Timberland as a new and revamped product.</a:t>
            </a:r>
          </a:p>
          <a:p>
            <a:pPr marL="0" indent="538163">
              <a:buNone/>
            </a:pPr>
            <a:endParaRPr lang="en-IE" sz="3600" dirty="0">
              <a:latin typeface="Gabriola" panose="04040605051002020D02" pitchFamily="82" charset="0"/>
            </a:endParaRPr>
          </a:p>
          <a:p>
            <a:pPr marL="0" indent="538163">
              <a:buNone/>
            </a:pPr>
            <a:endParaRPr lang="en-IE" sz="3600" dirty="0" smtClean="0">
              <a:latin typeface="Gabriola" panose="04040605051002020D02" pitchFamily="82" charset="0"/>
            </a:endParaRPr>
          </a:p>
        </p:txBody>
      </p:sp>
      <p:pic>
        <p:nvPicPr>
          <p:cNvPr id="5" name="Picture 4"/>
          <p:cNvPicPr>
            <a:picLocks noChangeAspect="1"/>
          </p:cNvPicPr>
          <p:nvPr/>
        </p:nvPicPr>
        <p:blipFill>
          <a:blip r:embed="rId2"/>
          <a:stretch>
            <a:fillRect/>
          </a:stretch>
        </p:blipFill>
        <p:spPr>
          <a:xfrm>
            <a:off x="1739150" y="3358093"/>
            <a:ext cx="2961638" cy="28646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2380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405" y="850005"/>
            <a:ext cx="8853062" cy="1120462"/>
          </a:xfrm>
        </p:spPr>
        <p:txBody>
          <a:bodyPr>
            <a:normAutofit/>
          </a:bodyPr>
          <a:lstStyle/>
          <a:p>
            <a:pPr indent="538163"/>
            <a:r>
              <a:rPr lang="en-IE" sz="4000" dirty="0" smtClean="0">
                <a:latin typeface="Gabriola" panose="04040605051002020D02" pitchFamily="82" charset="0"/>
              </a:rPr>
              <a:t>Competing against other shoe companies.</a:t>
            </a:r>
            <a:endParaRPr lang="en-IE" sz="4000" dirty="0">
              <a:latin typeface="Gabriola" panose="04040605051002020D02" pitchFamily="82" charset="0"/>
            </a:endParaRPr>
          </a:p>
        </p:txBody>
      </p:sp>
      <p:pic>
        <p:nvPicPr>
          <p:cNvPr id="4" name="Picture 3"/>
          <p:cNvPicPr>
            <a:picLocks noChangeAspect="1"/>
          </p:cNvPicPr>
          <p:nvPr/>
        </p:nvPicPr>
        <p:blipFill>
          <a:blip r:embed="rId2"/>
          <a:stretch>
            <a:fillRect/>
          </a:stretch>
        </p:blipFill>
        <p:spPr>
          <a:xfrm>
            <a:off x="1565946" y="2767897"/>
            <a:ext cx="4056845" cy="18870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6941713" y="3219982"/>
            <a:ext cx="3102985" cy="317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0524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89" y="103031"/>
            <a:ext cx="5664490" cy="982014"/>
          </a:xfrm>
        </p:spPr>
        <p:txBody>
          <a:bodyPr>
            <a:noAutofit/>
          </a:bodyPr>
          <a:lstStyle/>
          <a:p>
            <a:r>
              <a:rPr lang="en-IE" u="sng" dirty="0" smtClean="0">
                <a:latin typeface="Gabriola" panose="04040605051002020D02" pitchFamily="82" charset="0"/>
              </a:rPr>
              <a:t>Sources</a:t>
            </a:r>
            <a:endParaRPr lang="en-IE" u="sng" dirty="0">
              <a:latin typeface="Gabriola" panose="04040605051002020D02" pitchFamily="82" charset="0"/>
            </a:endParaRPr>
          </a:p>
        </p:txBody>
      </p:sp>
      <p:sp>
        <p:nvSpPr>
          <p:cNvPr id="3" name="Subtitle 2"/>
          <p:cNvSpPr>
            <a:spLocks noGrp="1"/>
          </p:cNvSpPr>
          <p:nvPr>
            <p:ph type="subTitle" idx="1"/>
          </p:nvPr>
        </p:nvSpPr>
        <p:spPr>
          <a:xfrm>
            <a:off x="783396" y="1902025"/>
            <a:ext cx="10565354" cy="4125287"/>
          </a:xfrm>
        </p:spPr>
        <p:txBody>
          <a:bodyPr>
            <a:noAutofit/>
          </a:bodyPr>
          <a:lstStyle/>
          <a:p>
            <a:r>
              <a:rPr lang="en-IE" sz="4000" b="1" dirty="0" smtClean="0">
                <a:latin typeface="Gabriola" panose="04040605051002020D02" pitchFamily="82" charset="0"/>
              </a:rPr>
              <a:t>ARTICLE: </a:t>
            </a:r>
            <a:r>
              <a:rPr lang="en-IE" sz="3600" b="1" dirty="0" smtClean="0">
                <a:latin typeface="Gabriola" panose="04040605051002020D02" pitchFamily="82" charset="0"/>
              </a:rPr>
              <a:t>http://adage.com/article/cmo-strategy/timberland-revamps-marketing-millennials/244492/</a:t>
            </a:r>
          </a:p>
          <a:p>
            <a:endParaRPr lang="en-IE" sz="3600" b="1" dirty="0" smtClean="0">
              <a:latin typeface="Gabriola" panose="04040605051002020D02" pitchFamily="82" charset="0"/>
            </a:endParaRPr>
          </a:p>
          <a:p>
            <a:r>
              <a:rPr lang="en-IE" sz="3600" b="1" dirty="0" smtClean="0">
                <a:latin typeface="Gabriola" panose="04040605051002020D02" pitchFamily="82" charset="0"/>
              </a:rPr>
              <a:t>IMAGES: http://retaildesignblog.net/2013/07/31/bread-butter-berlin-2013-summer-timberland-by-green-room/  </a:t>
            </a:r>
          </a:p>
          <a:p>
            <a:r>
              <a:rPr lang="en-IE" sz="3600" b="1" dirty="0" smtClean="0">
                <a:latin typeface="Gabriola" panose="04040605051002020D02" pitchFamily="82" charset="0"/>
              </a:rPr>
              <a:t>http</a:t>
            </a:r>
            <a:r>
              <a:rPr lang="en-IE" sz="3600" b="1" dirty="0">
                <a:latin typeface="Gabriola" panose="04040605051002020D02" pitchFamily="82" charset="0"/>
              </a:rPr>
              <a:t>://www.timberland.com/en/lookbook/ </a:t>
            </a:r>
          </a:p>
        </p:txBody>
      </p:sp>
    </p:spTree>
    <p:extLst>
      <p:ext uri="{BB962C8B-B14F-4D97-AF65-F5344CB8AC3E}">
        <p14:creationId xmlns:p14="http://schemas.microsoft.com/office/powerpoint/2010/main" val="3342689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60" y="515155"/>
            <a:ext cx="9912439" cy="1072502"/>
          </a:xfrm>
        </p:spPr>
        <p:txBody>
          <a:bodyPr/>
          <a:lstStyle/>
          <a:p>
            <a:r>
              <a:rPr lang="en-IE" dirty="0">
                <a:latin typeface="Gabriola" panose="04040605051002020D02" pitchFamily="82" charset="0"/>
              </a:rPr>
              <a:t> </a:t>
            </a:r>
            <a:r>
              <a:rPr lang="en-IE" dirty="0" smtClean="0">
                <a:latin typeface="Gabriola" panose="04040605051002020D02" pitchFamily="82" charset="0"/>
              </a:rPr>
              <a:t>              </a:t>
            </a:r>
            <a:r>
              <a:rPr lang="en-IE" sz="6000" b="1" dirty="0" smtClean="0">
                <a:latin typeface="Gabriola" panose="04040605051002020D02" pitchFamily="82" charset="0"/>
              </a:rPr>
              <a:t>What is the Macro-Environment?</a:t>
            </a:r>
            <a:endParaRPr lang="en-IE" sz="6000" b="1" dirty="0">
              <a:latin typeface="Gabriola" panose="04040605051002020D02" pitchFamily="82" charset="0"/>
            </a:endParaRPr>
          </a:p>
        </p:txBody>
      </p:sp>
      <p:sp>
        <p:nvSpPr>
          <p:cNvPr id="3" name="Content Placeholder 2"/>
          <p:cNvSpPr>
            <a:spLocks noGrp="1"/>
          </p:cNvSpPr>
          <p:nvPr>
            <p:ph idx="1"/>
          </p:nvPr>
        </p:nvSpPr>
        <p:spPr>
          <a:xfrm>
            <a:off x="902596" y="1761231"/>
            <a:ext cx="10515600" cy="4351338"/>
          </a:xfrm>
        </p:spPr>
        <p:txBody>
          <a:bodyPr>
            <a:normAutofit/>
          </a:bodyPr>
          <a:lstStyle/>
          <a:p>
            <a:pPr marL="0" indent="0">
              <a:buNone/>
            </a:pPr>
            <a:endParaRPr lang="en-IE" sz="3600" dirty="0">
              <a:latin typeface="Gabriola" panose="04040605051002020D02" pitchFamily="82" charset="0"/>
            </a:endParaRPr>
          </a:p>
          <a:p>
            <a:pPr marL="0" indent="538163">
              <a:buNone/>
            </a:pPr>
            <a:r>
              <a:rPr lang="en-IE" sz="3600" dirty="0" smtClean="0">
                <a:latin typeface="Gabriola" panose="04040605051002020D02" pitchFamily="82" charset="0"/>
              </a:rPr>
              <a:t>The Macro-Environment is a broad range of factors which are external to a firm. The factors are uncontrollable and it influences decisions of a firm. The factors includes demographic, economic, technological, political and regulatory, socio-cultural, natural and consumerism. </a:t>
            </a:r>
            <a:endParaRPr lang="en-IE" sz="3600" dirty="0">
              <a:latin typeface="Gabriola" panose="04040605051002020D02" pitchFamily="82" charset="0"/>
            </a:endParaRPr>
          </a:p>
        </p:txBody>
      </p:sp>
    </p:spTree>
    <p:extLst>
      <p:ext uri="{BB962C8B-B14F-4D97-AF65-F5344CB8AC3E}">
        <p14:creationId xmlns:p14="http://schemas.microsoft.com/office/powerpoint/2010/main" val="412846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0" y="2026499"/>
            <a:ext cx="7155288" cy="1325563"/>
          </a:xfrm>
        </p:spPr>
        <p:txBody>
          <a:bodyPr>
            <a:noAutofit/>
          </a:bodyPr>
          <a:lstStyle/>
          <a:p>
            <a:r>
              <a:rPr lang="en-US" sz="6000" dirty="0">
                <a:solidFill>
                  <a:schemeClr val="bg1"/>
                </a:solidFill>
                <a:latin typeface="Gabriola" pitchFamily="82" charset="0"/>
              </a:rPr>
              <a:t/>
            </a:r>
            <a:br>
              <a:rPr lang="en-US" sz="6000" dirty="0">
                <a:solidFill>
                  <a:schemeClr val="bg1"/>
                </a:solidFill>
                <a:latin typeface="Gabriola" pitchFamily="82" charset="0"/>
              </a:rPr>
            </a:br>
            <a:r>
              <a:rPr lang="en-US" sz="6000" dirty="0" smtClean="0">
                <a:solidFill>
                  <a:schemeClr val="bg1"/>
                </a:solidFill>
                <a:latin typeface="Gabriola" pitchFamily="82" charset="0"/>
              </a:rPr>
              <a:t>		Demographic Factor </a:t>
            </a:r>
            <a:r>
              <a:rPr lang="en-US" sz="4000" dirty="0" smtClean="0">
                <a:solidFill>
                  <a:schemeClr val="bg1"/>
                </a:solidFill>
                <a:latin typeface="Gabriola" pitchFamily="82" charset="0"/>
              </a:rPr>
              <a:t/>
            </a:r>
            <a:br>
              <a:rPr lang="en-US" sz="4000" dirty="0" smtClean="0">
                <a:solidFill>
                  <a:schemeClr val="bg1"/>
                </a:solidFill>
                <a:latin typeface="Gabriola" pitchFamily="82" charset="0"/>
              </a:rPr>
            </a:br>
            <a:r>
              <a:rPr lang="en-US" sz="4000" dirty="0">
                <a:solidFill>
                  <a:schemeClr val="bg1"/>
                </a:solidFill>
                <a:latin typeface="Gabriola" pitchFamily="82" charset="0"/>
              </a:rPr>
              <a:t>	</a:t>
            </a:r>
            <a:r>
              <a:rPr lang="en-US" sz="4000" dirty="0" smtClean="0">
                <a:solidFill>
                  <a:schemeClr val="bg1"/>
                </a:solidFill>
                <a:latin typeface="Gabriola" pitchFamily="82" charset="0"/>
              </a:rPr>
              <a:t>			By Padraig Mooney</a:t>
            </a:r>
            <a:r>
              <a:rPr lang="en-US" sz="6000" dirty="0" smtClean="0">
                <a:solidFill>
                  <a:schemeClr val="bg1"/>
                </a:solidFill>
                <a:latin typeface="Gabriola" pitchFamily="82" charset="0"/>
              </a:rPr>
              <a:t/>
            </a:r>
            <a:br>
              <a:rPr lang="en-US" sz="6000" dirty="0" smtClean="0">
                <a:solidFill>
                  <a:schemeClr val="bg1"/>
                </a:solidFill>
                <a:latin typeface="Gabriola" pitchFamily="82" charset="0"/>
              </a:rPr>
            </a:br>
            <a:r>
              <a:rPr lang="en-US" sz="4000" dirty="0" smtClean="0">
                <a:solidFill>
                  <a:schemeClr val="bg1"/>
                </a:solidFill>
                <a:latin typeface="Gabriola" pitchFamily="82" charset="0"/>
              </a:rPr>
              <a:t/>
            </a:r>
            <a:br>
              <a:rPr lang="en-US" sz="4000" dirty="0" smtClean="0">
                <a:solidFill>
                  <a:schemeClr val="bg1"/>
                </a:solidFill>
                <a:latin typeface="Gabriola" pitchFamily="82" charset="0"/>
              </a:rPr>
            </a:br>
            <a:endParaRPr lang="en-US" sz="4000" dirty="0">
              <a:solidFill>
                <a:schemeClr val="bg1"/>
              </a:solidFill>
              <a:latin typeface="Gabriola" pitchFamily="82" charset="0"/>
            </a:endParaRPr>
          </a:p>
        </p:txBody>
      </p:sp>
      <p:pic>
        <p:nvPicPr>
          <p:cNvPr id="4" name="Picture 3"/>
          <p:cNvPicPr>
            <a:picLocks noChangeAspect="1"/>
          </p:cNvPicPr>
          <p:nvPr/>
        </p:nvPicPr>
        <p:blipFill>
          <a:blip r:embed="rId2"/>
          <a:stretch>
            <a:fillRect/>
          </a:stretch>
        </p:blipFill>
        <p:spPr>
          <a:xfrm>
            <a:off x="5885647" y="3842965"/>
            <a:ext cx="2361193" cy="23839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0690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939" y="0"/>
            <a:ext cx="6684136" cy="720256"/>
          </a:xfrm>
        </p:spPr>
        <p:txBody>
          <a:bodyPr>
            <a:normAutofit fontScale="90000"/>
          </a:bodyPr>
          <a:lstStyle/>
          <a:p>
            <a:r>
              <a:rPr lang="en-IE" sz="6000" dirty="0" smtClean="0">
                <a:latin typeface="Gabriola" panose="04040605051002020D02" pitchFamily="82" charset="0"/>
              </a:rPr>
              <a:t>   </a:t>
            </a:r>
            <a:r>
              <a:rPr lang="en-IE" sz="6700" dirty="0" smtClean="0">
                <a:solidFill>
                  <a:schemeClr val="bg1"/>
                </a:solidFill>
                <a:latin typeface="Gabriola" panose="04040605051002020D02" pitchFamily="82" charset="0"/>
              </a:rPr>
              <a:t>What </a:t>
            </a:r>
            <a:r>
              <a:rPr lang="en-IE" sz="6700" dirty="0">
                <a:solidFill>
                  <a:schemeClr val="bg1"/>
                </a:solidFill>
                <a:latin typeface="Gabriola" panose="04040605051002020D02" pitchFamily="82" charset="0"/>
              </a:rPr>
              <a:t>is Demographics?</a:t>
            </a:r>
          </a:p>
        </p:txBody>
      </p:sp>
      <p:sp>
        <p:nvSpPr>
          <p:cNvPr id="3" name="Content Placeholder 2"/>
          <p:cNvSpPr>
            <a:spLocks noGrp="1"/>
          </p:cNvSpPr>
          <p:nvPr>
            <p:ph idx="1"/>
          </p:nvPr>
        </p:nvSpPr>
        <p:spPr>
          <a:xfrm>
            <a:off x="0" y="720256"/>
            <a:ext cx="12076091" cy="4790941"/>
          </a:xfrm>
        </p:spPr>
        <p:txBody>
          <a:bodyPr>
            <a:noAutofit/>
          </a:bodyPr>
          <a:lstStyle/>
          <a:p>
            <a:pPr>
              <a:lnSpc>
                <a:spcPct val="100000"/>
              </a:lnSpc>
            </a:pPr>
            <a:r>
              <a:rPr lang="en-IE" sz="3400" dirty="0">
                <a:latin typeface="Gabriola" panose="04040605051002020D02" pitchFamily="82" charset="0"/>
              </a:rPr>
              <a:t>Demographics are the statistical characteristics of human populations, such as age and income, that are used by businesses to identify markets for their goods and services.</a:t>
            </a:r>
          </a:p>
          <a:p>
            <a:pPr>
              <a:lnSpc>
                <a:spcPct val="100000"/>
              </a:lnSpc>
            </a:pPr>
            <a:r>
              <a:rPr lang="en-IE" sz="3400" dirty="0">
                <a:latin typeface="Gabriola" panose="04040605051002020D02" pitchFamily="82" charset="0"/>
              </a:rPr>
              <a:t> Demographics are used to identify who your customers are (now and in the future), where they live, and how likely they are to purchase the product you are selling.</a:t>
            </a:r>
          </a:p>
          <a:p>
            <a:pPr>
              <a:lnSpc>
                <a:spcPct val="100000"/>
              </a:lnSpc>
            </a:pPr>
            <a:r>
              <a:rPr lang="en-IE" sz="3400" dirty="0">
                <a:latin typeface="Gabriola" panose="04040605051002020D02" pitchFamily="82" charset="0"/>
              </a:rPr>
              <a:t> The first macro environmental force that marketers monitor is </a:t>
            </a:r>
            <a:r>
              <a:rPr lang="en-IE" sz="3400" dirty="0" smtClean="0">
                <a:latin typeface="Gabriola" panose="04040605051002020D02" pitchFamily="82" charset="0"/>
              </a:rPr>
              <a:t>the population</a:t>
            </a:r>
            <a:r>
              <a:rPr lang="en-IE" sz="3400" dirty="0">
                <a:latin typeface="Gabriola" panose="04040605051002020D02" pitchFamily="82" charset="0"/>
              </a:rPr>
              <a:t>, because people make up the markets.</a:t>
            </a:r>
          </a:p>
          <a:p>
            <a:pPr>
              <a:lnSpc>
                <a:spcPct val="100000"/>
              </a:lnSpc>
            </a:pPr>
            <a:r>
              <a:rPr lang="en-IE" sz="3400" dirty="0">
                <a:latin typeface="Gabriola" panose="04040605051002020D02" pitchFamily="82" charset="0"/>
              </a:rPr>
              <a:t> Marketers are keenly interested in the size and growth rate of population in different cities, regions and nations, age distribution and ethnic mix.</a:t>
            </a:r>
          </a:p>
          <a:p>
            <a:r>
              <a:rPr lang="en-IE" sz="3400" dirty="0" smtClean="0">
                <a:latin typeface="Gabriola" panose="04040605051002020D02" pitchFamily="82" charset="0"/>
              </a:rPr>
              <a:t>Read </a:t>
            </a:r>
            <a:r>
              <a:rPr lang="en-IE" sz="3400" dirty="0">
                <a:latin typeface="Gabriola" panose="04040605051002020D02" pitchFamily="82" charset="0"/>
              </a:rPr>
              <a:t>more</a:t>
            </a:r>
            <a:r>
              <a:rPr lang="en-IE" sz="3400" dirty="0" smtClean="0">
                <a:latin typeface="Gabriola" panose="04040605051002020D02" pitchFamily="82" charset="0"/>
              </a:rPr>
              <a:t>:</a:t>
            </a:r>
          </a:p>
          <a:p>
            <a:pPr marL="0" indent="0">
              <a:buNone/>
            </a:pPr>
            <a:r>
              <a:rPr lang="en-IE" sz="3400" dirty="0" smtClean="0">
                <a:latin typeface="Gabriola" panose="04040605051002020D02" pitchFamily="82" charset="0"/>
              </a:rPr>
              <a:t> </a:t>
            </a:r>
            <a:r>
              <a:rPr lang="en-IE" sz="3400" dirty="0">
                <a:latin typeface="Gabriola" panose="04040605051002020D02" pitchFamily="82" charset="0"/>
              </a:rPr>
              <a:t>http://www.answers.com/topic/demographics#ixzz2k95vyaYM</a:t>
            </a:r>
          </a:p>
          <a:p>
            <a:pPr marL="0" indent="0">
              <a:buNone/>
            </a:pPr>
            <a:endParaRPr lang="en-IE" sz="4400" dirty="0"/>
          </a:p>
        </p:txBody>
      </p:sp>
    </p:spTree>
    <p:extLst>
      <p:ext uri="{BB962C8B-B14F-4D97-AF65-F5344CB8AC3E}">
        <p14:creationId xmlns:p14="http://schemas.microsoft.com/office/powerpoint/2010/main" val="157112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615302"/>
            <a:ext cx="8203842" cy="611746"/>
          </a:xfrm>
        </p:spPr>
        <p:txBody>
          <a:bodyPr>
            <a:noAutofit/>
          </a:bodyPr>
          <a:lstStyle/>
          <a:p>
            <a:r>
              <a:rPr lang="en-IE" sz="6000" dirty="0" smtClean="0">
                <a:solidFill>
                  <a:schemeClr val="bg1"/>
                </a:solidFill>
                <a:latin typeface="Gabriola" panose="04040605051002020D02" pitchFamily="82" charset="0"/>
              </a:rPr>
              <a:t>The Demographics of Health Care</a:t>
            </a:r>
            <a:endParaRPr lang="en-IE" sz="6000" dirty="0">
              <a:solidFill>
                <a:schemeClr val="bg1"/>
              </a:solidFill>
              <a:latin typeface="Gabriola" panose="04040605051002020D02" pitchFamily="82" charset="0"/>
            </a:endParaRPr>
          </a:p>
        </p:txBody>
      </p:sp>
      <p:sp>
        <p:nvSpPr>
          <p:cNvPr id="3" name="Content Placeholder 2"/>
          <p:cNvSpPr>
            <a:spLocks noGrp="1"/>
          </p:cNvSpPr>
          <p:nvPr>
            <p:ph idx="1"/>
          </p:nvPr>
        </p:nvSpPr>
        <p:spPr>
          <a:xfrm>
            <a:off x="128789" y="1494620"/>
            <a:ext cx="11887200" cy="4916173"/>
          </a:xfrm>
        </p:spPr>
        <p:txBody>
          <a:bodyPr>
            <a:noAutofit/>
          </a:bodyPr>
          <a:lstStyle/>
          <a:p>
            <a:r>
              <a:rPr lang="en-IE" sz="3200" dirty="0">
                <a:latin typeface="Gabriola" panose="04040605051002020D02" pitchFamily="82" charset="0"/>
              </a:rPr>
              <a:t>For health-care marketers, knowing where people are sick is a useful data point. As part of the American Consumer Project, </a:t>
            </a:r>
            <a:r>
              <a:rPr lang="en-IE" sz="3200" dirty="0" err="1">
                <a:latin typeface="Gabriola" panose="04040605051002020D02" pitchFamily="82" charset="0"/>
              </a:rPr>
              <a:t>GfKMRI</a:t>
            </a:r>
            <a:r>
              <a:rPr lang="en-IE" sz="3200" dirty="0">
                <a:latin typeface="Gabriola" panose="04040605051002020D02" pitchFamily="82" charset="0"/>
              </a:rPr>
              <a:t> ran their 25,000 household survey data and found out the most common illnesses in different states.</a:t>
            </a:r>
          </a:p>
          <a:p>
            <a:r>
              <a:rPr lang="en-IE" sz="3200" dirty="0">
                <a:latin typeface="Gabriola" panose="04040605051002020D02" pitchFamily="82" charset="0"/>
              </a:rPr>
              <a:t> But more important is what the residents there do when they get sick. This is critical for health-care marketers, clearly, but also for other sectors because the increasing dollars being spent on health-care aren't being spent on other products.</a:t>
            </a:r>
          </a:p>
          <a:p>
            <a:endParaRPr lang="en-IE" sz="3200" dirty="0">
              <a:latin typeface="Gabriola" panose="04040605051002020D02" pitchFamily="82" charset="0"/>
            </a:endParaRPr>
          </a:p>
        </p:txBody>
      </p:sp>
      <p:pic>
        <p:nvPicPr>
          <p:cNvPr id="4" name="Picture 3"/>
          <p:cNvPicPr>
            <a:picLocks noChangeAspect="1"/>
          </p:cNvPicPr>
          <p:nvPr/>
        </p:nvPicPr>
        <p:blipFill>
          <a:blip r:embed="rId2"/>
          <a:stretch>
            <a:fillRect/>
          </a:stretch>
        </p:blipFill>
        <p:spPr>
          <a:xfrm>
            <a:off x="4467012" y="4664487"/>
            <a:ext cx="3451538" cy="1943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480020" y="4076888"/>
            <a:ext cx="2974499" cy="22308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6158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334849"/>
            <a:ext cx="11064115" cy="4687909"/>
          </a:xfrm>
        </p:spPr>
        <p:txBody>
          <a:bodyPr>
            <a:noAutofit/>
          </a:bodyPr>
          <a:lstStyle/>
          <a:p>
            <a:r>
              <a:rPr lang="en-IE" sz="3200" dirty="0">
                <a:latin typeface="Gabriola" panose="04040605051002020D02" pitchFamily="82" charset="0"/>
              </a:rPr>
              <a:t> </a:t>
            </a:r>
            <a:r>
              <a:rPr lang="en-IE" sz="3400" dirty="0">
                <a:latin typeface="Gabriola" panose="04040605051002020D02" pitchFamily="82" charset="0"/>
              </a:rPr>
              <a:t>IMS Health recently reported that spending on medicine rose to $320 billion in 2011. According to the Bureau of Labour Statistics, health-related categories such as insurance, medications and supplies take up 6.6% of total spending, up from 5.4% in 2000. Consumers in their 20s are spending a whopping 78% more than the baby boomers did when they were in their 20s. </a:t>
            </a:r>
            <a:br>
              <a:rPr lang="en-IE" sz="3400" dirty="0">
                <a:latin typeface="Gabriola" panose="04040605051002020D02" pitchFamily="82" charset="0"/>
              </a:rPr>
            </a:br>
            <a:r>
              <a:rPr lang="en-IE" sz="3400" dirty="0">
                <a:latin typeface="Gabriola" panose="04040605051002020D02" pitchFamily="82" charset="0"/>
              </a:rPr>
              <a:t> </a:t>
            </a:r>
            <a:br>
              <a:rPr lang="en-IE" sz="3400" dirty="0">
                <a:latin typeface="Gabriola" panose="04040605051002020D02" pitchFamily="82" charset="0"/>
              </a:rPr>
            </a:br>
            <a:r>
              <a:rPr lang="en-IE" sz="3400" dirty="0" smtClean="0">
                <a:latin typeface="Gabriola" panose="04040605051002020D02" pitchFamily="82" charset="0"/>
              </a:rPr>
              <a:t>Resource: http</a:t>
            </a:r>
            <a:r>
              <a:rPr lang="en-IE" sz="3400" dirty="0">
                <a:latin typeface="Gabriola" panose="04040605051002020D02" pitchFamily="82" charset="0"/>
              </a:rPr>
              <a:t>://adage.com/article/adagestat/demographics-health-care.	</a:t>
            </a:r>
            <a:r>
              <a:rPr lang="en-IE" dirty="0"/>
              <a:t/>
            </a:r>
            <a:br>
              <a:rPr lang="en-IE" dirty="0"/>
            </a:br>
            <a:endParaRPr lang="en-IE" dirty="0"/>
          </a:p>
        </p:txBody>
      </p:sp>
    </p:spTree>
    <p:extLst>
      <p:ext uri="{BB962C8B-B14F-4D97-AF65-F5344CB8AC3E}">
        <p14:creationId xmlns:p14="http://schemas.microsoft.com/office/powerpoint/2010/main" val="4237197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5288" y="1412498"/>
            <a:ext cx="5486876" cy="4316342"/>
          </a:xfrm>
          <a:prstGeom prst="rect">
            <a:avLst/>
          </a:prstGeom>
        </p:spPr>
      </p:pic>
    </p:spTree>
    <p:extLst>
      <p:ext uri="{BB962C8B-B14F-4D97-AF65-F5344CB8AC3E}">
        <p14:creationId xmlns:p14="http://schemas.microsoft.com/office/powerpoint/2010/main" val="873146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280" y="347730"/>
            <a:ext cx="9144000" cy="4085823"/>
          </a:xfrm>
        </p:spPr>
        <p:txBody>
          <a:bodyPr>
            <a:noAutofit/>
          </a:bodyPr>
          <a:lstStyle/>
          <a:p>
            <a:r>
              <a:rPr lang="en-IE" sz="8000" dirty="0">
                <a:latin typeface="Gabriola" panose="04040605051002020D02" pitchFamily="82" charset="0"/>
              </a:rPr>
              <a:t>Thank you for listening</a:t>
            </a:r>
            <a:br>
              <a:rPr lang="en-IE" sz="8000" dirty="0">
                <a:latin typeface="Gabriola" panose="04040605051002020D02" pitchFamily="82" charset="0"/>
              </a:rPr>
            </a:br>
            <a:r>
              <a:rPr lang="en-IE" sz="6600" dirty="0">
                <a:latin typeface="Gabriola" panose="04040605051002020D02" pitchFamily="82" charset="0"/>
              </a:rPr>
              <a:t>Any questions?</a:t>
            </a:r>
            <a:r>
              <a:rPr lang="en-IE" sz="8000" dirty="0">
                <a:latin typeface="Gabriola" panose="04040605051002020D02" pitchFamily="82" charset="0"/>
              </a:rPr>
              <a:t/>
            </a:r>
            <a:br>
              <a:rPr lang="en-IE" sz="8000" dirty="0">
                <a:latin typeface="Gabriola" panose="04040605051002020D02" pitchFamily="82" charset="0"/>
              </a:rPr>
            </a:br>
            <a:endParaRPr lang="en-IE" sz="8000" dirty="0">
              <a:latin typeface="Gabriola" panose="04040605051002020D02" pitchFamily="82" charset="0"/>
            </a:endParaRPr>
          </a:p>
        </p:txBody>
      </p:sp>
      <p:pic>
        <p:nvPicPr>
          <p:cNvPr id="6" name="Picture 5"/>
          <p:cNvPicPr>
            <a:picLocks noChangeAspect="1"/>
          </p:cNvPicPr>
          <p:nvPr/>
        </p:nvPicPr>
        <p:blipFill>
          <a:blip r:embed="rId2"/>
          <a:stretch>
            <a:fillRect/>
          </a:stretch>
        </p:blipFill>
        <p:spPr>
          <a:xfrm>
            <a:off x="2973440" y="3581472"/>
            <a:ext cx="6309375" cy="27114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4435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912" y="1043189"/>
            <a:ext cx="7861388" cy="1300766"/>
          </a:xfrm>
        </p:spPr>
        <p:txBody>
          <a:bodyPr>
            <a:normAutofit fontScale="90000"/>
          </a:bodyPr>
          <a:lstStyle/>
          <a:p>
            <a:r>
              <a:rPr lang="en-IE" dirty="0" smtClean="0">
                <a:latin typeface="Gabriola" panose="04040605051002020D02" pitchFamily="82" charset="0"/>
              </a:rPr>
              <a:t>Technological Factor </a:t>
            </a:r>
            <a:r>
              <a:rPr lang="en-IE" sz="4000" dirty="0" smtClean="0">
                <a:latin typeface="Gabriola" panose="04040605051002020D02" pitchFamily="82" charset="0"/>
              </a:rPr>
              <a:t/>
            </a:r>
            <a:br>
              <a:rPr lang="en-IE" sz="4000" dirty="0" smtClean="0">
                <a:latin typeface="Gabriola" panose="04040605051002020D02" pitchFamily="82" charset="0"/>
              </a:rPr>
            </a:br>
            <a:r>
              <a:rPr lang="en-IE" sz="4000" dirty="0">
                <a:latin typeface="Gabriola" panose="04040605051002020D02" pitchFamily="82" charset="0"/>
              </a:rPr>
              <a:t> </a:t>
            </a:r>
            <a:r>
              <a:rPr lang="en-IE" sz="4000" dirty="0" smtClean="0">
                <a:latin typeface="Gabriola" panose="04040605051002020D02" pitchFamily="82" charset="0"/>
              </a:rPr>
              <a:t>                               By Luke Bennett </a:t>
            </a:r>
            <a:endParaRPr lang="en-IE" dirty="0">
              <a:latin typeface="Gabriola" panose="04040605051002020D02" pitchFamily="82" charset="0"/>
            </a:endParaRPr>
          </a:p>
        </p:txBody>
      </p:sp>
      <p:pic>
        <p:nvPicPr>
          <p:cNvPr id="4" name="Picture 3"/>
          <p:cNvPicPr>
            <a:picLocks noChangeAspect="1"/>
          </p:cNvPicPr>
          <p:nvPr/>
        </p:nvPicPr>
        <p:blipFill>
          <a:blip r:embed="rId2"/>
          <a:stretch>
            <a:fillRect/>
          </a:stretch>
        </p:blipFill>
        <p:spPr>
          <a:xfrm>
            <a:off x="5133394" y="3225830"/>
            <a:ext cx="3930694" cy="27125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0416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537" y="71106"/>
            <a:ext cx="8525815" cy="763409"/>
          </a:xfrm>
        </p:spPr>
        <p:txBody>
          <a:bodyPr>
            <a:noAutofit/>
          </a:bodyPr>
          <a:lstStyle/>
          <a:p>
            <a:r>
              <a:rPr lang="en-IE" sz="6000" dirty="0" smtClean="0">
                <a:latin typeface="Gabriola" panose="04040605051002020D02" pitchFamily="82" charset="0"/>
              </a:rPr>
              <a:t>			</a:t>
            </a:r>
            <a:r>
              <a:rPr lang="en-IE" sz="6000" dirty="0">
                <a:latin typeface="Gabriola" panose="04040605051002020D02" pitchFamily="82" charset="0"/>
              </a:rPr>
              <a:t> </a:t>
            </a:r>
            <a:r>
              <a:rPr lang="en-IE" sz="6000" dirty="0" smtClean="0">
                <a:solidFill>
                  <a:schemeClr val="bg1"/>
                </a:solidFill>
                <a:latin typeface="Gabriola" panose="04040605051002020D02" pitchFamily="82" charset="0"/>
              </a:rPr>
              <a:t>Definition</a:t>
            </a:r>
            <a:endParaRPr lang="en-IE" sz="6000" dirty="0">
              <a:solidFill>
                <a:schemeClr val="bg1"/>
              </a:solidFill>
              <a:latin typeface="Gabriola" panose="04040605051002020D02" pitchFamily="82" charset="0"/>
            </a:endParaRPr>
          </a:p>
        </p:txBody>
      </p:sp>
      <p:sp>
        <p:nvSpPr>
          <p:cNvPr id="3" name="Content Placeholder 2"/>
          <p:cNvSpPr>
            <a:spLocks noGrp="1"/>
          </p:cNvSpPr>
          <p:nvPr>
            <p:ph idx="1"/>
          </p:nvPr>
        </p:nvSpPr>
        <p:spPr>
          <a:xfrm>
            <a:off x="451834" y="834514"/>
            <a:ext cx="10997484" cy="4336687"/>
          </a:xfrm>
        </p:spPr>
        <p:txBody>
          <a:bodyPr/>
          <a:lstStyle/>
          <a:p>
            <a:r>
              <a:rPr lang="en-IE" sz="3400" dirty="0">
                <a:latin typeface="Gabriola" panose="04040605051002020D02" pitchFamily="82" charset="0"/>
              </a:rPr>
              <a:t>Technology can be defined as the purposeful application of information in the design</a:t>
            </a:r>
            <a:r>
              <a:rPr lang="en-IE" sz="3400" dirty="0" smtClean="0">
                <a:latin typeface="Gabriola" panose="04040605051002020D02" pitchFamily="82" charset="0"/>
              </a:rPr>
              <a:t>, production</a:t>
            </a:r>
            <a:r>
              <a:rPr lang="en-IE" sz="3400" dirty="0">
                <a:latin typeface="Gabriola" panose="04040605051002020D02" pitchFamily="82" charset="0"/>
              </a:rPr>
              <a:t>, and utilization of goods and services, and in the organization of human activities.</a:t>
            </a:r>
          </a:p>
          <a:p>
            <a:r>
              <a:rPr lang="en-IE" sz="3400" dirty="0">
                <a:latin typeface="Gabriola" panose="04040605051002020D02" pitchFamily="82" charset="0"/>
              </a:rPr>
              <a:t>Technology has a major influence nowadays on most peoples live</a:t>
            </a:r>
            <a:r>
              <a:rPr lang="en-IE" sz="3400" dirty="0" smtClean="0">
                <a:latin typeface="Gabriola" panose="04040605051002020D02" pitchFamily="82" charset="0"/>
              </a:rPr>
              <a:t>. Businesses </a:t>
            </a:r>
            <a:r>
              <a:rPr lang="en-IE" sz="3400" dirty="0">
                <a:latin typeface="Gabriola" panose="04040605051002020D02" pitchFamily="82" charset="0"/>
              </a:rPr>
              <a:t>have had to adapt their approaches to fit in with the ever evolving world of technology</a:t>
            </a:r>
            <a:r>
              <a:rPr lang="en-IE" sz="3400" dirty="0" smtClean="0">
                <a:latin typeface="Gabriola" panose="04040605051002020D02" pitchFamily="82" charset="0"/>
              </a:rPr>
              <a:t>. It </a:t>
            </a:r>
            <a:r>
              <a:rPr lang="en-IE" sz="3400" dirty="0">
                <a:latin typeface="Gabriola" panose="04040605051002020D02" pitchFamily="82" charset="0"/>
              </a:rPr>
              <a:t>has allowed marketers and advertisers to reach a wider audience with more of a impact with the ability to engage with the customer.</a:t>
            </a:r>
          </a:p>
          <a:p>
            <a:endParaRPr lang="en-IE" dirty="0"/>
          </a:p>
        </p:txBody>
      </p:sp>
      <p:pic>
        <p:nvPicPr>
          <p:cNvPr id="4" name="Picture 3"/>
          <p:cNvPicPr>
            <a:picLocks noChangeAspect="1"/>
          </p:cNvPicPr>
          <p:nvPr/>
        </p:nvPicPr>
        <p:blipFill>
          <a:blip r:embed="rId2"/>
          <a:stretch>
            <a:fillRect/>
          </a:stretch>
        </p:blipFill>
        <p:spPr>
          <a:xfrm>
            <a:off x="2932738" y="4386217"/>
            <a:ext cx="7846232" cy="1298561"/>
          </a:xfrm>
          <a:prstGeom prst="rect">
            <a:avLst/>
          </a:prstGeom>
        </p:spPr>
      </p:pic>
      <p:sp>
        <p:nvSpPr>
          <p:cNvPr id="5" name="Rectangle 4"/>
          <p:cNvSpPr/>
          <p:nvPr/>
        </p:nvSpPr>
        <p:spPr>
          <a:xfrm>
            <a:off x="248991" y="5368628"/>
            <a:ext cx="11200327" cy="1138773"/>
          </a:xfrm>
          <a:prstGeom prst="rect">
            <a:avLst/>
          </a:prstGeom>
        </p:spPr>
        <p:txBody>
          <a:bodyPr wrap="square">
            <a:spAutoFit/>
          </a:bodyPr>
          <a:lstStyle/>
          <a:p>
            <a:r>
              <a:rPr lang="en-IE" sz="3400" dirty="0" smtClean="0">
                <a:solidFill>
                  <a:schemeClr val="bg1"/>
                </a:solidFill>
                <a:latin typeface="Gabriola" panose="04040605051002020D02" pitchFamily="82" charset="0"/>
              </a:rPr>
              <a:t>Sourced: </a:t>
            </a:r>
            <a:r>
              <a:rPr lang="en-IE" sz="3400" dirty="0">
                <a:solidFill>
                  <a:schemeClr val="bg1"/>
                </a:solidFill>
                <a:latin typeface="Gabriola" panose="04040605051002020D02" pitchFamily="82" charset="0"/>
              </a:rPr>
              <a:t>http://</a:t>
            </a:r>
            <a:r>
              <a:rPr lang="en-IE" sz="3400" dirty="0" smtClean="0">
                <a:solidFill>
                  <a:schemeClr val="bg1"/>
                </a:solidFill>
                <a:latin typeface="Gabriola" panose="04040605051002020D02" pitchFamily="82" charset="0"/>
              </a:rPr>
              <a:t>www.businessdictionary.com/definiton/technology.html#ixzz2jyZNfMNU</a:t>
            </a:r>
            <a:endParaRPr lang="en-IE" sz="3400"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167821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98" y="360607"/>
            <a:ext cx="10335296" cy="1059625"/>
          </a:xfrm>
        </p:spPr>
        <p:txBody>
          <a:bodyPr>
            <a:noAutofit/>
          </a:bodyPr>
          <a:lstStyle/>
          <a:p>
            <a:r>
              <a:rPr lang="en-IE" sz="6000" dirty="0" smtClean="0">
                <a:solidFill>
                  <a:schemeClr val="bg1"/>
                </a:solidFill>
                <a:latin typeface="Gabriola" panose="04040605051002020D02" pitchFamily="82" charset="0"/>
              </a:rPr>
              <a:t>ARTICLE:  Tesco’s </a:t>
            </a:r>
            <a:r>
              <a:rPr lang="en-IE" sz="6000" dirty="0">
                <a:solidFill>
                  <a:schemeClr val="bg1"/>
                </a:solidFill>
                <a:latin typeface="Gabriola" panose="04040605051002020D02" pitchFamily="82" charset="0"/>
              </a:rPr>
              <a:t>new </a:t>
            </a:r>
            <a:r>
              <a:rPr lang="en-IE" sz="6000" dirty="0" smtClean="0">
                <a:solidFill>
                  <a:schemeClr val="bg1"/>
                </a:solidFill>
                <a:latin typeface="Gabriola" panose="04040605051002020D02" pitchFamily="82" charset="0"/>
              </a:rPr>
              <a:t>scanning </a:t>
            </a:r>
            <a:r>
              <a:rPr lang="en-IE" sz="6000" dirty="0">
                <a:solidFill>
                  <a:schemeClr val="bg1"/>
                </a:solidFill>
                <a:latin typeface="Gabriola" panose="04040605051002020D02" pitchFamily="82" charset="0"/>
              </a:rPr>
              <a:t>machines</a:t>
            </a:r>
          </a:p>
        </p:txBody>
      </p:sp>
      <p:sp>
        <p:nvSpPr>
          <p:cNvPr id="3" name="Content Placeholder 2"/>
          <p:cNvSpPr>
            <a:spLocks noGrp="1"/>
          </p:cNvSpPr>
          <p:nvPr>
            <p:ph idx="1"/>
          </p:nvPr>
        </p:nvSpPr>
        <p:spPr>
          <a:xfrm>
            <a:off x="593501" y="1310470"/>
            <a:ext cx="10515600" cy="4351338"/>
          </a:xfrm>
        </p:spPr>
        <p:txBody>
          <a:bodyPr/>
          <a:lstStyle/>
          <a:p>
            <a:r>
              <a:rPr lang="en-IE" sz="3400" dirty="0">
                <a:latin typeface="Gabriola" panose="04040605051002020D02" pitchFamily="82" charset="0"/>
              </a:rPr>
              <a:t>Retail giant Tesco is no new comer to technology but now it is about to change its whole system with new technology </a:t>
            </a:r>
          </a:p>
          <a:p>
            <a:r>
              <a:rPr lang="en-IE" sz="3400" dirty="0">
                <a:latin typeface="Gabriola" panose="04040605051002020D02" pitchFamily="82" charset="0"/>
              </a:rPr>
              <a:t>Tesco wish install new scanning software which will allow them to scan a person and through this gain valuable marketing information.</a:t>
            </a:r>
          </a:p>
          <a:p>
            <a:r>
              <a:rPr lang="en-IE" sz="3400" dirty="0">
                <a:latin typeface="Gabriola" panose="04040605051002020D02" pitchFamily="82" charset="0"/>
              </a:rPr>
              <a:t>It is based upon a persons physical features and shopping </a:t>
            </a:r>
            <a:r>
              <a:rPr lang="en-IE" sz="3400" dirty="0" smtClean="0">
                <a:latin typeface="Gabriola" panose="04040605051002020D02" pitchFamily="82" charset="0"/>
              </a:rPr>
              <a:t>habits. By </a:t>
            </a:r>
            <a:r>
              <a:rPr lang="en-IE" sz="3400" dirty="0">
                <a:latin typeface="Gabriola" panose="04040605051002020D02" pitchFamily="82" charset="0"/>
              </a:rPr>
              <a:t>scanning a person they will be able to roughly estimate the persons age and gender.</a:t>
            </a:r>
          </a:p>
          <a:p>
            <a:r>
              <a:rPr lang="en-IE" sz="3400" dirty="0">
                <a:latin typeface="Gabriola" panose="04040605051002020D02" pitchFamily="82" charset="0"/>
              </a:rPr>
              <a:t> Sourced from www.bloombergbusinessweek.com</a:t>
            </a:r>
          </a:p>
          <a:p>
            <a:endParaRPr lang="en-IE" dirty="0"/>
          </a:p>
        </p:txBody>
      </p:sp>
      <p:pic>
        <p:nvPicPr>
          <p:cNvPr id="4" name="Picture 3"/>
          <p:cNvPicPr>
            <a:picLocks noChangeAspect="1"/>
          </p:cNvPicPr>
          <p:nvPr/>
        </p:nvPicPr>
        <p:blipFill>
          <a:blip r:embed="rId2"/>
          <a:stretch>
            <a:fillRect/>
          </a:stretch>
        </p:blipFill>
        <p:spPr>
          <a:xfrm>
            <a:off x="7758448" y="4639541"/>
            <a:ext cx="3775656" cy="18642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8201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450" autoRev="1" fill="hold">
                                          <p:stCondLst>
                                            <p:cond delay="0"/>
                                          </p:stCondLst>
                                        </p:cTn>
                                        <p:tgtEl>
                                          <p:spTgt spid="2"/>
                                        </p:tgtEl>
                                        <p:attrNameLst>
                                          <p:attrName>ppt_w</p:attrName>
                                        </p:attrNameLst>
                                      </p:cBhvr>
                                    </p:anim>
                                    <p:anim by="(#ppt_w*0.50)" calcmode="lin" valueType="num">
                                      <p:cBhvr>
                                        <p:cTn id="8" dur="450" decel="50000" autoRev="1" fill="hold">
                                          <p:stCondLst>
                                            <p:cond delay="0"/>
                                          </p:stCondLst>
                                        </p:cTn>
                                        <p:tgtEl>
                                          <p:spTgt spid="2"/>
                                        </p:tgtEl>
                                        <p:attrNameLst>
                                          <p:attrName>ppt_x</p:attrName>
                                        </p:attrNameLst>
                                      </p:cBhvr>
                                    </p:anim>
                                    <p:anim from="(-#ppt_h/2)" to="(#ppt_y)" calcmode="lin" valueType="num">
                                      <p:cBhvr>
                                        <p:cTn id="9" dur="900" fill="hold">
                                          <p:stCondLst>
                                            <p:cond delay="0"/>
                                          </p:stCondLst>
                                        </p:cTn>
                                        <p:tgtEl>
                                          <p:spTgt spid="2"/>
                                        </p:tgtEl>
                                        <p:attrNameLst>
                                          <p:attrName>ppt_y</p:attrName>
                                        </p:attrNameLst>
                                      </p:cBhvr>
                                    </p:anim>
                                    <p:animRot by="21600000">
                                      <p:cBhvr>
                                        <p:cTn id="10" dur="9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918" y="0"/>
            <a:ext cx="9658082" cy="982350"/>
          </a:xfrm>
        </p:spPr>
        <p:txBody>
          <a:bodyPr>
            <a:noAutofit/>
          </a:bodyPr>
          <a:lstStyle/>
          <a:p>
            <a:r>
              <a:rPr lang="en-IE" sz="6000" dirty="0" smtClean="0">
                <a:solidFill>
                  <a:schemeClr val="bg1"/>
                </a:solidFill>
                <a:latin typeface="Gabriola" panose="04040605051002020D02" pitchFamily="82" charset="0"/>
              </a:rPr>
              <a:t>Advantages of Technology in a Business</a:t>
            </a:r>
            <a:endParaRPr lang="en-IE" sz="6000" dirty="0">
              <a:solidFill>
                <a:schemeClr val="bg1"/>
              </a:solidFill>
              <a:latin typeface="Gabriola" panose="04040605051002020D02" pitchFamily="82" charset="0"/>
            </a:endParaRPr>
          </a:p>
        </p:txBody>
      </p:sp>
      <p:sp>
        <p:nvSpPr>
          <p:cNvPr id="3" name="Content Placeholder 2"/>
          <p:cNvSpPr>
            <a:spLocks noGrp="1"/>
          </p:cNvSpPr>
          <p:nvPr>
            <p:ph idx="1"/>
          </p:nvPr>
        </p:nvSpPr>
        <p:spPr>
          <a:xfrm>
            <a:off x="400318" y="998785"/>
            <a:ext cx="11164909" cy="4351338"/>
          </a:xfrm>
        </p:spPr>
        <p:txBody>
          <a:bodyPr>
            <a:noAutofit/>
          </a:bodyPr>
          <a:lstStyle/>
          <a:p>
            <a:r>
              <a:rPr lang="en-IE" sz="3400" dirty="0">
                <a:latin typeface="Gabriola" panose="04040605051002020D02" pitchFamily="82" charset="0"/>
              </a:rPr>
              <a:t>The technology will allow marketers to gain valuable information about current customer trends and shopping </a:t>
            </a:r>
            <a:r>
              <a:rPr lang="en-IE" sz="3400" dirty="0" smtClean="0">
                <a:latin typeface="Gabriola" panose="04040605051002020D02" pitchFamily="82" charset="0"/>
              </a:rPr>
              <a:t>habits</a:t>
            </a:r>
            <a:r>
              <a:rPr lang="en-IE" sz="3400" dirty="0">
                <a:latin typeface="Gabriola" panose="04040605051002020D02" pitchFamily="82" charset="0"/>
              </a:rPr>
              <a:t>. Allowing them to best engage with the customers.</a:t>
            </a:r>
          </a:p>
          <a:p>
            <a:r>
              <a:rPr lang="en-IE" sz="3400" dirty="0" smtClean="0">
                <a:latin typeface="Gabriola" panose="04040605051002020D02" pitchFamily="82" charset="0"/>
              </a:rPr>
              <a:t>An </a:t>
            </a:r>
            <a:r>
              <a:rPr lang="en-IE" sz="3400" dirty="0">
                <a:latin typeface="Gabriola" panose="04040605051002020D02" pitchFamily="82" charset="0"/>
              </a:rPr>
              <a:t>example of how the new software will work is middle-aged woman buying gas in suburban London at 11 a.m. on a weekday might be in the mood for a coffee.</a:t>
            </a:r>
          </a:p>
          <a:p>
            <a:r>
              <a:rPr lang="en-IE" sz="3400" dirty="0" smtClean="0">
                <a:latin typeface="Gabriola" panose="04040605051002020D02" pitchFamily="82" charset="0"/>
              </a:rPr>
              <a:t>Marketers </a:t>
            </a:r>
            <a:r>
              <a:rPr lang="en-IE" sz="3400" dirty="0">
                <a:latin typeface="Gabriola" panose="04040605051002020D02" pitchFamily="82" charset="0"/>
              </a:rPr>
              <a:t>will have the necessary information to create new innovative ideas in which the best help the business.</a:t>
            </a:r>
          </a:p>
          <a:p>
            <a:endParaRPr lang="en-IE" dirty="0">
              <a:latin typeface="Gabriola" panose="04040605051002020D02" pitchFamily="82" charset="0"/>
            </a:endParaRPr>
          </a:p>
        </p:txBody>
      </p:sp>
    </p:spTree>
    <p:extLst>
      <p:ext uri="{BB962C8B-B14F-4D97-AF65-F5344CB8AC3E}">
        <p14:creationId xmlns:p14="http://schemas.microsoft.com/office/powerpoint/2010/main" val="2685360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450" autoRev="1" fill="hold">
                                          <p:stCondLst>
                                            <p:cond delay="0"/>
                                          </p:stCondLst>
                                        </p:cTn>
                                        <p:tgtEl>
                                          <p:spTgt spid="2"/>
                                        </p:tgtEl>
                                        <p:attrNameLst>
                                          <p:attrName>ppt_w</p:attrName>
                                        </p:attrNameLst>
                                      </p:cBhvr>
                                    </p:anim>
                                    <p:anim by="(#ppt_w*0.50)" calcmode="lin" valueType="num">
                                      <p:cBhvr>
                                        <p:cTn id="8" dur="450" decel="50000" autoRev="1" fill="hold">
                                          <p:stCondLst>
                                            <p:cond delay="0"/>
                                          </p:stCondLst>
                                        </p:cTn>
                                        <p:tgtEl>
                                          <p:spTgt spid="2"/>
                                        </p:tgtEl>
                                        <p:attrNameLst>
                                          <p:attrName>ppt_x</p:attrName>
                                        </p:attrNameLst>
                                      </p:cBhvr>
                                    </p:anim>
                                    <p:anim from="(-#ppt_h/2)" to="(#ppt_y)" calcmode="lin" valueType="num">
                                      <p:cBhvr>
                                        <p:cTn id="9" dur="900" fill="hold">
                                          <p:stCondLst>
                                            <p:cond delay="0"/>
                                          </p:stCondLst>
                                        </p:cTn>
                                        <p:tgtEl>
                                          <p:spTgt spid="2"/>
                                        </p:tgtEl>
                                        <p:attrNameLst>
                                          <p:attrName>ppt_y</p:attrName>
                                        </p:attrNameLst>
                                      </p:cBhvr>
                                    </p:anim>
                                    <p:animRot by="21600000">
                                      <p:cBhvr>
                                        <p:cTn id="10" dur="9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311" y="1596979"/>
            <a:ext cx="5234098" cy="1313645"/>
          </a:xfrm>
        </p:spPr>
        <p:txBody>
          <a:bodyPr>
            <a:normAutofit fontScale="90000"/>
          </a:bodyPr>
          <a:lstStyle/>
          <a:p>
            <a:r>
              <a:rPr lang="en-IE" dirty="0" smtClean="0">
                <a:latin typeface="Gabriola" panose="04040605051002020D02" pitchFamily="82" charset="0"/>
              </a:rPr>
              <a:t>Economy Factor </a:t>
            </a:r>
            <a:r>
              <a:rPr lang="en-IE" sz="4000" dirty="0" smtClean="0">
                <a:latin typeface="Gabriola" panose="04040605051002020D02" pitchFamily="82" charset="0"/>
              </a:rPr>
              <a:t/>
            </a:r>
            <a:br>
              <a:rPr lang="en-IE" sz="4000" dirty="0" smtClean="0">
                <a:latin typeface="Gabriola" panose="04040605051002020D02" pitchFamily="82" charset="0"/>
              </a:rPr>
            </a:br>
            <a:r>
              <a:rPr lang="en-IE" sz="4000" dirty="0">
                <a:latin typeface="Gabriola" panose="04040605051002020D02" pitchFamily="82" charset="0"/>
              </a:rPr>
              <a:t> </a:t>
            </a:r>
            <a:r>
              <a:rPr lang="en-IE" sz="4000" dirty="0" smtClean="0">
                <a:latin typeface="Gabriola" panose="04040605051002020D02" pitchFamily="82" charset="0"/>
              </a:rPr>
              <a:t>                      By Ciaron Hynes</a:t>
            </a:r>
            <a:endParaRPr lang="en-IE" dirty="0">
              <a:latin typeface="Gabriola" panose="04040605051002020D02" pitchFamily="82" charset="0"/>
            </a:endParaRPr>
          </a:p>
        </p:txBody>
      </p:sp>
      <p:pic>
        <p:nvPicPr>
          <p:cNvPr id="5" name="Picture 4"/>
          <p:cNvPicPr>
            <a:picLocks noChangeAspect="1"/>
          </p:cNvPicPr>
          <p:nvPr/>
        </p:nvPicPr>
        <p:blipFill>
          <a:blip r:embed="rId2"/>
          <a:stretch>
            <a:fillRect/>
          </a:stretch>
        </p:blipFill>
        <p:spPr>
          <a:xfrm>
            <a:off x="1312461" y="2459865"/>
            <a:ext cx="3893220" cy="3642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7428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72" y="231820"/>
            <a:ext cx="6580031" cy="827803"/>
          </a:xfrm>
        </p:spPr>
        <p:txBody>
          <a:bodyPr>
            <a:noAutofit/>
          </a:bodyPr>
          <a:lstStyle/>
          <a:p>
            <a:r>
              <a:rPr lang="en-IE" sz="6000" dirty="0">
                <a:solidFill>
                  <a:schemeClr val="bg1"/>
                </a:solidFill>
                <a:latin typeface="Gabriola" panose="04040605051002020D02" pitchFamily="82" charset="0"/>
              </a:rPr>
              <a:t>Definition of economy</a:t>
            </a:r>
          </a:p>
        </p:txBody>
      </p:sp>
      <p:sp>
        <p:nvSpPr>
          <p:cNvPr id="3" name="Content Placeholder 2"/>
          <p:cNvSpPr>
            <a:spLocks noGrp="1"/>
          </p:cNvSpPr>
          <p:nvPr>
            <p:ph idx="1"/>
          </p:nvPr>
        </p:nvSpPr>
        <p:spPr>
          <a:xfrm>
            <a:off x="373489" y="1059623"/>
            <a:ext cx="11333407" cy="4984124"/>
          </a:xfrm>
        </p:spPr>
        <p:txBody>
          <a:bodyPr/>
          <a:lstStyle/>
          <a:p>
            <a:pPr marL="0" indent="0">
              <a:buNone/>
            </a:pPr>
            <a:r>
              <a:rPr lang="en-IE" sz="4400" dirty="0">
                <a:latin typeface="Gabriola" panose="04040605051002020D02" pitchFamily="82" charset="0"/>
              </a:rPr>
              <a:t>The set of fundamental information that affects a business or an investment's value. Various economic factors need to be taken into account when determining the current and expected future value of a business or investment portfolio. For a business, key economic factors include </a:t>
            </a:r>
            <a:r>
              <a:rPr lang="en-IE" sz="4400" dirty="0" smtClean="0">
                <a:latin typeface="Gabriola" panose="04040605051002020D02" pitchFamily="82" charset="0"/>
              </a:rPr>
              <a:t>labour </a:t>
            </a:r>
            <a:r>
              <a:rPr lang="en-IE" sz="4400" dirty="0">
                <a:latin typeface="Gabriola" panose="04040605051002020D02" pitchFamily="82" charset="0"/>
              </a:rPr>
              <a:t>costs, interest rates, government policy, taxes and management.</a:t>
            </a:r>
            <a:r>
              <a:rPr lang="en-IE" dirty="0"/>
              <a:t/>
            </a:r>
            <a:br>
              <a:rPr lang="en-IE" dirty="0"/>
            </a:br>
            <a:endParaRPr lang="en-IE" dirty="0"/>
          </a:p>
        </p:txBody>
      </p:sp>
      <p:pic>
        <p:nvPicPr>
          <p:cNvPr id="4" name="Picture 3"/>
          <p:cNvPicPr>
            <a:picLocks noChangeAspect="1"/>
          </p:cNvPicPr>
          <p:nvPr/>
        </p:nvPicPr>
        <p:blipFill>
          <a:blip r:embed="rId2"/>
          <a:stretch>
            <a:fillRect/>
          </a:stretch>
        </p:blipFill>
        <p:spPr>
          <a:xfrm>
            <a:off x="6825803" y="4232052"/>
            <a:ext cx="2057400"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83421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837" y="60839"/>
            <a:ext cx="8086859" cy="814924"/>
          </a:xfrm>
        </p:spPr>
        <p:txBody>
          <a:bodyPr>
            <a:noAutofit/>
          </a:bodyPr>
          <a:lstStyle/>
          <a:p>
            <a:r>
              <a:rPr lang="en-IE" sz="6000" dirty="0">
                <a:solidFill>
                  <a:schemeClr val="bg1"/>
                </a:solidFill>
                <a:latin typeface="Gabriola" panose="04040605051002020D02" pitchFamily="82" charset="0"/>
              </a:rPr>
              <a:t>Effects of </a:t>
            </a:r>
            <a:r>
              <a:rPr lang="en-IE" sz="6000" dirty="0" smtClean="0">
                <a:solidFill>
                  <a:schemeClr val="bg1"/>
                </a:solidFill>
                <a:latin typeface="Gabriola" panose="04040605051002020D02" pitchFamily="82" charset="0"/>
              </a:rPr>
              <a:t>Economy </a:t>
            </a:r>
            <a:r>
              <a:rPr lang="en-IE" sz="6000" dirty="0">
                <a:solidFill>
                  <a:schemeClr val="bg1"/>
                </a:solidFill>
                <a:latin typeface="Gabriola" panose="04040605051002020D02" pitchFamily="82" charset="0"/>
              </a:rPr>
              <a:t>on </a:t>
            </a:r>
            <a:r>
              <a:rPr lang="en-IE" sz="6000" dirty="0" smtClean="0">
                <a:solidFill>
                  <a:schemeClr val="bg1"/>
                </a:solidFill>
                <a:latin typeface="Gabriola" panose="04040605051002020D02" pitchFamily="82" charset="0"/>
              </a:rPr>
              <a:t>Marketers</a:t>
            </a:r>
            <a:endParaRPr lang="en-IE" sz="6000" dirty="0">
              <a:solidFill>
                <a:schemeClr val="bg1"/>
              </a:solidFill>
              <a:latin typeface="Gabriola" panose="04040605051002020D02" pitchFamily="82" charset="0"/>
            </a:endParaRPr>
          </a:p>
        </p:txBody>
      </p:sp>
      <p:sp>
        <p:nvSpPr>
          <p:cNvPr id="3" name="Content Placeholder 2"/>
          <p:cNvSpPr>
            <a:spLocks noGrp="1"/>
          </p:cNvSpPr>
          <p:nvPr>
            <p:ph idx="1"/>
          </p:nvPr>
        </p:nvSpPr>
        <p:spPr>
          <a:xfrm>
            <a:off x="382074" y="1004551"/>
            <a:ext cx="11629622" cy="5318975"/>
          </a:xfrm>
        </p:spPr>
        <p:txBody>
          <a:bodyPr>
            <a:normAutofit/>
          </a:bodyPr>
          <a:lstStyle/>
          <a:p>
            <a:r>
              <a:rPr lang="en-IE" sz="4400" dirty="0">
                <a:latin typeface="Gabriola" panose="04040605051002020D02" pitchFamily="82" charset="0"/>
              </a:rPr>
              <a:t>High inflation causes people to be more cautious with their money.</a:t>
            </a:r>
          </a:p>
          <a:p>
            <a:r>
              <a:rPr lang="en-IE" sz="4400" dirty="0" smtClean="0">
                <a:latin typeface="Gabriola" panose="04040605051002020D02" pitchFamily="82" charset="0"/>
              </a:rPr>
              <a:t>Supply </a:t>
            </a:r>
            <a:r>
              <a:rPr lang="en-IE" sz="4400" dirty="0">
                <a:latin typeface="Gabriola" panose="04040605051002020D02" pitchFamily="82" charset="0"/>
              </a:rPr>
              <a:t>and Demand / Low demand + High supply = Low Prices.</a:t>
            </a:r>
          </a:p>
          <a:p>
            <a:r>
              <a:rPr lang="en-IE" sz="4400" dirty="0" smtClean="0">
                <a:latin typeface="Gabriola" panose="04040605051002020D02" pitchFamily="82" charset="0"/>
              </a:rPr>
              <a:t>Interest </a:t>
            </a:r>
            <a:r>
              <a:rPr lang="en-IE" sz="4400" dirty="0">
                <a:latin typeface="Gabriola" panose="04040605051002020D02" pitchFamily="82" charset="0"/>
              </a:rPr>
              <a:t>rates and taxes. </a:t>
            </a:r>
            <a:endParaRPr lang="en-IE" sz="4400" dirty="0" smtClean="0">
              <a:latin typeface="Gabriola" panose="04040605051002020D02" pitchFamily="82" charset="0"/>
            </a:endParaRPr>
          </a:p>
          <a:p>
            <a:r>
              <a:rPr lang="en-IE" sz="4400" dirty="0">
                <a:latin typeface="Gabriola" panose="04040605051002020D02" pitchFamily="82" charset="0"/>
              </a:rPr>
              <a:t>Prices stay the same. </a:t>
            </a:r>
          </a:p>
          <a:p>
            <a:r>
              <a:rPr lang="en-IE" sz="4400" dirty="0" smtClean="0">
                <a:latin typeface="Gabriola" panose="04040605051002020D02" pitchFamily="82" charset="0"/>
              </a:rPr>
              <a:t>Deflation </a:t>
            </a:r>
            <a:r>
              <a:rPr lang="en-IE" sz="4400" dirty="0">
                <a:latin typeface="Gabriola" panose="04040605051002020D02" pitchFamily="82" charset="0"/>
              </a:rPr>
              <a:t>is better for consumers and traders.</a:t>
            </a:r>
          </a:p>
          <a:p>
            <a:endParaRPr lang="en-IE" sz="4400" dirty="0" smtClean="0">
              <a:latin typeface="Gabriola" panose="04040605051002020D02" pitchFamily="82" charset="0"/>
            </a:endParaRPr>
          </a:p>
          <a:p>
            <a:endParaRPr lang="en-IE" sz="4400" dirty="0">
              <a:latin typeface="Gabriola" panose="04040605051002020D02" pitchFamily="82" charset="0"/>
            </a:endParaRPr>
          </a:p>
          <a:p>
            <a:pPr marL="0" indent="0">
              <a:buNone/>
            </a:pPr>
            <a:endParaRPr lang="en-IE" dirty="0"/>
          </a:p>
        </p:txBody>
      </p:sp>
      <p:pic>
        <p:nvPicPr>
          <p:cNvPr id="8" name="Picture 7"/>
          <p:cNvPicPr>
            <a:picLocks noChangeAspect="1"/>
          </p:cNvPicPr>
          <p:nvPr/>
        </p:nvPicPr>
        <p:blipFill>
          <a:blip r:embed="rId2"/>
          <a:stretch>
            <a:fillRect/>
          </a:stretch>
        </p:blipFill>
        <p:spPr>
          <a:xfrm>
            <a:off x="8785415" y="3953813"/>
            <a:ext cx="3024513" cy="2065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97964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riting on the wall design temp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3"/>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riting on the wall design template" id="{5086ED5F-1FCD-49E3-864E-36EF4248A2F3}" vid="{E15D6C75-7A41-4961-BFDC-9B4DE5B488FF}"/>
    </a:ext>
  </a:extLst>
</a:theme>
</file>

<file path=ppt/theme/theme2.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FE71D9-324D-44BD-A149-B735322708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Writing on the wall design slides</Template>
  <TotalTime>0</TotalTime>
  <Words>991</Words>
  <Application>Microsoft Office PowerPoint</Application>
  <PresentationFormat>Widescreen</PresentationFormat>
  <Paragraphs>71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Gabriola</vt:lpstr>
      <vt:lpstr>Gautami</vt:lpstr>
      <vt:lpstr>Writing on the wall design template</vt:lpstr>
      <vt:lpstr>The Macro-Environment </vt:lpstr>
      <vt:lpstr>               What is the Macro-Environment?</vt:lpstr>
      <vt:lpstr>Technological Factor                                  By Luke Bennett </vt:lpstr>
      <vt:lpstr>    Definition</vt:lpstr>
      <vt:lpstr>ARTICLE:  Tesco’s new scanning machines</vt:lpstr>
      <vt:lpstr>Advantages of Technology in a Business</vt:lpstr>
      <vt:lpstr>Economy Factor                         By Ciaron Hynes</vt:lpstr>
      <vt:lpstr>Definition of economy</vt:lpstr>
      <vt:lpstr>Effects of Economy on Marketers</vt:lpstr>
      <vt:lpstr>PowerPoint Presentation</vt:lpstr>
      <vt:lpstr>Inflation low but prices high</vt:lpstr>
      <vt:lpstr>PowerPoint Presentation</vt:lpstr>
      <vt:lpstr>Sources</vt:lpstr>
      <vt:lpstr>Socio-Cultural Factor                                         By Patrick Obispo</vt:lpstr>
      <vt:lpstr>What is Socio-Culture?</vt:lpstr>
      <vt:lpstr>The New Timberland</vt:lpstr>
      <vt:lpstr>         Implications for Marketers/Timberland</vt:lpstr>
      <vt:lpstr>Competing against other shoe companies.</vt:lpstr>
      <vt:lpstr>Sources</vt:lpstr>
      <vt:lpstr>   Demographic Factor      By Padraig Mooney  </vt:lpstr>
      <vt:lpstr>   What is Demographics?</vt:lpstr>
      <vt:lpstr>The Demographics of Health Care</vt:lpstr>
      <vt:lpstr> IMS Health recently reported that spending on medicine rose to $320 billion in 2011. According to the Bureau of Labour Statistics, health-related categories such as insurance, medications and supplies take up 6.6% of total spending, up from 5.4% in 2000. Consumers in their 20s are spending a whopping 78% more than the baby boomers did when they were in their 20s.    Resource: http://adage.com/article/adagestat/demographics-health-care.  </vt:lpstr>
      <vt:lpstr>PowerPoint Presentation</vt:lpstr>
      <vt:lpstr>Thank you for listening Any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2013-11-07T14:19:11Z</dcterms:created>
  <dcterms:modified xsi:type="dcterms:W3CDTF">2013-12-07T15:39:53Z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TC034606309991</vt:lpwstr>
  </property>
</Properties>
</file>