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41"/>
  </p:notesMasterIdLst>
  <p:sldIdLst>
    <p:sldId id="275" r:id="rId2"/>
    <p:sldId id="257" r:id="rId3"/>
    <p:sldId id="297" r:id="rId4"/>
    <p:sldId id="298" r:id="rId5"/>
    <p:sldId id="258" r:id="rId6"/>
    <p:sldId id="290" r:id="rId7"/>
    <p:sldId id="264" r:id="rId8"/>
    <p:sldId id="265" r:id="rId9"/>
    <p:sldId id="291" r:id="rId10"/>
    <p:sldId id="259" r:id="rId11"/>
    <p:sldId id="260" r:id="rId12"/>
    <p:sldId id="292" r:id="rId13"/>
    <p:sldId id="293" r:id="rId14"/>
    <p:sldId id="294" r:id="rId15"/>
    <p:sldId id="295" r:id="rId16"/>
    <p:sldId id="296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2" r:id="rId30"/>
    <p:sldId id="316" r:id="rId31"/>
    <p:sldId id="317" r:id="rId32"/>
    <p:sldId id="313" r:id="rId33"/>
    <p:sldId id="318" r:id="rId34"/>
    <p:sldId id="320" r:id="rId35"/>
    <p:sldId id="314" r:id="rId36"/>
    <p:sldId id="321" r:id="rId37"/>
    <p:sldId id="315" r:id="rId38"/>
    <p:sldId id="322" r:id="rId39"/>
    <p:sldId id="323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56" autoAdjust="0"/>
    <p:restoredTop sz="94660"/>
  </p:normalViewPr>
  <p:slideViewPr>
    <p:cSldViewPr>
      <p:cViewPr varScale="1">
        <p:scale>
          <a:sx n="55" d="100"/>
          <a:sy n="55" d="100"/>
        </p:scale>
        <p:origin x="-4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B7E3D26-82DF-47EB-8642-A5CA46BBB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337600-94ED-47E4-B366-8C8875862EDE}" type="slidenum">
              <a:rPr lang="en-US"/>
              <a:pPr/>
              <a:t>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1F6BF3-5905-483D-BA52-68320E52509E}" type="slidenum">
              <a:rPr lang="en-US"/>
              <a:pPr/>
              <a:t>14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Calibri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2E660-79F0-4170-A902-72FB25D36AA9}" type="slidenum">
              <a:rPr lang="en-US"/>
              <a:pPr/>
              <a:t>15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Calibri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7EB146-B3A4-43A2-A9EB-348FD2964970}" type="slidenum">
              <a:rPr lang="en-US"/>
              <a:pPr/>
              <a:t>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E2593-4D57-451D-82D8-EEDD0A87D823}" type="slidenum">
              <a:rPr lang="en-US"/>
              <a:pPr/>
              <a:t>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ECCE1-5414-4DD0-9E49-24B5C75E8F72}" type="slidenum">
              <a:rPr lang="en-US"/>
              <a:pPr/>
              <a:t>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149AB-01BF-491E-A37C-C435B0801BA3}" type="slidenum">
              <a:rPr lang="en-US"/>
              <a:pPr/>
              <a:t>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FA0383-2436-46CA-B6E8-CFF5365AA23C}" type="slidenum">
              <a:rPr lang="en-US"/>
              <a:pPr/>
              <a:t>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3A921-CAED-464F-9C8E-E51DE47182E4}" type="slidenum">
              <a:rPr lang="en-US"/>
              <a:pPr/>
              <a:t>9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5B591-A500-46A0-90D0-C89EE4FF2355}" type="slidenum">
              <a:rPr lang="en-US"/>
              <a:pPr/>
              <a:t>10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3A848-01F1-4F4F-A4C7-3D58FF84DEE8}" type="slidenum">
              <a:rPr lang="en-US"/>
              <a:pPr/>
              <a:t>11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1C509-F4D2-4B8B-BB42-02B28455AC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C1BEC-6E0C-4766-A421-D590FDB9B5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EAFF3-4ADF-4B46-ACFE-A56D27197C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8613B-4024-40A0-99D2-7E62B40744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D62F9-5224-4BA2-8AB6-BA5814F1FE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11226-7BC3-40C2-B94F-AE38CCDC91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683A7-D360-4BB0-98D9-700861054B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13C69-BA65-4970-BAA3-2B8E2AE362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DE0A4-86C7-4577-ACC2-8ADDB52D21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B483A-048E-4561-A2E2-7883DC954A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5FDA6-8ECA-40C4-8B5C-6310F450E2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F7166D-048E-4B0F-8FD0-0D7AB4DA46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Web 2.0 and Social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Why Now?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4116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Better access to technology</a:t>
            </a:r>
            <a:r>
              <a:rPr lang="en-US" sz="2000" dirty="0" smtClean="0"/>
              <a:t> for the average user – higher speed Internet connections, faster computers, better cell phones, etc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 smtClean="0"/>
              <a:t>Millennials</a:t>
            </a:r>
            <a:r>
              <a:rPr lang="en-US" sz="2000" dirty="0" smtClean="0"/>
              <a:t> are known as “</a:t>
            </a:r>
            <a:r>
              <a:rPr lang="en-US" sz="2000" b="1" dirty="0" smtClean="0">
                <a:solidFill>
                  <a:schemeClr val="accent1"/>
                </a:solidFill>
              </a:rPr>
              <a:t>digital natives</a:t>
            </a:r>
            <a:r>
              <a:rPr lang="en-US" sz="2000" dirty="0" smtClean="0"/>
              <a:t>,” having lived with the internet </a:t>
            </a:r>
            <a:r>
              <a:rPr lang="en-US" sz="2000" b="1" dirty="0" smtClean="0">
                <a:solidFill>
                  <a:schemeClr val="accent1"/>
                </a:solidFill>
              </a:rPr>
              <a:t>all of their lives</a:t>
            </a:r>
            <a:r>
              <a:rPr lang="en-US" sz="2000" dirty="0" smtClean="0"/>
              <a:t>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Young people</a:t>
            </a:r>
            <a:r>
              <a:rPr lang="en-US" sz="2000" dirty="0" smtClean="0"/>
              <a:t> are beginning to </a:t>
            </a:r>
            <a:r>
              <a:rPr lang="en-US" sz="2000" b="1" dirty="0" smtClean="0">
                <a:solidFill>
                  <a:schemeClr val="accent2"/>
                </a:solidFill>
              </a:rPr>
              <a:t>expect</a:t>
            </a:r>
            <a:r>
              <a:rPr lang="en-US" sz="2000" dirty="0" smtClean="0"/>
              <a:t> and </a:t>
            </a:r>
            <a:r>
              <a:rPr lang="en-US" sz="2000" b="1" dirty="0" smtClean="0">
                <a:solidFill>
                  <a:schemeClr val="accent2"/>
                </a:solidFill>
              </a:rPr>
              <a:t>demand</a:t>
            </a:r>
            <a:r>
              <a:rPr lang="en-US" sz="2000" dirty="0" smtClean="0"/>
              <a:t> their employers and others to use online media to </a:t>
            </a:r>
            <a:r>
              <a:rPr lang="en-US" sz="2000" b="1" dirty="0" smtClean="0">
                <a:solidFill>
                  <a:schemeClr val="accent2"/>
                </a:solidFill>
              </a:rPr>
              <a:t>recruit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chemeClr val="accent2"/>
                </a:solidFill>
              </a:rPr>
              <a:t>communicate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chemeClr val="accent2"/>
                </a:solidFill>
              </a:rPr>
              <a:t>engage</a:t>
            </a:r>
            <a:r>
              <a:rPr lang="en-US" sz="2000" dirty="0" smtClean="0"/>
              <a:t>, and </a:t>
            </a:r>
            <a:r>
              <a:rPr lang="en-US" sz="2000" b="1" dirty="0" smtClean="0">
                <a:solidFill>
                  <a:schemeClr val="accent2"/>
                </a:solidFill>
              </a:rPr>
              <a:t>manage knowledge</a:t>
            </a:r>
            <a:r>
              <a:rPr lang="en-US" sz="2000" dirty="0" smtClean="0"/>
              <a:t>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Why does it matter?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4116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Web 2.0 and social media technologies are about </a:t>
            </a:r>
            <a:r>
              <a:rPr lang="en-US" sz="2000" b="1" smtClean="0">
                <a:solidFill>
                  <a:schemeClr val="accent2"/>
                </a:solidFill>
              </a:rPr>
              <a:t>connecting people</a:t>
            </a:r>
            <a:r>
              <a:rPr lang="en-US" sz="2000" smtClean="0"/>
              <a:t> information and each other so they can better </a:t>
            </a:r>
            <a:r>
              <a:rPr lang="en-US" sz="2000" b="1" smtClean="0">
                <a:solidFill>
                  <a:schemeClr val="accent2"/>
                </a:solidFill>
              </a:rPr>
              <a:t>create</a:t>
            </a:r>
            <a:r>
              <a:rPr lang="en-US" sz="2000" smtClean="0"/>
              <a:t> and </a:t>
            </a:r>
            <a:r>
              <a:rPr lang="en-US" sz="2000" b="1" smtClean="0">
                <a:solidFill>
                  <a:schemeClr val="accent2"/>
                </a:solidFill>
              </a:rPr>
              <a:t>collaborate</a:t>
            </a:r>
            <a:r>
              <a:rPr lang="en-US" sz="2000" smtClean="0"/>
              <a:t>.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This user-driven form of community development is becoming an </a:t>
            </a:r>
            <a:r>
              <a:rPr lang="en-US" sz="2000" b="1" smtClean="0">
                <a:solidFill>
                  <a:schemeClr val="accent1"/>
                </a:solidFill>
              </a:rPr>
              <a:t>essential driver</a:t>
            </a:r>
            <a:r>
              <a:rPr lang="en-US" sz="2000" smtClean="0"/>
              <a:t> of </a:t>
            </a:r>
            <a:r>
              <a:rPr lang="en-US" sz="2000" b="1" smtClean="0">
                <a:solidFill>
                  <a:schemeClr val="accent1"/>
                </a:solidFill>
              </a:rPr>
              <a:t>civic engagement</a:t>
            </a:r>
            <a:r>
              <a:rPr lang="en-US" sz="2000" smtClean="0"/>
              <a:t>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We need to be </a:t>
            </a:r>
            <a:r>
              <a:rPr lang="en-US" sz="2000" b="1" smtClean="0">
                <a:solidFill>
                  <a:schemeClr val="accent1"/>
                </a:solidFill>
              </a:rPr>
              <a:t>in touch</a:t>
            </a:r>
            <a:r>
              <a:rPr lang="en-US" sz="2000" smtClean="0"/>
              <a:t> with how our constituents </a:t>
            </a:r>
            <a:r>
              <a:rPr lang="en-US" sz="2000" b="1" smtClean="0">
                <a:solidFill>
                  <a:schemeClr val="accent1"/>
                </a:solidFill>
              </a:rPr>
              <a:t>interact</a:t>
            </a:r>
            <a:r>
              <a:rPr lang="en-US" sz="2000" smtClean="0"/>
              <a:t> and </a:t>
            </a:r>
            <a:r>
              <a:rPr lang="en-US" sz="2000" b="1" smtClean="0">
                <a:solidFill>
                  <a:schemeClr val="accent1"/>
                </a:solidFill>
              </a:rPr>
              <a:t>communicate</a:t>
            </a:r>
            <a:r>
              <a:rPr lang="en-US" sz="2000" smtClean="0"/>
              <a:t> both with us and </a:t>
            </a:r>
            <a:br>
              <a:rPr lang="en-US" sz="2000" smtClean="0"/>
            </a:br>
            <a:r>
              <a:rPr lang="en-US" sz="2000" smtClean="0"/>
              <a:t>each other.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Web 2.0 and social media technologies will help </a:t>
            </a:r>
            <a:r>
              <a:rPr lang="en-US" sz="2000" b="1" smtClean="0">
                <a:solidFill>
                  <a:schemeClr val="accent2"/>
                </a:solidFill>
              </a:rPr>
              <a:t>strengthen</a:t>
            </a:r>
            <a:r>
              <a:rPr lang="en-US" sz="2000" smtClean="0"/>
              <a:t> and </a:t>
            </a:r>
            <a:r>
              <a:rPr lang="en-US" sz="2000" b="1" smtClean="0">
                <a:solidFill>
                  <a:schemeClr val="accent2"/>
                </a:solidFill>
              </a:rPr>
              <a:t>enhance</a:t>
            </a:r>
            <a:r>
              <a:rPr lang="en-US" sz="2000" smtClean="0"/>
              <a:t> traditional </a:t>
            </a:r>
            <a:r>
              <a:rPr lang="en-US" sz="2000" b="1" smtClean="0">
                <a:solidFill>
                  <a:schemeClr val="accent2"/>
                </a:solidFill>
              </a:rPr>
              <a:t>communication</a:t>
            </a:r>
            <a:r>
              <a:rPr lang="en-US" sz="2000" smtClean="0"/>
              <a:t> and </a:t>
            </a:r>
            <a:r>
              <a:rPr lang="en-US" sz="2000" b="1" smtClean="0">
                <a:solidFill>
                  <a:schemeClr val="accent2"/>
                </a:solidFill>
              </a:rPr>
              <a:t>recruitment strategies</a:t>
            </a:r>
            <a:r>
              <a:rPr lang="en-US" sz="20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Web 2.0 major breakthroughs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The three major breakthroughs of Web 2.0 are:</a:t>
            </a:r>
          </a:p>
          <a:p>
            <a:pPr marL="800100" lvl="1" indent="-342900">
              <a:buFont typeface="Calibri" charset="0"/>
              <a:buAutoNum type="arabicPeriod"/>
            </a:pPr>
            <a:r>
              <a:rPr lang="en-US" sz="2000" dirty="0" smtClean="0">
                <a:latin typeface="Arial" charset="0"/>
                <a:cs typeface="Arial" charset="0"/>
              </a:rPr>
              <a:t>Blurring the distinction between content consumers and content providers.</a:t>
            </a:r>
            <a:endParaRPr lang="en-US" sz="2000" b="1" i="1" dirty="0" smtClean="0">
              <a:latin typeface="Arial" charset="0"/>
              <a:cs typeface="Arial" charset="0"/>
            </a:endParaRPr>
          </a:p>
          <a:p>
            <a:pPr marL="800100" lvl="1" indent="-342900">
              <a:buFont typeface="Calibri" charset="0"/>
              <a:buAutoNum type="arabicPeriod"/>
            </a:pPr>
            <a:r>
              <a:rPr lang="en-US" sz="2000" dirty="0" smtClean="0">
                <a:latin typeface="Arial" charset="0"/>
                <a:cs typeface="Arial" charset="0"/>
              </a:rPr>
              <a:t>Moving from media for individuals towards media for communities</a:t>
            </a:r>
            <a:r>
              <a:rPr lang="en-US" sz="2000" i="1" dirty="0" smtClean="0">
                <a:latin typeface="Arial" charset="0"/>
                <a:cs typeface="Arial" charset="0"/>
              </a:rPr>
              <a:t>.</a:t>
            </a:r>
            <a:endParaRPr lang="en-US" sz="2000" b="1" i="1" dirty="0" smtClean="0">
              <a:latin typeface="Arial" charset="0"/>
              <a:cs typeface="Arial" charset="0"/>
            </a:endParaRPr>
          </a:p>
          <a:p>
            <a:pPr marL="800100" lvl="1" indent="-342900">
              <a:buFont typeface="Calibri" charset="0"/>
              <a:buAutoNum type="arabicPeriod"/>
            </a:pPr>
            <a:r>
              <a:rPr lang="en-US" sz="2000" dirty="0" smtClean="0">
                <a:latin typeface="Arial" charset="0"/>
                <a:cs typeface="Arial" charset="0"/>
              </a:rPr>
              <a:t>Blurring the distinction between service consumers and service providers</a:t>
            </a:r>
          </a:p>
          <a:p>
            <a:pPr marL="800100" lvl="1" indent="-342900"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35200"/>
            <a:ext cx="4021138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  <a:cs typeface="Arial" charset="0"/>
              </a:rPr>
              <a:t>1. Blurring the distinction between content consumers and content providers</a:t>
            </a:r>
          </a:p>
        </p:txBody>
      </p:sp>
      <p:pic>
        <p:nvPicPr>
          <p:cNvPr id="5222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997200"/>
            <a:ext cx="4876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09800"/>
            <a:ext cx="44196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8975" y="2997200"/>
            <a:ext cx="44164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4900" y="3976688"/>
            <a:ext cx="4406900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Rectangle 3"/>
          <p:cNvSpPr txBox="1">
            <a:spLocks noChangeArrowheads="1"/>
          </p:cNvSpPr>
          <p:nvPr/>
        </p:nvSpPr>
        <p:spPr bwMode="auto">
          <a:xfrm>
            <a:off x="0" y="2438400"/>
            <a:ext cx="91440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Arial" charset="0"/>
              <a:buNone/>
            </a:pPr>
            <a:r>
              <a:rPr lang="en-US" sz="2400" dirty="0">
                <a:cs typeface="Arial" charset="0"/>
              </a:rPr>
              <a:t>	Wiki, Blogs, and </a:t>
            </a:r>
            <a:r>
              <a:rPr lang="en-US" sz="2400" dirty="0" err="1">
                <a:cs typeface="Arial" charset="0"/>
              </a:rPr>
              <a:t>Twiter</a:t>
            </a:r>
            <a:r>
              <a:rPr lang="en-US" sz="2400" dirty="0">
                <a:cs typeface="Arial" charset="0"/>
              </a:rPr>
              <a:t> turned the publication of text in mass phenomena, as </a:t>
            </a:r>
            <a:r>
              <a:rPr lang="en-US" sz="2400" dirty="0" err="1">
                <a:cs typeface="Arial" charset="0"/>
              </a:rPr>
              <a:t>flickr</a:t>
            </a:r>
            <a:r>
              <a:rPr lang="en-US" sz="2400" dirty="0">
                <a:cs typeface="Arial" charset="0"/>
              </a:rPr>
              <a:t> and </a:t>
            </a:r>
            <a:r>
              <a:rPr lang="en-US" sz="2400" dirty="0" err="1">
                <a:cs typeface="Arial" charset="0"/>
              </a:rPr>
              <a:t>youtube</a:t>
            </a:r>
            <a:r>
              <a:rPr lang="en-US" sz="2400" dirty="0">
                <a:cs typeface="Arial" charset="0"/>
              </a:rPr>
              <a:t> did for multimedia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Arial" charset="0"/>
              <a:buNone/>
            </a:pPr>
            <a:r>
              <a:rPr lang="en-US" sz="2400" dirty="0">
                <a:cs typeface="Arial" charset="0"/>
              </a:rPr>
              <a:t>	Social web sites such as del.icio.us, </a:t>
            </a:r>
            <a:r>
              <a:rPr lang="en-US" sz="2400" dirty="0" err="1">
                <a:cs typeface="Arial" charset="0"/>
              </a:rPr>
              <a:t>facebook</a:t>
            </a:r>
            <a:r>
              <a:rPr lang="en-US" sz="2400" dirty="0">
                <a:cs typeface="Arial" charset="0"/>
              </a:rPr>
              <a:t>, FOAF, </a:t>
            </a:r>
            <a:r>
              <a:rPr lang="en-US" sz="2400" dirty="0" err="1">
                <a:cs typeface="Arial" charset="0"/>
              </a:rPr>
              <a:t>linkedin</a:t>
            </a:r>
            <a:r>
              <a:rPr lang="en-US" sz="2400" dirty="0">
                <a:cs typeface="Arial" charset="0"/>
              </a:rPr>
              <a:t>, </a:t>
            </a:r>
            <a:r>
              <a:rPr lang="en-US" sz="2400" dirty="0" err="1">
                <a:cs typeface="Arial" charset="0"/>
              </a:rPr>
              <a:t>myspace</a:t>
            </a:r>
            <a:r>
              <a:rPr lang="en-US" sz="2400" dirty="0">
                <a:cs typeface="Arial" charset="0"/>
              </a:rPr>
              <a:t> and Xing allow communities of users to smoothly interweave their information and activities 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latin typeface="Arial" charset="0"/>
                <a:cs typeface="Arial" charset="0"/>
              </a:rPr>
              <a:t>2. Moving from a media for individuals towards a media for communities</a:t>
            </a:r>
          </a:p>
        </p:txBody>
      </p:sp>
      <p:pic>
        <p:nvPicPr>
          <p:cNvPr id="53252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4044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191000"/>
            <a:ext cx="40830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5362" y="3200400"/>
            <a:ext cx="43386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819400"/>
            <a:ext cx="4249737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4267200"/>
            <a:ext cx="41529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5435600"/>
            <a:ext cx="193516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3. </a:t>
            </a:r>
            <a:r>
              <a:rPr lang="en-US" sz="3600" dirty="0" smtClean="0">
                <a:latin typeface="Arial" charset="0"/>
                <a:cs typeface="Arial" charset="0"/>
              </a:rPr>
              <a:t>Blurring the distinction between service consumers and service providers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810125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sz="2400" dirty="0" err="1" smtClean="0">
                <a:latin typeface="Arial" charset="0"/>
                <a:cs typeface="Arial" charset="0"/>
              </a:rPr>
              <a:t>Mashups</a:t>
            </a:r>
            <a:r>
              <a:rPr lang="en-US" sz="2400" dirty="0" smtClean="0">
                <a:latin typeface="Arial" charset="0"/>
                <a:cs typeface="Arial" charset="0"/>
              </a:rPr>
              <a:t> allow web users to easy integrate services in their web site that were implemented by third parties</a:t>
            </a:r>
          </a:p>
        </p:txBody>
      </p:sp>
      <p:pic>
        <p:nvPicPr>
          <p:cNvPr id="55300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472440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971800"/>
            <a:ext cx="4572000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Social Bookmarking.</a:t>
            </a:r>
          </a:p>
          <a:p>
            <a:r>
              <a:rPr lang="en-IE" dirty="0" smtClean="0"/>
              <a:t>Allow users to save bookmarks to their favourite web resources (pages, audio, video, etc) and categorise them using tags.</a:t>
            </a:r>
          </a:p>
          <a:p>
            <a:r>
              <a:rPr lang="en-IE" dirty="0" smtClean="0"/>
              <a:t>Not dissimilar to bookmarking on a browser, but now it is the cloud so you can access them from anywhere.</a:t>
            </a:r>
          </a:p>
          <a:p>
            <a:r>
              <a:rPr lang="en-IE" dirty="0" smtClean="0"/>
              <a:t>You can share these with friends , colleagues etc.</a:t>
            </a:r>
            <a:endParaRPr lang="en-I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16764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Social Bookmarking.</a:t>
            </a:r>
          </a:p>
          <a:p>
            <a:r>
              <a:rPr lang="en-IE" dirty="0" smtClean="0"/>
              <a:t>Examples are </a:t>
            </a:r>
            <a:r>
              <a:rPr lang="en-IE" dirty="0" err="1" smtClean="0"/>
              <a:t>stumbleupon.com</a:t>
            </a:r>
            <a:r>
              <a:rPr lang="en-IE" dirty="0" smtClean="0"/>
              <a:t> and </a:t>
            </a:r>
            <a:r>
              <a:rPr lang="en-IE" dirty="0" err="1" smtClean="0"/>
              <a:t>delicious.com</a:t>
            </a:r>
            <a:endParaRPr lang="en-IE" dirty="0" smtClean="0"/>
          </a:p>
          <a:p>
            <a:endParaRPr lang="en-IE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052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814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Social Bookmarking.</a:t>
            </a:r>
          </a:p>
          <a:p>
            <a:r>
              <a:rPr lang="en-IE" dirty="0" smtClean="0"/>
              <a:t>What’s in it for marketers?</a:t>
            </a:r>
          </a:p>
          <a:p>
            <a:r>
              <a:rPr lang="en-IE" dirty="0" smtClean="0"/>
              <a:t>Amplify your exposure and traffic. </a:t>
            </a:r>
          </a:p>
          <a:p>
            <a:pPr lvl="1"/>
            <a:r>
              <a:rPr lang="en-IE" dirty="0" smtClean="0"/>
              <a:t>By creating compelling, useful content and making it easy for visitors to bookmark your pages (by providing ‘share this’ links or icons)</a:t>
            </a:r>
          </a:p>
          <a:p>
            <a:r>
              <a:rPr lang="en-IE" dirty="0" smtClean="0"/>
              <a:t>Increase your perceived relevancy and authority</a:t>
            </a:r>
          </a:p>
          <a:p>
            <a:pPr lvl="1"/>
            <a:r>
              <a:rPr lang="en-IE" dirty="0" smtClean="0"/>
              <a:t>The tags applied to your pages by people on social media sites can help search engines in finding your site more effectively.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Social Media submission sites.</a:t>
            </a:r>
          </a:p>
          <a:p>
            <a:endParaRPr lang="en-IE" b="1" u="sng" dirty="0" smtClean="0">
              <a:solidFill>
                <a:schemeClr val="accent1"/>
              </a:solidFill>
            </a:endParaRPr>
          </a:p>
          <a:p>
            <a:r>
              <a:rPr lang="en-IE" dirty="0" smtClean="0">
                <a:solidFill>
                  <a:schemeClr val="accent1"/>
                </a:solidFill>
              </a:rPr>
              <a:t>Similar to social bookmarking sites, only instead of saving personal bookmarks users submit articles, videos, </a:t>
            </a:r>
            <a:r>
              <a:rPr lang="en-IE" dirty="0" err="1" smtClean="0">
                <a:solidFill>
                  <a:schemeClr val="accent1"/>
                </a:solidFill>
              </a:rPr>
              <a:t>podcasts</a:t>
            </a:r>
            <a:r>
              <a:rPr lang="en-IE" dirty="0" smtClean="0">
                <a:solidFill>
                  <a:schemeClr val="accent1"/>
                </a:solidFill>
              </a:rPr>
              <a:t>, and other pieces of content they think the broader community would appreciate.  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Viewers can vote, discuss, debate etc for items on the site.</a:t>
            </a:r>
          </a:p>
          <a:p>
            <a:endParaRPr lang="en-IE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What is Web 2.0 and Social Media?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57200" y="2133600"/>
            <a:ext cx="8458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</a:rPr>
              <a:t>Web 2.0</a:t>
            </a:r>
            <a:r>
              <a:rPr lang="en-US" sz="2000"/>
              <a:t> is a </a:t>
            </a:r>
            <a:r>
              <a:rPr lang="en-US" sz="2000" b="1">
                <a:solidFill>
                  <a:schemeClr val="accent2"/>
                </a:solidFill>
              </a:rPr>
              <a:t>way of thinking</a:t>
            </a:r>
            <a:r>
              <a:rPr lang="en-US" sz="2000"/>
              <a:t> about how knowledge is created, shared, managed, and leveraged </a:t>
            </a:r>
            <a:r>
              <a:rPr lang="en-US" sz="2000" b="1">
                <a:solidFill>
                  <a:schemeClr val="accent2"/>
                </a:solidFill>
              </a:rPr>
              <a:t>using technology</a:t>
            </a:r>
            <a:r>
              <a:rPr lang="en-US" sz="2000"/>
              <a:t>.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Web 2.0 is </a:t>
            </a:r>
            <a:r>
              <a:rPr lang="en-US" sz="2000" b="1">
                <a:solidFill>
                  <a:schemeClr val="accent1"/>
                </a:solidFill>
              </a:rPr>
              <a:t>NOT</a:t>
            </a:r>
            <a:r>
              <a:rPr lang="en-US" sz="2000"/>
              <a:t> a particular look, feel, or design – nor is it limited to just the Internet.</a:t>
            </a:r>
          </a:p>
          <a:p>
            <a:pPr algn="ctr"/>
            <a:endParaRPr lang="en-US" sz="2000"/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Social media</a:t>
            </a:r>
            <a:r>
              <a:rPr lang="en-US" sz="2000"/>
              <a:t> are </a:t>
            </a:r>
            <a:r>
              <a:rPr lang="en-US" sz="2000">
                <a:solidFill>
                  <a:schemeClr val="accent1"/>
                </a:solidFill>
              </a:rPr>
              <a:t>web</a:t>
            </a:r>
            <a:r>
              <a:rPr lang="en-US" sz="2000"/>
              <a:t> and </a:t>
            </a:r>
            <a:r>
              <a:rPr lang="en-US" sz="2000">
                <a:solidFill>
                  <a:schemeClr val="accent1"/>
                </a:solidFill>
              </a:rPr>
              <a:t>mobile</a:t>
            </a:r>
            <a:r>
              <a:rPr lang="en-US" sz="2000"/>
              <a:t> tools used for </a:t>
            </a:r>
            <a:r>
              <a:rPr lang="en-US" sz="2000">
                <a:solidFill>
                  <a:schemeClr val="accent2"/>
                </a:solidFill>
              </a:rPr>
              <a:t>sharing</a:t>
            </a:r>
            <a:r>
              <a:rPr lang="en-US" sz="2000"/>
              <a:t> and </a:t>
            </a:r>
            <a:r>
              <a:rPr lang="en-US" sz="2000">
                <a:solidFill>
                  <a:schemeClr val="accent2"/>
                </a:solidFill>
              </a:rPr>
              <a:t>discussing</a:t>
            </a:r>
            <a:r>
              <a:rPr lang="en-US" sz="2000"/>
              <a:t> information. </a:t>
            </a:r>
          </a:p>
          <a:p>
            <a:pPr algn="ctr"/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Social Media submission sites.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Examples are </a:t>
            </a:r>
            <a:r>
              <a:rPr lang="en-IE" dirty="0" err="1" smtClean="0">
                <a:solidFill>
                  <a:schemeClr val="accent1"/>
                </a:solidFill>
              </a:rPr>
              <a:t>Digg.com</a:t>
            </a:r>
            <a:r>
              <a:rPr lang="en-IE" dirty="0" smtClean="0">
                <a:solidFill>
                  <a:schemeClr val="accent1"/>
                </a:solidFill>
              </a:rPr>
              <a:t>; </a:t>
            </a:r>
            <a:r>
              <a:rPr lang="en-IE" dirty="0" err="1" smtClean="0">
                <a:solidFill>
                  <a:schemeClr val="accent1"/>
                </a:solidFill>
              </a:rPr>
              <a:t>Reddit.com</a:t>
            </a:r>
            <a:endParaRPr lang="en-IE" dirty="0" smtClean="0">
              <a:solidFill>
                <a:schemeClr val="accent1"/>
              </a:solidFill>
            </a:endParaRPr>
          </a:p>
          <a:p>
            <a:endParaRPr lang="en-IE" dirty="0" smtClean="0">
              <a:solidFill>
                <a:schemeClr val="accent1"/>
              </a:solidFill>
            </a:endParaRPr>
          </a:p>
          <a:p>
            <a:endParaRPr lang="en-IE" dirty="0" smtClean="0">
              <a:solidFill>
                <a:schemeClr val="accent1"/>
              </a:solidFill>
            </a:endParaRPr>
          </a:p>
          <a:p>
            <a:endParaRPr lang="en-IE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6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86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Social Media submission sites.</a:t>
            </a:r>
          </a:p>
          <a:p>
            <a:r>
              <a:rPr lang="en-IE" b="1" dirty="0" smtClean="0"/>
              <a:t>What’s in it for marketers?</a:t>
            </a:r>
          </a:p>
          <a:p>
            <a:r>
              <a:rPr lang="en-IE" dirty="0" smtClean="0"/>
              <a:t>Find out what people are interested in</a:t>
            </a:r>
          </a:p>
          <a:p>
            <a:pPr lvl="1"/>
            <a:r>
              <a:rPr lang="en-IE" dirty="0" smtClean="0"/>
              <a:t>What type of content, in your area, people are interested in. </a:t>
            </a:r>
          </a:p>
          <a:p>
            <a:r>
              <a:rPr lang="en-IE" dirty="0" smtClean="0"/>
              <a:t>Amplify your exposure, traffic and online reputation.</a:t>
            </a:r>
          </a:p>
          <a:p>
            <a:pPr lvl="1"/>
            <a:r>
              <a:rPr lang="en-IE" dirty="0" smtClean="0"/>
              <a:t>Having articles and other content ranking highly can give you a huge boost in traffic</a:t>
            </a:r>
          </a:p>
          <a:p>
            <a:pPr lvl="1"/>
            <a:r>
              <a:rPr lang="en-IE" dirty="0" smtClean="0"/>
              <a:t>Raise profile and authority</a:t>
            </a:r>
          </a:p>
          <a:p>
            <a:pPr lvl="1"/>
            <a:endParaRPr lang="en-IE" b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Social Media submission sites.</a:t>
            </a:r>
          </a:p>
          <a:p>
            <a:endParaRPr lang="en-IE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2766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2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Forums and Discussion sites.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Have been around since the early days of the internet.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Examples are </a:t>
            </a:r>
            <a:r>
              <a:rPr lang="en-IE" dirty="0" err="1" smtClean="0">
                <a:solidFill>
                  <a:schemeClr val="accent1"/>
                </a:solidFill>
              </a:rPr>
              <a:t>boards.ie</a:t>
            </a:r>
            <a:r>
              <a:rPr lang="en-IE" dirty="0" smtClean="0">
                <a:solidFill>
                  <a:schemeClr val="accent1"/>
                </a:solidFill>
              </a:rPr>
              <a:t>; Yahoo groups</a:t>
            </a:r>
          </a:p>
          <a:p>
            <a:endParaRPr lang="en-IE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90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624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Forums and Discussion sites.</a:t>
            </a:r>
          </a:p>
          <a:p>
            <a:r>
              <a:rPr lang="en-IE" b="1" dirty="0" smtClean="0"/>
              <a:t>What’s in it for marketers?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Get closer to the customers</a:t>
            </a:r>
          </a:p>
          <a:p>
            <a:pPr lvl="1"/>
            <a:r>
              <a:rPr lang="en-IE" dirty="0" smtClean="0">
                <a:solidFill>
                  <a:schemeClr val="accent1"/>
                </a:solidFill>
              </a:rPr>
              <a:t>What your customer are saying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Raise your profile</a:t>
            </a:r>
          </a:p>
          <a:p>
            <a:pPr lvl="1"/>
            <a:r>
              <a:rPr lang="en-IE" dirty="0" smtClean="0">
                <a:solidFill>
                  <a:schemeClr val="accent1"/>
                </a:solidFill>
              </a:rPr>
              <a:t>Contribute to discussions, offer help and advice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Nip bad comments in the bud</a:t>
            </a:r>
          </a:p>
          <a:p>
            <a:pPr lvl="1"/>
            <a:r>
              <a:rPr lang="en-IE" dirty="0" smtClean="0">
                <a:solidFill>
                  <a:schemeClr val="accent1"/>
                </a:solidFill>
              </a:rPr>
              <a:t>Spot potentially negative comments and conversations, and be proactive in resolving them.</a:t>
            </a:r>
          </a:p>
          <a:p>
            <a:endParaRPr lang="en-IE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Forums and Discussion sites.</a:t>
            </a:r>
          </a:p>
          <a:p>
            <a:endParaRPr lang="en-IE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695700"/>
            <a:ext cx="4216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Media sharing sites.</a:t>
            </a:r>
          </a:p>
          <a:p>
            <a:r>
              <a:rPr lang="en-IE" b="1" dirty="0" smtClean="0"/>
              <a:t>Very Popular. Allow communities of members to upload, share, comment on and discuss their photographs, video, slides etc.</a:t>
            </a:r>
          </a:p>
          <a:p>
            <a:r>
              <a:rPr lang="en-IE" b="1" dirty="0" smtClean="0"/>
              <a:t>The sites typically allow you to make content publicly available or restrict access to the people you specify. You usually can embed the content to your </a:t>
            </a:r>
            <a:r>
              <a:rPr lang="en-IE" b="1" dirty="0" err="1" smtClean="0"/>
              <a:t>Blog</a:t>
            </a:r>
            <a:r>
              <a:rPr lang="en-IE" b="1" dirty="0" smtClean="0"/>
              <a:t>, or Website.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Media sharing sites.</a:t>
            </a:r>
          </a:p>
          <a:p>
            <a:r>
              <a:rPr lang="en-IE" b="1" dirty="0" smtClean="0"/>
              <a:t>Examples </a:t>
            </a:r>
          </a:p>
          <a:p>
            <a:r>
              <a:rPr lang="en-IE" b="1" dirty="0" err="1" smtClean="0"/>
              <a:t>Flickr</a:t>
            </a:r>
            <a:r>
              <a:rPr lang="en-IE" b="1" dirty="0" smtClean="0"/>
              <a:t>, </a:t>
            </a:r>
            <a:r>
              <a:rPr lang="en-IE" b="1" dirty="0" err="1" smtClean="0"/>
              <a:t>Picassa</a:t>
            </a:r>
            <a:r>
              <a:rPr lang="en-IE" b="1" dirty="0" smtClean="0"/>
              <a:t>, </a:t>
            </a:r>
            <a:r>
              <a:rPr lang="en-IE" b="1" dirty="0" err="1" smtClean="0"/>
              <a:t>YouTube</a:t>
            </a:r>
            <a:r>
              <a:rPr lang="en-IE" b="1" dirty="0" smtClean="0"/>
              <a:t>, </a:t>
            </a:r>
            <a:r>
              <a:rPr lang="en-IE" b="1" dirty="0" err="1" smtClean="0"/>
              <a:t>Slideshare</a:t>
            </a:r>
            <a:r>
              <a:rPr lang="en-IE" b="1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0386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4800" y="3352800"/>
            <a:ext cx="3759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Media sharing sites.</a:t>
            </a:r>
          </a:p>
          <a:p>
            <a:r>
              <a:rPr lang="en-IE" b="1" dirty="0" smtClean="0"/>
              <a:t>What’s in it for marketers?</a:t>
            </a:r>
          </a:p>
          <a:p>
            <a:r>
              <a:rPr lang="en-IE" dirty="0" smtClean="0"/>
              <a:t>Find out what your target market is watching</a:t>
            </a:r>
          </a:p>
          <a:p>
            <a:r>
              <a:rPr lang="en-IE" dirty="0" smtClean="0"/>
              <a:t>A ready made vehicle for content distribution</a:t>
            </a:r>
          </a:p>
          <a:p>
            <a:pPr lvl="1"/>
            <a:r>
              <a:rPr lang="en-IE" dirty="0" smtClean="0"/>
              <a:t>Ideal for rapid distribution of digital media</a:t>
            </a:r>
          </a:p>
          <a:p>
            <a:pPr lvl="1"/>
            <a:r>
              <a:rPr lang="en-IE" dirty="0" smtClean="0"/>
              <a:t>Can support other media campaigns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Social Network sites.</a:t>
            </a:r>
          </a:p>
          <a:p>
            <a:r>
              <a:rPr lang="en-IE" dirty="0" smtClean="0"/>
              <a:t>These are the social media sites we think of, when we talk about social media.  (</a:t>
            </a:r>
            <a:r>
              <a:rPr lang="en-IE" dirty="0" err="1" smtClean="0"/>
              <a:t>facebook</a:t>
            </a:r>
            <a:r>
              <a:rPr lang="en-IE" dirty="0" smtClean="0"/>
              <a:t>, </a:t>
            </a:r>
            <a:r>
              <a:rPr lang="en-IE" dirty="0" err="1" smtClean="0"/>
              <a:t>Myspace</a:t>
            </a:r>
            <a:r>
              <a:rPr lang="en-IE" dirty="0" smtClean="0"/>
              <a:t> etc.)</a:t>
            </a:r>
          </a:p>
          <a:p>
            <a:r>
              <a:rPr lang="en-IE" dirty="0" smtClean="0"/>
              <a:t>Social utilities that connect you with the people around you</a:t>
            </a:r>
          </a:p>
          <a:p>
            <a:r>
              <a:rPr lang="en-IE" dirty="0" smtClean="0"/>
              <a:t>Huge numbers use social media sites</a:t>
            </a:r>
          </a:p>
          <a:p>
            <a:r>
              <a:rPr lang="en-IE" dirty="0" smtClean="0"/>
              <a:t>Make the process of communicating with a large network of people easy and painless.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Social Media?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Social Media is the umbrella term for web-based software and services that allow users to come together online and exchange, discuss, communicate,  and participate in any form of social interaction.</a:t>
            </a:r>
          </a:p>
          <a:p>
            <a:r>
              <a:rPr lang="en-IE" dirty="0" smtClean="0"/>
              <a:t>This interaction can encompass text, audio, images, video, and other media, individually or in any combination. </a:t>
            </a:r>
            <a:endParaRPr lang="en-I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Social Network sites.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Examples: Facebook,  </a:t>
            </a:r>
            <a:r>
              <a:rPr lang="en-IE" dirty="0" err="1" smtClean="0">
                <a:solidFill>
                  <a:schemeClr val="accent1"/>
                </a:solidFill>
              </a:rPr>
              <a:t>Myspace</a:t>
            </a:r>
            <a:r>
              <a:rPr lang="en-IE" dirty="0" smtClean="0">
                <a:solidFill>
                  <a:schemeClr val="accent1"/>
                </a:solidFill>
              </a:rPr>
              <a:t>, Google+ , </a:t>
            </a:r>
            <a:r>
              <a:rPr lang="en-IE" dirty="0" err="1" smtClean="0">
                <a:solidFill>
                  <a:schemeClr val="accent1"/>
                </a:solidFill>
              </a:rPr>
              <a:t>LinkedIn</a:t>
            </a:r>
            <a:endParaRPr lang="en-IE" dirty="0" smtClean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342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9624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Social Network sites.</a:t>
            </a:r>
          </a:p>
          <a:p>
            <a:r>
              <a:rPr lang="en-IE" b="1" dirty="0" smtClean="0"/>
              <a:t>What’s in it for marketers?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Advertising</a:t>
            </a:r>
          </a:p>
          <a:p>
            <a:pPr lvl="1"/>
            <a:r>
              <a:rPr lang="en-IE" dirty="0" smtClean="0">
                <a:solidFill>
                  <a:schemeClr val="accent1"/>
                </a:solidFill>
              </a:rPr>
              <a:t>Offer flexible advertising options to target ads based on profile information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Improve your online exposure/reputation</a:t>
            </a:r>
          </a:p>
          <a:p>
            <a:pPr lvl="1"/>
            <a:r>
              <a:rPr lang="en-IE" dirty="0" smtClean="0">
                <a:solidFill>
                  <a:schemeClr val="accent1"/>
                </a:solidFill>
              </a:rPr>
              <a:t>Organisations can set up their own pages 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Nurture brand advocates</a:t>
            </a:r>
          </a:p>
          <a:p>
            <a:pPr lvl="1"/>
            <a:r>
              <a:rPr lang="en-IE" dirty="0" smtClean="0">
                <a:solidFill>
                  <a:schemeClr val="accent1"/>
                </a:solidFill>
              </a:rPr>
              <a:t>Companies can reward people who are passionate about your products / brand</a:t>
            </a:r>
          </a:p>
          <a:p>
            <a:endParaRPr lang="en-IE" b="1" u="sng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IE" b="1" u="sng" dirty="0" err="1" smtClean="0">
                <a:solidFill>
                  <a:schemeClr val="accent1"/>
                </a:solidFill>
              </a:rPr>
              <a:t>Blogs</a:t>
            </a:r>
            <a:endParaRPr lang="en-IE" b="1" u="sng" dirty="0" smtClean="0">
              <a:solidFill>
                <a:schemeClr val="accent1"/>
              </a:solidFill>
            </a:endParaRPr>
          </a:p>
          <a:p>
            <a:r>
              <a:rPr lang="en-IE" dirty="0" smtClean="0"/>
              <a:t>In the space of a very few years the widespread popularity and adoption of the </a:t>
            </a:r>
            <a:r>
              <a:rPr lang="en-IE" dirty="0" err="1" smtClean="0"/>
              <a:t>blog</a:t>
            </a:r>
            <a:r>
              <a:rPr lang="en-IE" dirty="0" smtClean="0"/>
              <a:t> (and acronym of </a:t>
            </a:r>
            <a:r>
              <a:rPr lang="en-IE" dirty="0" err="1" smtClean="0"/>
              <a:t>weB</a:t>
            </a:r>
            <a:r>
              <a:rPr lang="en-IE" dirty="0" smtClean="0"/>
              <a:t> LOG) as a medium of self-expression and communication have caused one of the most fundamental shifts in the history of modern media.</a:t>
            </a:r>
          </a:p>
          <a:p>
            <a:r>
              <a:rPr lang="en-IE" dirty="0" smtClean="0"/>
              <a:t>Suddenly, anyone can be a publisher.</a:t>
            </a:r>
          </a:p>
          <a:p>
            <a:r>
              <a:rPr lang="en-IE" dirty="0" smtClean="0"/>
              <a:t>Few if any barriers to entry</a:t>
            </a:r>
          </a:p>
          <a:p>
            <a:r>
              <a:rPr lang="en-IE" dirty="0" smtClean="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>
            <a:normAutofit/>
          </a:bodyPr>
          <a:lstStyle/>
          <a:p>
            <a:r>
              <a:rPr lang="en-IE" b="1" u="sng" dirty="0" err="1" smtClean="0">
                <a:solidFill>
                  <a:schemeClr val="accent1"/>
                </a:solidFill>
              </a:rPr>
              <a:t>Blogs</a:t>
            </a:r>
            <a:endParaRPr lang="en-IE" b="1" u="sng" dirty="0" smtClean="0">
              <a:solidFill>
                <a:schemeClr val="accent1"/>
              </a:solidFill>
            </a:endParaRPr>
          </a:p>
          <a:p>
            <a:r>
              <a:rPr lang="en-IE" dirty="0" smtClean="0"/>
              <a:t>Examples</a:t>
            </a:r>
          </a:p>
          <a:p>
            <a:r>
              <a:rPr lang="en-IE" dirty="0" err="1" smtClean="0"/>
              <a:t>Blogger.com</a:t>
            </a:r>
            <a:r>
              <a:rPr lang="en-IE" dirty="0" smtClean="0"/>
              <a:t>, </a:t>
            </a:r>
            <a:r>
              <a:rPr lang="en-IE" dirty="0" err="1" smtClean="0"/>
              <a:t>WordPress.com</a:t>
            </a:r>
            <a:r>
              <a:rPr lang="en-IE" dirty="0" smtClean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IE" b="1" u="sng" dirty="0" err="1" smtClean="0">
                <a:solidFill>
                  <a:schemeClr val="accent1"/>
                </a:solidFill>
              </a:rPr>
              <a:t>Blogs</a:t>
            </a:r>
            <a:endParaRPr lang="en-IE" b="1" u="sng" dirty="0" smtClean="0">
              <a:solidFill>
                <a:schemeClr val="accent1"/>
              </a:solidFill>
            </a:endParaRPr>
          </a:p>
          <a:p>
            <a:r>
              <a:rPr lang="en-IE" b="1" dirty="0" smtClean="0"/>
              <a:t>What’s in it for marketers?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Potentially massive exposure</a:t>
            </a:r>
          </a:p>
          <a:p>
            <a:pPr lvl="1"/>
            <a:r>
              <a:rPr lang="en-IE" dirty="0" smtClean="0">
                <a:solidFill>
                  <a:schemeClr val="accent1"/>
                </a:solidFill>
              </a:rPr>
              <a:t>If your press release picked up by prominent </a:t>
            </a:r>
            <a:r>
              <a:rPr lang="en-IE" dirty="0" err="1" smtClean="0">
                <a:solidFill>
                  <a:schemeClr val="accent1"/>
                </a:solidFill>
              </a:rPr>
              <a:t>bloggers</a:t>
            </a:r>
            <a:r>
              <a:rPr lang="en-IE" dirty="0" smtClean="0">
                <a:solidFill>
                  <a:schemeClr val="accent1"/>
                </a:solidFill>
              </a:rPr>
              <a:t> your will get online exposure, traffic and inbound links.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Consumer engagement</a:t>
            </a:r>
          </a:p>
          <a:p>
            <a:pPr lvl="1"/>
            <a:r>
              <a:rPr lang="en-IE" dirty="0" smtClean="0">
                <a:solidFill>
                  <a:schemeClr val="accent1"/>
                </a:solidFill>
              </a:rPr>
              <a:t>Companies can use their own company </a:t>
            </a:r>
            <a:r>
              <a:rPr lang="en-IE" dirty="0" err="1" smtClean="0">
                <a:solidFill>
                  <a:schemeClr val="accent1"/>
                </a:solidFill>
              </a:rPr>
              <a:t>blogs</a:t>
            </a:r>
            <a:r>
              <a:rPr lang="en-IE" dirty="0" smtClean="0">
                <a:solidFill>
                  <a:schemeClr val="accent1"/>
                </a:solidFill>
              </a:rPr>
              <a:t> to provide different information, improve consumer experience.</a:t>
            </a:r>
          </a:p>
          <a:p>
            <a:endParaRPr lang="en-IE" b="1" u="sng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IE" b="1" u="sng" dirty="0" err="1" smtClean="0">
                <a:solidFill>
                  <a:schemeClr val="accent1"/>
                </a:solidFill>
              </a:rPr>
              <a:t>Podcasts</a:t>
            </a:r>
            <a:endParaRPr lang="en-IE" b="1" u="sng" dirty="0" smtClean="0">
              <a:solidFill>
                <a:schemeClr val="accent1"/>
              </a:solidFill>
            </a:endParaRPr>
          </a:p>
          <a:p>
            <a:r>
              <a:rPr lang="en-IE" dirty="0" err="1" smtClean="0"/>
              <a:t>Podcasts</a:t>
            </a:r>
            <a:r>
              <a:rPr lang="en-IE" dirty="0" smtClean="0"/>
              <a:t> are a series of digital media files (audio or video) distributed over the internet.</a:t>
            </a:r>
          </a:p>
          <a:p>
            <a:r>
              <a:rPr lang="en-IE" dirty="0" smtClean="0"/>
              <a:t>They tend to be organised as chronological ‘shows’, with new episodes released at regular intervals.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>
            <a:normAutofit/>
          </a:bodyPr>
          <a:lstStyle/>
          <a:p>
            <a:r>
              <a:rPr lang="en-IE" b="1" u="sng" dirty="0" err="1" smtClean="0">
                <a:solidFill>
                  <a:schemeClr val="accent1"/>
                </a:solidFill>
              </a:rPr>
              <a:t>Podcasts</a:t>
            </a:r>
            <a:endParaRPr lang="en-IE" b="1" u="sng" dirty="0" smtClean="0">
              <a:solidFill>
                <a:schemeClr val="accent1"/>
              </a:solidFill>
            </a:endParaRPr>
          </a:p>
          <a:p>
            <a:r>
              <a:rPr lang="en-IE" b="1" dirty="0" smtClean="0"/>
              <a:t>What’s in it for marketers?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Do it yourself:</a:t>
            </a:r>
          </a:p>
          <a:p>
            <a:pPr lvl="1"/>
            <a:r>
              <a:rPr lang="en-IE" dirty="0" smtClean="0">
                <a:solidFill>
                  <a:schemeClr val="accent1"/>
                </a:solidFill>
              </a:rPr>
              <a:t>May add a valuable additional channel to reach your market.</a:t>
            </a:r>
          </a:p>
          <a:p>
            <a:endParaRPr lang="en-IE" dirty="0" smtClean="0">
              <a:solidFill>
                <a:schemeClr val="accent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343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Micro-</a:t>
            </a:r>
            <a:r>
              <a:rPr lang="en-IE" b="1" u="sng" dirty="0" err="1" smtClean="0">
                <a:solidFill>
                  <a:schemeClr val="accent1"/>
                </a:solidFill>
              </a:rPr>
              <a:t>Blogging</a:t>
            </a:r>
            <a:endParaRPr lang="en-IE" b="1" u="sng" dirty="0" smtClean="0">
              <a:solidFill>
                <a:schemeClr val="accent1"/>
              </a:solidFill>
            </a:endParaRPr>
          </a:p>
          <a:p>
            <a:r>
              <a:rPr lang="en-IE" dirty="0" smtClean="0"/>
              <a:t>Is a short-message broadcast service that let’s people keep their ‘friends’ up to date via short text posts.</a:t>
            </a:r>
          </a:p>
          <a:p>
            <a:r>
              <a:rPr lang="en-IE" dirty="0" smtClean="0"/>
              <a:t>Usually less than 160 characters.</a:t>
            </a:r>
          </a:p>
          <a:p>
            <a:r>
              <a:rPr lang="en-IE" dirty="0" smtClean="0"/>
              <a:t>The real value is not in the individual posts, but in the collective aggregation of these mini-posts into more than the sum of their parts.</a:t>
            </a:r>
          </a:p>
          <a:p>
            <a:r>
              <a:rPr lang="en-IE" dirty="0" smtClean="0"/>
              <a:t>Leads to understanding and a stronger connection.</a:t>
            </a:r>
          </a:p>
          <a:p>
            <a:endParaRPr lang="en-IE" b="1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Micro-</a:t>
            </a:r>
            <a:r>
              <a:rPr lang="en-IE" b="1" u="sng" dirty="0" err="1" smtClean="0">
                <a:solidFill>
                  <a:schemeClr val="accent1"/>
                </a:solidFill>
              </a:rPr>
              <a:t>Blogging</a:t>
            </a:r>
            <a:endParaRPr lang="en-IE" b="1" u="sng" dirty="0" smtClean="0">
              <a:solidFill>
                <a:schemeClr val="accent1"/>
              </a:solidFill>
            </a:endParaRPr>
          </a:p>
          <a:p>
            <a:r>
              <a:rPr lang="en-IE" b="1" dirty="0" smtClean="0"/>
              <a:t>What’s in it for marketers?</a:t>
            </a:r>
          </a:p>
          <a:p>
            <a:r>
              <a:rPr lang="en-IE" dirty="0" smtClean="0"/>
              <a:t>Understand the influencers</a:t>
            </a:r>
          </a:p>
          <a:p>
            <a:r>
              <a:rPr lang="en-IE" dirty="0" smtClean="0"/>
              <a:t>Communicate with your customers</a:t>
            </a:r>
          </a:p>
          <a:p>
            <a:r>
              <a:rPr lang="en-IE" dirty="0" smtClean="0"/>
              <a:t>Raise your online profile</a:t>
            </a:r>
          </a:p>
          <a:p>
            <a:r>
              <a:rPr lang="en-IE" dirty="0" smtClean="0"/>
              <a:t>Generate Traffic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>
            <a:normAutofit lnSpcReduction="10000"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Micro-</a:t>
            </a:r>
            <a:r>
              <a:rPr lang="en-IE" b="1" u="sng" dirty="0" err="1" smtClean="0">
                <a:solidFill>
                  <a:schemeClr val="accent1"/>
                </a:solidFill>
              </a:rPr>
              <a:t>Blogging</a:t>
            </a:r>
          </a:p>
          <a:p>
            <a:r>
              <a:rPr lang="en-IE" b="1" dirty="0" smtClean="0"/>
              <a:t>Examples:</a:t>
            </a:r>
          </a:p>
          <a:p>
            <a:r>
              <a:rPr lang="en-IE" dirty="0" smtClean="0"/>
              <a:t>Twitter, </a:t>
            </a:r>
            <a:r>
              <a:rPr lang="en-IE" dirty="0" err="1" smtClean="0"/>
              <a:t>Jaiku</a:t>
            </a:r>
            <a:endParaRPr lang="en-IE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81400"/>
            <a:ext cx="386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Social Media?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It can involve:</a:t>
            </a:r>
          </a:p>
          <a:p>
            <a:r>
              <a:rPr lang="en-IE" dirty="0" smtClean="0"/>
              <a:t>The generation of new content</a:t>
            </a:r>
          </a:p>
          <a:p>
            <a:r>
              <a:rPr lang="en-IE" dirty="0" smtClean="0"/>
              <a:t>The recommendation of and sharing of existing content</a:t>
            </a:r>
          </a:p>
          <a:p>
            <a:r>
              <a:rPr lang="en-IE" dirty="0" smtClean="0"/>
              <a:t>Reviewing and rating products, services and brands</a:t>
            </a:r>
          </a:p>
          <a:p>
            <a:r>
              <a:rPr lang="en-IE" dirty="0" smtClean="0"/>
              <a:t>Discussing current issues</a:t>
            </a:r>
          </a:p>
          <a:p>
            <a:r>
              <a:rPr lang="en-IE" dirty="0" smtClean="0"/>
              <a:t>Pursuing hobbies, interests and passions.</a:t>
            </a:r>
          </a:p>
          <a:p>
            <a:r>
              <a:rPr lang="en-IE" dirty="0" smtClean="0"/>
              <a:t>Sharing of experience and expertise. 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Web 1.0 vs. Web 2.0</a:t>
            </a:r>
          </a:p>
        </p:txBody>
      </p:sp>
      <p:pic>
        <p:nvPicPr>
          <p:cNvPr id="5123" name="Picture 5" descr="pcgu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81280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macgu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1752600"/>
            <a:ext cx="6588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295400" y="19050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1.0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was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reading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724400" y="19050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2.0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is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writing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295400" y="23622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1.0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was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owning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4724400" y="23622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2.0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is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sharing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295400" y="28194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1.0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was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companies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4724400" y="28194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2.0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is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communities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295400" y="32766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1.0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was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home pages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724400" y="32766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2.0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is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blogs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1295400" y="37338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1.0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was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portals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4724400" y="37338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2.0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is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RSS</a:t>
            </a:r>
            <a:r>
              <a:rPr lang="en-US" sz="1400">
                <a:cs typeface="Arial" charset="0"/>
              </a:rPr>
              <a:t> and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syndication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1295400" y="41910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1.0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was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taxonomy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4724400" y="4191000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2.0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is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“tags”</a:t>
            </a:r>
            <a:r>
              <a:rPr lang="en-US" sz="1400">
                <a:cs typeface="Arial" charset="0"/>
              </a:rPr>
              <a:t> and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folksonomy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1295400" y="46482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1.0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was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Netscape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4724400" y="46482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2.0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is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Google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1295400" y="5113338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1.0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was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wires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4724400" y="5113338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2.0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is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wireless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1295400" y="55626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1.0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was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dialup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4724400" y="55626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2.0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is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broadband</a:t>
            </a:r>
          </a:p>
        </p:txBody>
      </p:sp>
      <p:sp>
        <p:nvSpPr>
          <p:cNvPr id="5143" name="Text Box 25"/>
          <p:cNvSpPr txBox="1">
            <a:spLocks noChangeArrowheads="1"/>
          </p:cNvSpPr>
          <p:nvPr/>
        </p:nvSpPr>
        <p:spPr bwMode="auto">
          <a:xfrm>
            <a:off x="5054600" y="6096000"/>
            <a:ext cx="3443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cs typeface="Arial" charset="0"/>
              </a:rPr>
              <a:t>Adapted from </a:t>
            </a:r>
            <a:r>
              <a:rPr lang="en-US" sz="1400" b="1" u="sng">
                <a:solidFill>
                  <a:schemeClr val="folHlink"/>
                </a:solidFill>
                <a:cs typeface="Arial" charset="0"/>
              </a:rPr>
              <a:t>www.joedrumgoole.com</a:t>
            </a:r>
          </a:p>
        </p:txBody>
      </p:sp>
      <p:sp>
        <p:nvSpPr>
          <p:cNvPr id="5144" name="Line 26"/>
          <p:cNvSpPr>
            <a:spLocks noChangeShapeType="1"/>
          </p:cNvSpPr>
          <p:nvPr/>
        </p:nvSpPr>
        <p:spPr bwMode="auto">
          <a:xfrm>
            <a:off x="4343400" y="1905000"/>
            <a:ext cx="0" cy="4038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2" grpId="0"/>
      <p:bldP spid="36873" grpId="0"/>
      <p:bldP spid="36874" grpId="0"/>
      <p:bldP spid="36875" grpId="0"/>
      <p:bldP spid="36876" grpId="0"/>
      <p:bldP spid="36877" grpId="0"/>
      <p:bldP spid="36878" grpId="0"/>
      <p:bldP spid="36879" grpId="0"/>
      <p:bldP spid="36880" grpId="0"/>
      <p:bldP spid="36881" grpId="0"/>
      <p:bldP spid="36882" grpId="0"/>
      <p:bldP spid="36883" grpId="0"/>
      <p:bldP spid="36884" grpId="0"/>
      <p:bldP spid="36885" grpId="0"/>
      <p:bldP spid="36886" grpId="0"/>
      <p:bldP spid="36887" grpId="0"/>
      <p:bldP spid="368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09600"/>
            <a:ext cx="8229600" cy="5715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000" smtClean="0"/>
              <a:t>Social media is a </a:t>
            </a:r>
            <a:r>
              <a:rPr lang="en-US" sz="2000" smtClean="0">
                <a:solidFill>
                  <a:schemeClr val="accent2"/>
                </a:solidFill>
              </a:rPr>
              <a:t>conversation</a:t>
            </a:r>
            <a:r>
              <a:rPr lang="en-US" sz="2000" smtClean="0"/>
              <a:t> between people… </a:t>
            </a:r>
          </a:p>
          <a:p>
            <a:pPr eaLnBrk="1" hangingPunct="1"/>
            <a:endParaRPr lang="en-US" sz="2000" smtClean="0"/>
          </a:p>
          <a:p>
            <a:pPr eaLnBrk="1" hangingPunct="1">
              <a:buFont typeface="Wingdings" pitchFamily="2" charset="2"/>
              <a:buNone/>
            </a:pPr>
            <a:endParaRPr lang="en-US" sz="2000" b="1" smtClean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chemeClr val="accent1"/>
                </a:solidFill>
              </a:rPr>
              <a:t>Supporters		       </a:t>
            </a:r>
            <a:r>
              <a:rPr lang="en-US" sz="2000" b="1" smtClean="0">
                <a:solidFill>
                  <a:schemeClr val="accent2"/>
                </a:solidFill>
              </a:rPr>
              <a:t>Participants                       </a:t>
            </a:r>
            <a:r>
              <a:rPr lang="en-US" sz="2000" b="1" smtClean="0">
                <a:solidFill>
                  <a:schemeClr val="accent1"/>
                </a:solidFill>
              </a:rPr>
              <a:t>Audiences</a:t>
            </a:r>
            <a:r>
              <a:rPr lang="en-US" sz="2000" b="1" smtClean="0">
                <a:solidFill>
                  <a:schemeClr val="accent2"/>
                </a:solidFill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chemeClr val="accent2"/>
                </a:solidFill>
              </a:rPr>
              <a:t>			Donors		              </a:t>
            </a:r>
            <a:r>
              <a:rPr lang="en-US" sz="2000" b="1" smtClean="0">
                <a:solidFill>
                  <a:schemeClr val="accent1"/>
                </a:solidFill>
              </a:rPr>
              <a:t>Thought Leaders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b="1" smtClean="0"/>
          </a:p>
          <a:p>
            <a:pPr lvl="1" eaLnBrk="1" hangingPunct="1">
              <a:buFont typeface="Wingdings" pitchFamily="2" charset="2"/>
              <a:buNone/>
            </a:pPr>
            <a:endParaRPr lang="en-US" sz="2000" b="1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smtClean="0"/>
              <a:t>				And guess what?</a:t>
            </a:r>
          </a:p>
          <a:p>
            <a:pPr lvl="1" algn="ctr" eaLnBrk="1" hangingPunct="1">
              <a:buFont typeface="Wingdings" pitchFamily="2" charset="2"/>
              <a:buNone/>
            </a:pPr>
            <a:endParaRPr lang="en-US" sz="20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000" smtClean="0"/>
              <a:t>The conversation is NOT </a:t>
            </a:r>
            <a:r>
              <a:rPr lang="en-US" sz="2000" smtClean="0">
                <a:solidFill>
                  <a:schemeClr val="accent2"/>
                </a:solidFill>
              </a:rPr>
              <a:t>controlled</a:t>
            </a:r>
            <a:r>
              <a:rPr lang="en-US" sz="2000" smtClean="0"/>
              <a:t>…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0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000" smtClean="0"/>
              <a:t>Not </a:t>
            </a:r>
            <a:r>
              <a:rPr lang="en-US" sz="2000" smtClean="0">
                <a:solidFill>
                  <a:schemeClr val="accent1"/>
                </a:solidFill>
              </a:rPr>
              <a:t>organized</a:t>
            </a:r>
            <a:r>
              <a:rPr lang="en-US" sz="2000" smtClean="0"/>
              <a:t>…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0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000" smtClean="0"/>
              <a:t>Not </a:t>
            </a:r>
            <a:r>
              <a:rPr lang="en-US" sz="2000" smtClean="0">
                <a:solidFill>
                  <a:schemeClr val="accent2"/>
                </a:solidFill>
              </a:rPr>
              <a:t>on message</a:t>
            </a:r>
            <a:r>
              <a:rPr lang="en-US" sz="2000" smtClean="0"/>
              <a:t>…</a:t>
            </a:r>
          </a:p>
          <a:p>
            <a:pPr lvl="1" algn="ctr" eaLnBrk="1" hangingPunct="1">
              <a:buFont typeface="Wingdings" pitchFamily="2" charset="2"/>
              <a:buNone/>
            </a:pPr>
            <a:endParaRPr lang="en-US" sz="2000" b="1" smtClean="0"/>
          </a:p>
          <a:p>
            <a:pPr lvl="1" algn="ctr" eaLnBrk="1" hangingPunct="1">
              <a:buFont typeface="Wingdings" pitchFamily="2" charset="2"/>
              <a:buNone/>
            </a:pPr>
            <a:endParaRPr lang="en-US" sz="2000" b="1" smtClean="0"/>
          </a:p>
          <a:p>
            <a:pPr lvl="1" algn="ctr" eaLnBrk="1" hangingPunct="1">
              <a:buFont typeface="Wingdings" pitchFamily="2" charset="2"/>
              <a:buNone/>
            </a:pPr>
            <a:endParaRPr 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facebook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81200"/>
            <a:ext cx="2057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" descr="twitter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362200"/>
            <a:ext cx="22193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9" descr="friendfeed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828800"/>
            <a:ext cx="2590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1" descr="draft_lens1606436module9110206photo_1208191637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191000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3" descr="linkedin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048000"/>
            <a:ext cx="1905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5" descr="Myspace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4953000"/>
            <a:ext cx="27432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7" descr="youtube-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2895600"/>
            <a:ext cx="21240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9" descr="flickr-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3886200"/>
            <a:ext cx="21526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1" descr="slideshare_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7000" y="5105400"/>
            <a:ext cx="2405063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3" descr="digg-logo-heart-l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9000" y="838200"/>
            <a:ext cx="13335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5" descr="delicious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" y="838200"/>
            <a:ext cx="21431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27" descr="technorati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57800" y="838200"/>
            <a:ext cx="23431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SOCIAL MEDIA USE IS GROWING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chemeClr val="accent2"/>
                </a:solidFill>
              </a:rPr>
              <a:t>184</a:t>
            </a:r>
            <a:r>
              <a:rPr lang="en-US" sz="2000" b="1" smtClean="0"/>
              <a:t> million bloggers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chemeClr val="accent1"/>
                </a:solidFill>
              </a:rPr>
              <a:t>73%</a:t>
            </a:r>
            <a:r>
              <a:rPr lang="en-US" sz="2000" b="1" smtClean="0"/>
              <a:t> of active online users have read a blog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chemeClr val="accent2"/>
                </a:solidFill>
              </a:rPr>
              <a:t>45%</a:t>
            </a:r>
            <a:r>
              <a:rPr lang="en-US" sz="2000" b="1" smtClean="0"/>
              <a:t> have started their own blog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chemeClr val="accent1"/>
                </a:solidFill>
              </a:rPr>
              <a:t>57%</a:t>
            </a:r>
            <a:r>
              <a:rPr lang="en-US" sz="2000" b="1" smtClean="0"/>
              <a:t> have joined a social network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chemeClr val="accent2"/>
                </a:solidFill>
              </a:rPr>
              <a:t>55%</a:t>
            </a:r>
            <a:r>
              <a:rPr lang="en-US" sz="2000" b="1" smtClean="0"/>
              <a:t> have uploaded photos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chemeClr val="accent1"/>
                </a:solidFill>
              </a:rPr>
              <a:t>83%</a:t>
            </a:r>
            <a:r>
              <a:rPr lang="en-US" sz="2000" b="1" smtClean="0"/>
              <a:t> have watched video clips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chemeClr val="accent2"/>
                </a:solidFill>
              </a:rPr>
              <a:t>39%</a:t>
            </a:r>
            <a:r>
              <a:rPr lang="en-US" sz="2000" b="1" smtClean="0"/>
              <a:t> subscribe to an RSS feed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900" smtClean="0">
                <a:solidFill>
                  <a:schemeClr val="folHlink"/>
                </a:solidFill>
              </a:rPr>
              <a:t>Source: Universal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1515</Words>
  <Application>Microsoft Office PowerPoint</Application>
  <PresentationFormat>On-screen Show (4:3)</PresentationFormat>
  <Paragraphs>230</Paragraphs>
  <Slides>39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  Web 2.0 and Social Media</vt:lpstr>
      <vt:lpstr>What is Web 2.0 and Social Media?</vt:lpstr>
      <vt:lpstr>What is Social Media?</vt:lpstr>
      <vt:lpstr>What is Social Media?</vt:lpstr>
      <vt:lpstr>Web 1.0 vs. Web 2.0</vt:lpstr>
      <vt:lpstr>Slide 6</vt:lpstr>
      <vt:lpstr>Slide 7</vt:lpstr>
      <vt:lpstr>Slide 8</vt:lpstr>
      <vt:lpstr>SOCIAL MEDIA USE IS GROWING</vt:lpstr>
      <vt:lpstr>Why Now?</vt:lpstr>
      <vt:lpstr>Why does it matter?</vt:lpstr>
      <vt:lpstr>Web 2.0 major breakthroughs</vt:lpstr>
      <vt:lpstr>1. Blurring the distinction between content consumers and content providers</vt:lpstr>
      <vt:lpstr>2. Moving from a media for individuals towards a media for communities</vt:lpstr>
      <vt:lpstr>3. Blurring the distinction between service consumers and service providers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</vt:vector>
  </TitlesOfParts>
  <Company>CNCS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Web 2.0?</dc:title>
  <dc:creator>OIT</dc:creator>
  <cp:lastModifiedBy>dpayne</cp:lastModifiedBy>
  <cp:revision>106</cp:revision>
  <dcterms:created xsi:type="dcterms:W3CDTF">2009-02-12T16:31:51Z</dcterms:created>
  <dcterms:modified xsi:type="dcterms:W3CDTF">2012-10-16T10:31:44Z</dcterms:modified>
</cp:coreProperties>
</file>