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61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60" r:id="rId10"/>
    <p:sldId id="259" r:id="rId11"/>
    <p:sldId id="258" r:id="rId12"/>
    <p:sldId id="270" r:id="rId13"/>
    <p:sldId id="271" r:id="rId14"/>
    <p:sldId id="272" r:id="rId15"/>
    <p:sldId id="274" r:id="rId16"/>
    <p:sldId id="275" r:id="rId17"/>
    <p:sldId id="273" r:id="rId18"/>
    <p:sldId id="276" r:id="rId19"/>
    <p:sldId id="277" r:id="rId20"/>
    <p:sldId id="278" r:id="rId21"/>
    <p:sldId id="280" r:id="rId22"/>
    <p:sldId id="282" r:id="rId23"/>
    <p:sldId id="283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6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915F3-1817-4EE3-9310-4A65712E1284}" type="datetimeFigureOut">
              <a:rPr lang="en-IE" smtClean="0"/>
              <a:pPr/>
              <a:t>20/11/2012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3352D-23AC-42F7-A26C-368607A95D9D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9A45C-5038-4405-831B-CDEA7D60A82B}" type="slidenum">
              <a:rPr lang="en-US"/>
              <a:pPr/>
              <a:t>11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http://netforbeginners.about.com/library/diagrams/n4layers.htm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58C3-717A-4FC5-BB8B-6233134A728D}" type="datetimeFigureOut">
              <a:rPr lang="en-IE" smtClean="0"/>
              <a:pPr/>
              <a:t>20/11/2012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8F8D-91F2-4445-BD1D-E9842C55CAE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58C3-717A-4FC5-BB8B-6233134A728D}" type="datetimeFigureOut">
              <a:rPr lang="en-IE" smtClean="0"/>
              <a:pPr/>
              <a:t>20/11/2012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8F8D-91F2-4445-BD1D-E9842C55CAE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58C3-717A-4FC5-BB8B-6233134A728D}" type="datetimeFigureOut">
              <a:rPr lang="en-IE" smtClean="0"/>
              <a:pPr/>
              <a:t>20/11/2012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8F8D-91F2-4445-BD1D-E9842C55CAE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777F3E-2ED9-4AA3-BDAB-416E39C41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9EC88A-54BB-4942-8588-9AFB58163C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BD02F9-53CE-41D5-979B-1CD4E7D42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58C3-717A-4FC5-BB8B-6233134A728D}" type="datetimeFigureOut">
              <a:rPr lang="en-IE" smtClean="0"/>
              <a:pPr/>
              <a:t>20/11/2012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8F8D-91F2-4445-BD1D-E9842C55CAE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58C3-717A-4FC5-BB8B-6233134A728D}" type="datetimeFigureOut">
              <a:rPr lang="en-IE" smtClean="0"/>
              <a:pPr/>
              <a:t>20/11/2012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8F8D-91F2-4445-BD1D-E9842C55CAE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58C3-717A-4FC5-BB8B-6233134A728D}" type="datetimeFigureOut">
              <a:rPr lang="en-IE" smtClean="0"/>
              <a:pPr/>
              <a:t>20/11/2012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8F8D-91F2-4445-BD1D-E9842C55CAE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58C3-717A-4FC5-BB8B-6233134A728D}" type="datetimeFigureOut">
              <a:rPr lang="en-IE" smtClean="0"/>
              <a:pPr/>
              <a:t>20/11/2012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8F8D-91F2-4445-BD1D-E9842C55CAE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58C3-717A-4FC5-BB8B-6233134A728D}" type="datetimeFigureOut">
              <a:rPr lang="en-IE" smtClean="0"/>
              <a:pPr/>
              <a:t>20/11/2012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8F8D-91F2-4445-BD1D-E9842C55CAE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58C3-717A-4FC5-BB8B-6233134A728D}" type="datetimeFigureOut">
              <a:rPr lang="en-IE" smtClean="0"/>
              <a:pPr/>
              <a:t>20/11/2012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8F8D-91F2-4445-BD1D-E9842C55CAE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58C3-717A-4FC5-BB8B-6233134A728D}" type="datetimeFigureOut">
              <a:rPr lang="en-IE" smtClean="0"/>
              <a:pPr/>
              <a:t>20/11/2012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8F8D-91F2-4445-BD1D-E9842C55CAE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58C3-717A-4FC5-BB8B-6233134A728D}" type="datetimeFigureOut">
              <a:rPr lang="en-IE" smtClean="0"/>
              <a:pPr/>
              <a:t>20/11/2012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8F8D-91F2-4445-BD1D-E9842C55CAE7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58C3-717A-4FC5-BB8B-6233134A728D}" type="datetimeFigureOut">
              <a:rPr lang="en-IE" smtClean="0"/>
              <a:pPr/>
              <a:t>20/11/2012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8F8D-91F2-4445-BD1D-E9842C55CAE7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tefortheworst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m/search?client=googlet&amp;q=disney%20fantasyland%20pirates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hyperlink" Target="http://www.google.com/search?hl=en&amp;lr=&amp;ie=ISO-8859-1&amp;newwindow=1&amp;safe=off&amp;client=googlet&amp;q=fantasyland+disney+pirates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m/search?client=googlet&amp;q=pirates%20daterange:2452401-2452766" TargetMode="Externa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/search?hl=en&amp;lr=&amp;ie=ISO-8859-1&amp;newwindow=1&amp;safe=off&amp;client=googlet&amp;q=pirates+filetype:pdf" TargetMode="Externa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/search?client=googlet&amp;q=inanchor:pirates" TargetMode="Externa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m/search?hl=en&amp;lr=&amp;ie=ISO-8859-1&amp;newwindow=1&amp;safe=off&amp;client=googlet&amp;q=pirates+-intext:%94disney.com%94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m/search?hl=en&amp;lr=&amp;ie=UTF-8&amp;oe=UTF-8&amp;newwindow=1&amp;safe=off&amp;q=intitle:pirates" TargetMode="Externa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com/search?hl=en&amp;lr=&amp;ie=UTF-8&amp;oe=UTF-8&amp;newwindow=1&amp;safe=off&amp;q=inurl:disney" TargetMode="Externa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disne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news:google.public.support.general" TargetMode="External"/><Relationship Id="rId4" Type="http://schemas.openxmlformats.org/officeDocument/2006/relationships/hyperlink" Target="ftp://wuarchive.wustl.edu/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m/search?client=googlet&amp;q=pirates%20site:disney.com" TargetMode="Externa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earch.yahoo.com/search?p=sociology&amp;fr=yfp-t-501&amp;toggle=1&amp;cop=mss&amp;ei=UTF-8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216.239.37.104/search?hl=en&amp;lr=&amp;ie=ISO-8859-1&amp;newwindow=1&amp;safe=off&amp;client=googlet&amp;q=cache:disney.com" TargetMode="Externa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oogle.com/search?hl=en&amp;lr=&amp;ie=ISO-8859-1&amp;newwindow=1&amp;safe=off&amp;client=googlet&amp;q=link:disney.com" TargetMode="Externa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com/search?hl=en&amp;lr=&amp;ie=ISO-8859-1&amp;newwindow=1&amp;safe=off&amp;client=googlet&amp;q=related:disney.com" TargetMode="Externa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search?hl=en&amp;lr=&amp;ie=ISO-8859-1&amp;newwindow=1&amp;safe=off&amp;client=googlet&amp;q=info:disney.com" TargetMode="Externa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com/search?hl=en&amp;lr=&amp;ie=ISO-8859-1&amp;newwindow=1&amp;safe=off&amp;client=googlet&amp;q=phonebook:(714)+956-6425+" TargetMode="Externa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google.com/search?client=googlet&amp;q=stocks:%20aapl%20intc%20msft%20macr" TargetMode="Externa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moz.org/" TargetMode="External"/><Relationship Id="rId2" Type="http://schemas.openxmlformats.org/officeDocument/2006/relationships/hyperlink" Target="http://dir.yahoo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9463" y="1766888"/>
            <a:ext cx="7678737" cy="762000"/>
          </a:xfrm>
        </p:spPr>
        <p:txBody>
          <a:bodyPr/>
          <a:lstStyle/>
          <a:p>
            <a:r>
              <a:rPr lang="en-US"/>
              <a:t>Search Engines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390775"/>
            <a:ext cx="66675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Invisible (or Deep) Web	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i="1"/>
              <a:t>"Invisible Web" is the term used to describe all the information available on the World Wide Web that is not found by using general-purpose search engines.</a:t>
            </a:r>
          </a:p>
          <a:p>
            <a:pPr marL="0" indent="0">
              <a:buFont typeface="Wingdings" pitchFamily="2" charset="2"/>
              <a:buNone/>
            </a:pPr>
            <a:endParaRPr lang="en-US" i="1"/>
          </a:p>
          <a:p>
            <a:pPr marL="0" indent="0">
              <a:buFont typeface="Wingdings" pitchFamily="2" charset="2"/>
              <a:buNone/>
            </a:pPr>
            <a:r>
              <a:rPr lang="en-US" sz="1800" i="1"/>
              <a:t>via http://www.lagcc.cuny.edu/library/invisibleweb/definition.htm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Documents and Settings\user\My Documents\My Pictures\n4layers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4813" y="-433388"/>
            <a:ext cx="9953626" cy="7724776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Invisible Web Content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Hidden in databases</a:t>
            </a:r>
          </a:p>
          <a:p>
            <a:pPr>
              <a:lnSpc>
                <a:spcPct val="90000"/>
              </a:lnSpc>
            </a:pPr>
            <a:r>
              <a:rPr lang="en-US" sz="2800"/>
              <a:t>Dynamic Content </a:t>
            </a:r>
          </a:p>
          <a:p>
            <a:pPr>
              <a:lnSpc>
                <a:spcPct val="90000"/>
              </a:lnSpc>
            </a:pPr>
            <a:r>
              <a:rPr lang="en-US" sz="2800"/>
              <a:t>Password Protected</a:t>
            </a:r>
          </a:p>
          <a:p>
            <a:pPr>
              <a:lnSpc>
                <a:spcPct val="90000"/>
              </a:lnSpc>
            </a:pPr>
            <a:r>
              <a:rPr lang="en-US" sz="2800"/>
              <a:t>Proprietary Content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With more search advances happening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everyday, Invisible Web content 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becoming more and more accessible via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traditional search engines.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do you search the Invisible Web?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different content</a:t>
            </a:r>
          </a:p>
          <a:p>
            <a:r>
              <a:rPr lang="en-US"/>
              <a:t>Often find academic content – higher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How Google Works - Phrases</a:t>
            </a:r>
          </a:p>
        </p:txBody>
      </p:sp>
      <p:pic>
        <p:nvPicPr>
          <p:cNvPr id="38932" name="Picture 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71738"/>
            <a:ext cx="4038600" cy="2782887"/>
          </a:xfrm>
        </p:spPr>
      </p:pic>
      <p:sp>
        <p:nvSpPr>
          <p:cNvPr id="38933" name="Rectangle 2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When you search for multiple keywords, Google first searches for </a:t>
            </a:r>
            <a:r>
              <a:rPr lang="en-US" sz="2400" i="1" dirty="0"/>
              <a:t>all</a:t>
            </a:r>
            <a:r>
              <a:rPr lang="en-US" sz="2400" dirty="0"/>
              <a:t> of your keywords as a </a:t>
            </a:r>
            <a:r>
              <a:rPr lang="en-US" sz="2400" dirty="0" smtClean="0"/>
              <a:t>phrase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So, if your keywords are 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disney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 fantasyland pirates</a:t>
            </a:r>
            <a:r>
              <a:rPr lang="en-US" sz="2400" dirty="0"/>
              <a:t>, any pages on which those words appear as a phrase receive a score of X.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2286000" y="53340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Image source: Google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5943600" y="62626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</a:t>
            </a:r>
            <a:r>
              <a:rPr lang="en-US" b="0" i="1" u="sng">
                <a:solidFill>
                  <a:srgbClr val="C0C0C0"/>
                </a:solidFill>
                <a:latin typeface="Times New Roman" pitchFamily="18" charset="0"/>
              </a:rPr>
              <a:t>Google Hacks</a:t>
            </a:r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, p.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How Google Works - Adjacency</a:t>
            </a:r>
          </a:p>
        </p:txBody>
      </p:sp>
      <p:pic>
        <p:nvPicPr>
          <p:cNvPr id="4711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92350"/>
            <a:ext cx="4038600" cy="3140075"/>
          </a:xfrm>
        </p:spPr>
      </p:pic>
      <p:sp>
        <p:nvSpPr>
          <p:cNvPr id="47115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Google then measures the adjacency between your keywords and gives those pages a score of 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38400" y="56388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Image source: Google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5943600" y="62626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</a:t>
            </a:r>
            <a:r>
              <a:rPr lang="en-US" b="0" i="1" u="sng">
                <a:solidFill>
                  <a:srgbClr val="C0C0C0"/>
                </a:solidFill>
                <a:latin typeface="Times New Roman" pitchFamily="18" charset="0"/>
              </a:rPr>
              <a:t>Google Hacks</a:t>
            </a:r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, p.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Adjacency Works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Courier New" pitchFamily="49" charset="0"/>
              <a:buNone/>
              <a:tabLst>
                <a:tab pos="461963" algn="l"/>
              </a:tabLst>
            </a:pPr>
            <a:r>
              <a:rPr lang="en-US" sz="2400"/>
              <a:t>A page that says </a:t>
            </a:r>
          </a:p>
          <a:p>
            <a:pPr marL="0" indent="0">
              <a:lnSpc>
                <a:spcPct val="80000"/>
              </a:lnSpc>
              <a:buFont typeface="Courier New" pitchFamily="49" charset="0"/>
              <a:buNone/>
              <a:tabLst>
                <a:tab pos="461963" algn="l"/>
              </a:tabLst>
            </a:pPr>
            <a:endParaRPr lang="en-US" sz="1000"/>
          </a:p>
          <a:p>
            <a:pPr marL="0" indent="0">
              <a:lnSpc>
                <a:spcPct val="80000"/>
              </a:lnSpc>
              <a:buFont typeface="Courier New" pitchFamily="49" charset="0"/>
              <a:buNone/>
              <a:tabLst>
                <a:tab pos="461963" algn="l"/>
              </a:tabLst>
            </a:pPr>
            <a:r>
              <a:rPr lang="en-US" sz="2400"/>
              <a:t>	“</a:t>
            </a:r>
            <a:r>
              <a:rPr lang="en-US" sz="2400" i="1"/>
              <a:t>My favorite </a:t>
            </a:r>
            <a:r>
              <a:rPr lang="en-US" sz="2400" b="1" i="1">
                <a:solidFill>
                  <a:srgbClr val="FF0000"/>
                </a:solidFill>
                <a:latin typeface="Courier New" pitchFamily="49" charset="0"/>
              </a:rPr>
              <a:t>Disney</a:t>
            </a:r>
            <a:r>
              <a:rPr lang="en-US" sz="2400" i="1"/>
              <a:t> attraction, outside of 	</a:t>
            </a:r>
            <a:r>
              <a:rPr lang="en-US" sz="2400" b="1" i="1">
                <a:solidFill>
                  <a:srgbClr val="FF0000"/>
                </a:solidFill>
                <a:latin typeface="Courier New" pitchFamily="49" charset="0"/>
              </a:rPr>
              <a:t>Fantasyland</a:t>
            </a:r>
            <a:r>
              <a:rPr lang="en-US" sz="2400" i="1"/>
              <a:t>, is </a:t>
            </a:r>
            <a:r>
              <a:rPr lang="en-US" sz="2400" b="1" i="1">
                <a:solidFill>
                  <a:srgbClr val="FF0000"/>
                </a:solidFill>
                <a:latin typeface="Courier New" pitchFamily="49" charset="0"/>
              </a:rPr>
              <a:t>Pirates </a:t>
            </a:r>
            <a:r>
              <a:rPr lang="en-US" sz="2400" i="1"/>
              <a:t>of the Caribbean</a:t>
            </a:r>
            <a:r>
              <a:rPr lang="en-US" sz="2400"/>
              <a:t>”</a:t>
            </a:r>
          </a:p>
          <a:p>
            <a:pPr marL="0" indent="0">
              <a:lnSpc>
                <a:spcPct val="80000"/>
              </a:lnSpc>
              <a:buFont typeface="Courier New" pitchFamily="49" charset="0"/>
              <a:buNone/>
              <a:tabLst>
                <a:tab pos="461963" algn="l"/>
              </a:tabLst>
            </a:pPr>
            <a:endParaRPr lang="en-US" sz="1200"/>
          </a:p>
          <a:p>
            <a:pPr marL="0" indent="0">
              <a:lnSpc>
                <a:spcPct val="80000"/>
              </a:lnSpc>
              <a:buFont typeface="Courier New" pitchFamily="49" charset="0"/>
              <a:buNone/>
              <a:tabLst>
                <a:tab pos="461963" algn="l"/>
              </a:tabLst>
            </a:pPr>
            <a:r>
              <a:rPr lang="en-US" sz="2400"/>
              <a:t>will receive a higher adjacency score than a page that says</a:t>
            </a:r>
          </a:p>
          <a:p>
            <a:pPr marL="0" indent="0">
              <a:lnSpc>
                <a:spcPct val="80000"/>
              </a:lnSpc>
              <a:buFont typeface="Courier New" pitchFamily="49" charset="0"/>
              <a:buNone/>
              <a:tabLst>
                <a:tab pos="461963" algn="l"/>
              </a:tabLst>
            </a:pPr>
            <a:endParaRPr lang="en-US" sz="1000"/>
          </a:p>
          <a:p>
            <a:pPr marL="0" indent="0">
              <a:lnSpc>
                <a:spcPct val="80000"/>
              </a:lnSpc>
              <a:buFont typeface="Courier New" pitchFamily="49" charset="0"/>
              <a:buNone/>
              <a:tabLst>
                <a:tab pos="461963" algn="l"/>
              </a:tabLst>
            </a:pPr>
            <a:r>
              <a:rPr lang="en-US" sz="2000"/>
              <a:t>	</a:t>
            </a:r>
            <a:r>
              <a:rPr lang="en-US" sz="2400"/>
              <a:t>“</a:t>
            </a:r>
            <a:r>
              <a:rPr lang="en-US" sz="2400" i="1"/>
              <a:t>Walt </a:t>
            </a:r>
            <a:r>
              <a:rPr lang="en-US" sz="2400" b="1" i="1">
                <a:solidFill>
                  <a:srgbClr val="FF0000"/>
                </a:solidFill>
                <a:latin typeface="Courier New" pitchFamily="49" charset="0"/>
              </a:rPr>
              <a:t>Disney</a:t>
            </a:r>
            <a:r>
              <a:rPr lang="en-US" sz="2400" i="1"/>
              <a:t> was a both a genius and a 	taskmaster.  The team at WDI spent many 	sleepless nights designing </a:t>
            </a:r>
            <a:r>
              <a:rPr lang="en-US" sz="2400" b="1" i="1">
                <a:solidFill>
                  <a:srgbClr val="FF0000"/>
                </a:solidFill>
                <a:latin typeface="Courier New" pitchFamily="49" charset="0"/>
              </a:rPr>
              <a:t>Fantasyland</a:t>
            </a:r>
            <a:r>
              <a:rPr lang="en-US" sz="2400" i="1"/>
              <a:t>.  But 	nothing could compare to the amount of 	Imagineering work required to create 	</a:t>
            </a:r>
            <a:r>
              <a:rPr lang="en-US" sz="2400" b="1" i="1">
                <a:solidFill>
                  <a:srgbClr val="FF0000"/>
                </a:solidFill>
                <a:latin typeface="Courier New" pitchFamily="49" charset="0"/>
              </a:rPr>
              <a:t>Pirates 	</a:t>
            </a:r>
            <a:r>
              <a:rPr lang="en-US" sz="2400" i="1"/>
              <a:t>of the Caribbean</a:t>
            </a:r>
            <a:r>
              <a:rPr lang="en-US" sz="2400"/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How Google Works - Weights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Then, Google measures the number of times your keywords appear on the page (the keywords’ “weights”) and gives those pages a score of Z.</a:t>
            </a:r>
          </a:p>
          <a:p>
            <a:pPr>
              <a:lnSpc>
                <a:spcPct val="90000"/>
              </a:lnSpc>
            </a:pPr>
            <a:r>
              <a:rPr lang="en-US"/>
              <a:t>A page that has the word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disney</a:t>
            </a:r>
            <a:r>
              <a:rPr lang="en-US"/>
              <a:t> four times,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fantasyland</a:t>
            </a:r>
            <a:r>
              <a:rPr lang="en-US"/>
              <a:t> three times, and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pirates</a:t>
            </a:r>
            <a:r>
              <a:rPr lang="en-US"/>
              <a:t> seven times would receive a higher weights score than a page that only has those words once.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943600" y="62626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</a:t>
            </a:r>
            <a:r>
              <a:rPr lang="en-US" b="0" i="1" u="sng">
                <a:solidFill>
                  <a:srgbClr val="C0C0C0"/>
                </a:solidFill>
                <a:latin typeface="Times New Roman" pitchFamily="18" charset="0"/>
              </a:rPr>
              <a:t>Google Hacks</a:t>
            </a:r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, p.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Google takes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phrase hits (the Xs),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adjacency hits (the Ys),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weights hits (the Zs), and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About 100 other secret variables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Throws out everything but the top 2,000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Multiplies each remaining page’s individual score by it’s “</a:t>
            </a:r>
            <a:r>
              <a:rPr lang="en-US" sz="2800" dirty="0" err="1"/>
              <a:t>PageRank</a:t>
            </a:r>
            <a:r>
              <a:rPr lang="en-US" sz="2800" dirty="0"/>
              <a:t>”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And, finally, displays the top 1,000 in order.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PageRank?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There is a premise in higher education that the importance of a research paper can be judged by the number of citations the paper has from other research papers.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Google simply applies this premise to the Web: the importance of a Web page can be judged by the number of hyperlinks pointing to it from other pages.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Or, to put it </a:t>
            </a:r>
            <a:r>
              <a:rPr lang="en-US" sz="2800" dirty="0" smtClean="0"/>
              <a:t>mathematically</a:t>
            </a:r>
            <a:endParaRPr lang="en-US" sz="2800" dirty="0"/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5867400" y="6262688"/>
            <a:ext cx="294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</a:t>
            </a:r>
            <a:r>
              <a:rPr lang="en-US" b="0" i="1" u="sng">
                <a:solidFill>
                  <a:srgbClr val="C0C0C0"/>
                </a:solidFill>
                <a:latin typeface="Times New Roman" pitchFamily="18" charset="0"/>
              </a:rPr>
              <a:t>Google Hacks</a:t>
            </a:r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, p. 294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What is a search engine?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/>
              <a:t>Search engines use automated </a:t>
            </a:r>
            <a:r>
              <a:rPr lang="en-US" sz="2200" b="1"/>
              <a:t>software programs</a:t>
            </a:r>
            <a:endParaRPr lang="en-US" sz="2200"/>
          </a:p>
          <a:p>
            <a:pPr>
              <a:buFont typeface="Wingdings" pitchFamily="2" charset="2"/>
              <a:buNone/>
            </a:pPr>
            <a:r>
              <a:rPr lang="en-US" sz="2200"/>
              <a:t>(spider, crawler, robot) to crawl the WWW by following</a:t>
            </a:r>
          </a:p>
          <a:p>
            <a:pPr>
              <a:buFont typeface="Wingdings" pitchFamily="2" charset="2"/>
              <a:buNone/>
            </a:pPr>
            <a:r>
              <a:rPr lang="en-US" sz="2200"/>
              <a:t>links. These software programs download web pages</a:t>
            </a:r>
          </a:p>
          <a:p>
            <a:pPr>
              <a:buFont typeface="Wingdings" pitchFamily="2" charset="2"/>
              <a:buNone/>
            </a:pPr>
            <a:r>
              <a:rPr lang="en-US" sz="2200"/>
              <a:t>into the search engine’s index (a database). Often</a:t>
            </a:r>
          </a:p>
          <a:p>
            <a:pPr>
              <a:buFont typeface="Wingdings" pitchFamily="2" charset="2"/>
              <a:buNone/>
            </a:pPr>
            <a:r>
              <a:rPr lang="en-US" sz="2200"/>
              <a:t>every word on a web page will be indexed. </a:t>
            </a:r>
          </a:p>
          <a:p>
            <a:pPr>
              <a:buFont typeface="Wingdings" pitchFamily="2" charset="2"/>
              <a:buNone/>
            </a:pPr>
            <a:endParaRPr lang="en-US" sz="2200"/>
          </a:p>
          <a:p>
            <a:pPr>
              <a:buFont typeface="Wingdings" pitchFamily="2" charset="2"/>
              <a:buNone/>
            </a:pPr>
            <a:r>
              <a:rPr lang="en-US" sz="2200"/>
              <a:t>Search Engine results are organized in a way that</a:t>
            </a:r>
          </a:p>
          <a:p>
            <a:pPr>
              <a:buFont typeface="Wingdings" pitchFamily="2" charset="2"/>
              <a:buNone/>
            </a:pPr>
            <a:r>
              <a:rPr lang="en-US" sz="2200"/>
              <a:t>is determined by a special </a:t>
            </a:r>
            <a:r>
              <a:rPr lang="en-US" sz="2200" b="1"/>
              <a:t>algorithm</a:t>
            </a:r>
            <a:r>
              <a:rPr lang="en-US" sz="2200"/>
              <a:t> to rank the</a:t>
            </a:r>
          </a:p>
          <a:p>
            <a:pPr>
              <a:buFont typeface="Wingdings" pitchFamily="2" charset="2"/>
              <a:buNone/>
            </a:pPr>
            <a:r>
              <a:rPr lang="en-US" sz="2200"/>
              <a:t>results so that the the “best”results listed first.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Algorithm</a:t>
            </a:r>
          </a:p>
        </p:txBody>
      </p:sp>
      <p:graphicFrame>
        <p:nvGraphicFramePr>
          <p:cNvPr id="105475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1447800"/>
          <a:ext cx="8229600" cy="1403350"/>
        </p:xfrm>
        <a:graphic>
          <a:graphicData uri="http://schemas.openxmlformats.org/presentationml/2006/ole">
            <p:oleObj spid="_x0000_s2050" name="Equation" r:id="rId3" imgW="2679480" imgH="457200" progId="Equation.3">
              <p:embed/>
            </p:oleObj>
          </a:graphicData>
        </a:graphic>
      </p:graphicFrame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457200" y="2971800"/>
            <a:ext cx="80772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1963" indent="-461963">
              <a:spcBef>
                <a:spcPct val="50000"/>
              </a:spcBef>
            </a:pPr>
            <a:r>
              <a:rPr lang="en-US" sz="2200" b="0">
                <a:latin typeface="Verdana" pitchFamily="34" charset="0"/>
              </a:rPr>
              <a:t>Where</a:t>
            </a:r>
          </a:p>
          <a:p>
            <a:pPr marL="461963" indent="-461963">
              <a:spcBef>
                <a:spcPct val="50000"/>
              </a:spcBef>
              <a:buFontTx/>
              <a:buChar char="•"/>
            </a:pPr>
            <a:r>
              <a:rPr lang="en-US" sz="2200" b="0">
                <a:latin typeface="Verdana" pitchFamily="34" charset="0"/>
              </a:rPr>
              <a:t>PR(A) is the PageRank of Page A</a:t>
            </a:r>
          </a:p>
          <a:p>
            <a:pPr marL="461963" indent="-461963">
              <a:spcBef>
                <a:spcPct val="50000"/>
              </a:spcBef>
              <a:buFontTx/>
              <a:buChar char="•"/>
            </a:pPr>
            <a:r>
              <a:rPr lang="en-US" sz="2200" b="0">
                <a:latin typeface="Verdana" pitchFamily="34" charset="0"/>
              </a:rPr>
              <a:t>PR(T1) is the PageRank of page T1</a:t>
            </a:r>
          </a:p>
          <a:p>
            <a:pPr marL="461963" indent="-461963">
              <a:spcBef>
                <a:spcPct val="50000"/>
              </a:spcBef>
              <a:buFontTx/>
              <a:buChar char="•"/>
            </a:pPr>
            <a:r>
              <a:rPr lang="en-US" sz="2200" b="0">
                <a:latin typeface="Verdana" pitchFamily="34" charset="0"/>
              </a:rPr>
              <a:t>C(T1) is the number of outgoing links from the page T1</a:t>
            </a:r>
          </a:p>
          <a:p>
            <a:pPr marL="461963" indent="-461963">
              <a:spcBef>
                <a:spcPct val="50000"/>
              </a:spcBef>
              <a:buFontTx/>
              <a:buChar char="•"/>
            </a:pPr>
            <a:r>
              <a:rPr lang="en-US" sz="2200" b="0">
                <a:latin typeface="Verdana" pitchFamily="34" charset="0"/>
              </a:rPr>
              <a:t>d is a damping factor in the range of 0 &lt; d &lt; 1, usually set to 0.85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867400" y="6262688"/>
            <a:ext cx="294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</a:t>
            </a:r>
            <a:r>
              <a:rPr lang="en-US" b="0" i="1" u="sng">
                <a:solidFill>
                  <a:srgbClr val="C0C0C0"/>
                </a:solidFill>
                <a:latin typeface="Times New Roman" pitchFamily="18" charset="0"/>
              </a:rPr>
              <a:t>Google Hacks</a:t>
            </a:r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, p. 295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Summary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Google first searches for your keywords as a phrase and gives those hits a score of X.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Google then searches for keyword adjacency and gives those hits a score of Y.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Google then looks for keyword weights and gives those hits a score of Z.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Google combines the Xs, the Ys, the Zs, and a whole bunch of unknown variables, and then weeds out all but the top 2,000 scores.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Finally, Google takes the top 2,000 scores, multiplies each by their respective </a:t>
            </a:r>
            <a:r>
              <a:rPr lang="en-US" sz="2400" dirty="0" err="1"/>
              <a:t>PageRank</a:t>
            </a:r>
            <a:r>
              <a:rPr lang="en-US" sz="2400" dirty="0"/>
              <a:t>, and displays the top 1,000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Google’s Boolean Default is AND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But there are ways to get around that.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Boolean Default is AND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If you search for more than one keyword at a time, Google will automatically search for pages that contain ALL of your keywords.</a:t>
            </a:r>
          </a:p>
          <a:p>
            <a:r>
              <a:rPr lang="en-US" sz="2800" dirty="0"/>
              <a:t>A search for </a:t>
            </a:r>
            <a:r>
              <a:rPr lang="en-US" sz="2800" b="1" dirty="0" err="1">
                <a:solidFill>
                  <a:srgbClr val="FF0000"/>
                </a:solidFill>
                <a:latin typeface="Courier New" pitchFamily="49" charset="0"/>
              </a:rPr>
              <a:t>disney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 fantasyland pirates </a:t>
            </a:r>
            <a:r>
              <a:rPr lang="en-US" sz="2800" dirty="0"/>
              <a:t>is the same as searching for </a:t>
            </a:r>
            <a:r>
              <a:rPr lang="en-US" sz="2800" b="1" dirty="0" err="1">
                <a:solidFill>
                  <a:srgbClr val="FF0000"/>
                </a:solidFill>
                <a:latin typeface="Courier New" pitchFamily="49" charset="0"/>
              </a:rPr>
              <a:t>disney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 AND fantasyland AND </a:t>
            </a:r>
            <a:r>
              <a:rPr lang="en-US" sz="2800" b="1" dirty="0" smtClean="0">
                <a:solidFill>
                  <a:srgbClr val="FF0000"/>
                </a:solidFill>
                <a:latin typeface="Courier New" pitchFamily="49" charset="0"/>
              </a:rPr>
              <a:t>pirates</a:t>
            </a:r>
            <a:endParaRPr lang="en-US" sz="28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114800" y="6324600"/>
            <a:ext cx="464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http://www.google.com/help/basics.html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Phrases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To search for phrases, just put your phrase in quotes.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For example, </a:t>
            </a:r>
            <a:r>
              <a:rPr lang="en-US" sz="2800" b="1" dirty="0" err="1">
                <a:solidFill>
                  <a:srgbClr val="FF0000"/>
                </a:solidFill>
                <a:latin typeface="Courier New" pitchFamily="49" charset="0"/>
              </a:rPr>
              <a:t>disney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 fantasyland “pirates of the </a:t>
            </a:r>
            <a:r>
              <a:rPr lang="en-US" sz="2800" b="1" dirty="0" err="1">
                <a:solidFill>
                  <a:srgbClr val="FF0000"/>
                </a:solidFill>
                <a:latin typeface="Courier New" pitchFamily="49" charset="0"/>
              </a:rPr>
              <a:t>caribbean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”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would show you all the pages in Google’s index that contain the word 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disney</a:t>
            </a:r>
            <a:r>
              <a:rPr lang="en-US" sz="2400" dirty="0"/>
              <a:t> AND the word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fantasyland</a:t>
            </a:r>
            <a:r>
              <a:rPr lang="en-US" sz="2400" dirty="0"/>
              <a:t> AND the phrase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pirates of the </a:t>
            </a: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</a:rPr>
              <a:t>caribbean</a:t>
            </a:r>
            <a:r>
              <a:rPr lang="en-US" sz="2400" dirty="0"/>
              <a:t> (without the quotes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733800" y="6262688"/>
            <a:ext cx="521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http://www.google.com/help/refinesearch.html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Boolean OR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Sometimes the default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AND</a:t>
            </a:r>
            <a:r>
              <a:rPr lang="en-US" sz="2800"/>
              <a:t> gets in the way.  That’s where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OR</a:t>
            </a:r>
            <a:r>
              <a:rPr lang="en-US" sz="2800"/>
              <a:t> comes in.</a:t>
            </a:r>
          </a:p>
          <a:p>
            <a:pPr>
              <a:lnSpc>
                <a:spcPct val="80000"/>
              </a:lnSpc>
            </a:pPr>
            <a:r>
              <a:rPr lang="en-US" sz="2800"/>
              <a:t>The Boolean operator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OR</a:t>
            </a:r>
            <a:r>
              <a:rPr lang="en-US" sz="2800"/>
              <a:t> is </a:t>
            </a:r>
            <a:r>
              <a:rPr lang="en-US" sz="2800" i="1"/>
              <a:t>always</a:t>
            </a:r>
            <a:r>
              <a:rPr lang="en-US" sz="2800"/>
              <a:t> in all caps and goes between keywords.</a:t>
            </a:r>
          </a:p>
          <a:p>
            <a:pPr>
              <a:lnSpc>
                <a:spcPct val="80000"/>
              </a:lnSpc>
            </a:pPr>
            <a:r>
              <a:rPr lang="en-US" sz="2800"/>
              <a:t>For example, an improvement over our earlier search would be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disney fantasyland OR “pirates of the caribbean”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This would show you all the pages in Google’s index that contain the word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disney</a:t>
            </a:r>
            <a:r>
              <a:rPr lang="en-US" sz="2400"/>
              <a:t> AND the word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fantasyland</a:t>
            </a:r>
            <a:r>
              <a:rPr lang="en-US" sz="2400"/>
              <a:t> OR the phrase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pirates of the caribbean</a:t>
            </a:r>
            <a:r>
              <a:rPr lang="en-US" sz="2400"/>
              <a:t> (without the quotes)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733800" y="6262688"/>
            <a:ext cx="521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http://www.google.com/help/refinesearch.html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Ways to OR at Google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Just type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OR</a:t>
            </a:r>
            <a:r>
              <a:rPr lang="en-US" sz="2800"/>
              <a:t> between keywords</a:t>
            </a:r>
          </a:p>
          <a:p>
            <a:pPr lvl="1">
              <a:lnSpc>
                <a:spcPct val="80000"/>
              </a:lnSpc>
            </a:pP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disney fantasyland OR “pirates of the caribbean”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en-US" sz="2800"/>
              <a:t>Put your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OR</a:t>
            </a:r>
            <a:r>
              <a:rPr lang="en-US" sz="2800"/>
              <a:t> statement in parentheses</a:t>
            </a:r>
          </a:p>
          <a:p>
            <a:pPr lvl="1">
              <a:lnSpc>
                <a:spcPct val="80000"/>
              </a:lnSpc>
            </a:pP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disney (fantasyland OR “pirates of the caribbean”)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en-US" sz="2800"/>
              <a:t>Use the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|</a:t>
            </a:r>
            <a:r>
              <a:rPr lang="en-US" sz="2800"/>
              <a:t> (“pipe”) character in place of the word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OR</a:t>
            </a:r>
          </a:p>
          <a:p>
            <a:pPr lvl="1">
              <a:lnSpc>
                <a:spcPct val="80000"/>
              </a:lnSpc>
            </a:pP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disney (fantasyland | “pirates of the caribbean”)</a:t>
            </a:r>
          </a:p>
          <a:p>
            <a:pPr>
              <a:lnSpc>
                <a:spcPct val="80000"/>
              </a:lnSpc>
            </a:pPr>
            <a:r>
              <a:rPr lang="en-US" sz="2800"/>
              <a:t>All three methods yield the </a:t>
            </a:r>
            <a:r>
              <a:rPr lang="en-US" sz="2800" i="1"/>
              <a:t>exact</a:t>
            </a:r>
            <a:r>
              <a:rPr lang="en-US" sz="2800"/>
              <a:t> same results.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019800" y="6262688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</a:t>
            </a:r>
            <a:r>
              <a:rPr lang="en-US" b="0" i="1" u="sng">
                <a:solidFill>
                  <a:srgbClr val="C0C0C0"/>
                </a:solidFill>
                <a:latin typeface="Times New Roman" pitchFamily="18" charset="0"/>
              </a:rPr>
              <a:t>Google Hacks</a:t>
            </a:r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, p.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r>
              <a:rPr lang="en-US" sz="2800" dirty="0"/>
              <a:t>Just remember, Google’s Boolean default is 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AND</a:t>
            </a:r>
          </a:p>
          <a:p>
            <a:r>
              <a:rPr lang="en-US" sz="2800" dirty="0"/>
              <a:t>Sometimes the default 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AND</a:t>
            </a:r>
            <a:r>
              <a:rPr lang="en-US" sz="2800" dirty="0"/>
              <a:t> gets in the way.  That’s where 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OR</a:t>
            </a:r>
            <a:r>
              <a:rPr lang="en-US" sz="2800" dirty="0"/>
              <a:t> comes in.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57200" y="6172200"/>
            <a:ext cx="404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Image source: http://www.phil-sears.com/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Capitalisation</a:t>
            </a:r>
            <a:r>
              <a:rPr lang="en-US" dirty="0" smtClean="0"/>
              <a:t> </a:t>
            </a:r>
            <a:r>
              <a:rPr lang="en-US" dirty="0"/>
              <a:t>Does NOT Matter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is </a:t>
            </a:r>
            <a:r>
              <a:rPr lang="en-US" i="1" dirty="0"/>
              <a:t>not</a:t>
            </a:r>
            <a:r>
              <a:rPr lang="en-US" dirty="0"/>
              <a:t> case sensitive. </a:t>
            </a:r>
          </a:p>
          <a:p>
            <a:r>
              <a:rPr lang="en-US" dirty="0"/>
              <a:t>So, the following searches all yield exactly the same results: 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disney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 fantasyland pirates</a:t>
            </a: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Disney Fantasyland Pirates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DISNEY FANTASYLAND PIRATES</a:t>
            </a:r>
            <a:endParaRPr lang="en-US" dirty="0"/>
          </a:p>
          <a:p>
            <a:pPr lvl="1"/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DiSnEy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FaNtAsYlAnD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pIrAtEs</a:t>
            </a:r>
            <a:endParaRPr lang="en-US" dirty="0"/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4267200" y="6262688"/>
            <a:ext cx="464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http://www.google.com/help/basics.html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How does Google work?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Looks at how many sites link to a site (</a:t>
            </a:r>
            <a:r>
              <a:rPr lang="en-US" sz="2800" b="1" dirty="0" err="1"/>
              <a:t>PageRank</a:t>
            </a:r>
            <a:r>
              <a:rPr lang="en-US" sz="2800" dirty="0"/>
              <a:t>—Google’s algorithm</a:t>
            </a:r>
            <a:r>
              <a:rPr lang="en-US" sz="2800" dirty="0" smtClean="0"/>
              <a:t>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800" b="1" dirty="0"/>
              <a:t>Link Analysis</a:t>
            </a:r>
            <a:r>
              <a:rPr lang="en-US" sz="2800" dirty="0"/>
              <a:t> - looks at the words people use to link to a site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Uses Web crawlers to index (and save) content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Details are a secret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downside of popularity ranking? Reverse popularity: </a:t>
            </a:r>
            <a:r>
              <a:rPr lang="en-US" sz="2800" dirty="0">
                <a:hlinkClick r:id="rId2"/>
              </a:rPr>
              <a:t>http://www.votefortheworst.com/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Google Has a Hard Limit of 10 Keywords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019800" y="62626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</a:t>
            </a:r>
            <a:r>
              <a:rPr lang="en-US" b="0" i="1" u="sng">
                <a:solidFill>
                  <a:srgbClr val="C0C0C0"/>
                </a:solidFill>
                <a:latin typeface="Times New Roman" pitchFamily="18" charset="0"/>
              </a:rPr>
              <a:t>Google Hacks</a:t>
            </a:r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, p.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Google’s 10 Word Limit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Google won’t accept more than 10 keywords at a time.</a:t>
            </a:r>
          </a:p>
          <a:p>
            <a:r>
              <a:rPr lang="en-US"/>
              <a:t>Any keyword past 10 is simply ignored.</a:t>
            </a:r>
          </a:p>
          <a:p>
            <a:r>
              <a:rPr lang="en-US"/>
              <a:t>How can you get around this limit?  Well, first you need to remember that …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6019800" y="62626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</a:t>
            </a:r>
            <a:r>
              <a:rPr lang="en-US" b="0" i="1" u="sng">
                <a:solidFill>
                  <a:srgbClr val="C0C0C0"/>
                </a:solidFill>
                <a:latin typeface="Times New Roman" pitchFamily="18" charset="0"/>
              </a:rPr>
              <a:t>Google Hacks</a:t>
            </a:r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, p.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Google Ignores a BUNCH of Common Words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Words to avoid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 Words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sz="2800"/>
              <a:t>	To enhance the speed and relevancy of your Web search, Google routinely and automatically ignores common words and characters known as “stop words.”</a:t>
            </a:r>
          </a:p>
          <a:p>
            <a:endParaRPr lang="en-US" sz="280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743200" y="6324600"/>
            <a:ext cx="607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http://www.google.com/press/guide/reviewguide_7.html</a:t>
            </a:r>
          </a:p>
        </p:txBody>
      </p:sp>
      <p:pic>
        <p:nvPicPr>
          <p:cNvPr id="40967" name="Picture 7" descr="stop%20sig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70063"/>
            <a:ext cx="4038600" cy="418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 _ _ Name _ Love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There </a:t>
            </a:r>
            <a:r>
              <a:rPr lang="en-US" sz="2800" dirty="0"/>
              <a:t>are the 28 stop </a:t>
            </a:r>
            <a:r>
              <a:rPr lang="en-US" sz="2800" dirty="0" smtClean="0"/>
              <a:t>words (could be more)</a:t>
            </a:r>
            <a:endParaRPr lang="en-US" sz="2800" dirty="0"/>
          </a:p>
          <a:p>
            <a:r>
              <a:rPr lang="en-US" sz="2800" dirty="0"/>
              <a:t>a, about, an, </a:t>
            </a:r>
            <a:r>
              <a:rPr lang="en-US" sz="2800" dirty="0">
                <a:solidFill>
                  <a:srgbClr val="FF0000"/>
                </a:solidFill>
              </a:rPr>
              <a:t>and</a:t>
            </a:r>
            <a:r>
              <a:rPr lang="en-US" sz="2800" dirty="0"/>
              <a:t>, are, as, at, be, by, from, how, </a:t>
            </a:r>
            <a:r>
              <a:rPr lang="en-US" sz="2800" dirty="0" err="1"/>
              <a:t>i</a:t>
            </a:r>
            <a:r>
              <a:rPr lang="en-US" sz="2800" dirty="0"/>
              <a:t>, in, is, it, of, on, </a:t>
            </a:r>
            <a:r>
              <a:rPr lang="en-US" sz="2800" dirty="0">
                <a:solidFill>
                  <a:srgbClr val="FF0000"/>
                </a:solidFill>
              </a:rPr>
              <a:t>or</a:t>
            </a:r>
            <a:r>
              <a:rPr lang="en-US" sz="2800" dirty="0"/>
              <a:t>, that, the, this, to, we, what, when, where, which, with</a:t>
            </a:r>
          </a:p>
          <a:p>
            <a:r>
              <a:rPr lang="en-US" sz="2800" dirty="0"/>
              <a:t>You can force Google to search for a stop word by putting a + in front of it (for example </a:t>
            </a:r>
            <a:r>
              <a:rPr lang="en-US" sz="2800" b="1" dirty="0">
                <a:solidFill>
                  <a:srgbClr val="FF0000"/>
                </a:solidFill>
                <a:latin typeface="Courier New" pitchFamily="49" charset="0"/>
              </a:rPr>
              <a:t>pirates +of +the </a:t>
            </a:r>
            <a:r>
              <a:rPr lang="en-US" sz="2800" b="1" dirty="0" err="1">
                <a:solidFill>
                  <a:srgbClr val="FF0000"/>
                </a:solidFill>
                <a:latin typeface="Courier New" pitchFamily="49" charset="0"/>
              </a:rPr>
              <a:t>caribbean</a:t>
            </a:r>
            <a:r>
              <a:rPr lang="en-US" sz="2800" dirty="0"/>
              <a:t>)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981200" y="6324600"/>
            <a:ext cx="697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10/23/02 post by Bill Todd to news:google.public.support.general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Dealing with the 10 Word Limit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Omit the stop words in your search terms and you’ll probably never run into the 10 word limit.</a:t>
            </a:r>
          </a:p>
          <a:p>
            <a:r>
              <a:rPr lang="en-US" sz="2800"/>
              <a:t>Another way around the limit is to use wildcards.</a:t>
            </a:r>
          </a:p>
        </p:txBody>
      </p:sp>
      <p:pic>
        <p:nvPicPr>
          <p:cNvPr id="13620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ln/>
        </p:spPr>
      </p:pic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838200" y="5943600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Image source: http://www.alloyd.com/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Google DOES Support Wildcard Searches … Sort Of.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Wildcards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Wildcards are characters, usually asterisks (*), that represent other characters. </a:t>
            </a:r>
          </a:p>
          <a:p>
            <a:r>
              <a:rPr lang="en-US" sz="2800" dirty="0"/>
              <a:t>For example, some search engines support a technique called “stemming”</a:t>
            </a:r>
          </a:p>
          <a:p>
            <a:pPr lvl="1"/>
            <a:r>
              <a:rPr lang="en-US" sz="2400" dirty="0"/>
              <a:t>With stemming, you search for something like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pirate*</a:t>
            </a:r>
            <a:r>
              <a:rPr lang="en-US" sz="2400" dirty="0"/>
              <a:t> and the search engine shows you all the pages in its database that contain variants of the word pirate – pirates, pirated, etc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and Wildcards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Google doesn’t support stemming.</a:t>
            </a:r>
            <a:endParaRPr lang="en-US" sz="2800"/>
          </a:p>
          <a:p>
            <a:r>
              <a:rPr lang="en-US" sz="2800"/>
              <a:t>Rather, Google offers full-word wildcards.</a:t>
            </a:r>
          </a:p>
          <a:p>
            <a:r>
              <a:rPr lang="en-US" sz="2800"/>
              <a:t>For example, if you search Google for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it’s +a * world</a:t>
            </a:r>
            <a:r>
              <a:rPr lang="en-US" sz="2800"/>
              <a:t>, Google shows you all of the pages in its database that contain the phrase “it’s a small world” … and “it’s a nano world” … and “it’s a Linux world” … and so on.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6019800" y="62626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</a:t>
            </a:r>
            <a:r>
              <a:rPr lang="en-US" b="0" i="1" u="sng">
                <a:solidFill>
                  <a:srgbClr val="C0C0C0"/>
                </a:solidFill>
                <a:latin typeface="Times New Roman" pitchFamily="18" charset="0"/>
              </a:rPr>
              <a:t>Google Hacks</a:t>
            </a:r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, p.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it’s +a * world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The + before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a</a:t>
            </a:r>
            <a:r>
              <a:rPr lang="en-US" sz="2400"/>
              <a:t> is required because it is a stop word and would otherwise be ignored.</a:t>
            </a:r>
          </a:p>
          <a:p>
            <a:r>
              <a:rPr lang="en-US" sz="2400"/>
              <a:t>Most of the hits are phrases because that’s what Google looks for first.</a:t>
            </a:r>
          </a:p>
          <a:p>
            <a:r>
              <a:rPr lang="en-US" sz="2400"/>
              <a:t>Oh, and I </a:t>
            </a:r>
            <a:r>
              <a:rPr lang="en-US" sz="2400" i="1"/>
              <a:t>defy</a:t>
            </a:r>
            <a:r>
              <a:rPr lang="en-US" sz="2400"/>
              <a:t> you to get that song out of your head!</a:t>
            </a:r>
          </a:p>
        </p:txBody>
      </p:sp>
      <p:pic>
        <p:nvPicPr>
          <p:cNvPr id="140296" name="Picture 8" descr="smallworld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304800" y="54102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Image source: http://themeparksource.com/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 other search engines work?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Pretty much the same way…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Wildcards and the Word Limit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Remember when I said that one way to get around the 10 word limit was to use wildcards?</a:t>
            </a:r>
          </a:p>
          <a:p>
            <a:r>
              <a:rPr lang="en-US" sz="2800"/>
              <a:t>Google doesn’t count wildcards toward the limit.</a:t>
            </a:r>
          </a:p>
          <a:p>
            <a:r>
              <a:rPr lang="en-US" sz="2800"/>
              <a:t>For example, Google thinks that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though * mountains divide * * oceans * wide it's * small world after all</a:t>
            </a:r>
            <a:r>
              <a:rPr lang="en-US" sz="2800"/>
              <a:t> is exactly 10 words long.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6019800" y="62626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</a:t>
            </a:r>
            <a:r>
              <a:rPr lang="en-US" b="0" i="1" u="sng">
                <a:solidFill>
                  <a:srgbClr val="C0C0C0"/>
                </a:solidFill>
                <a:latin typeface="Times New Roman" pitchFamily="18" charset="0"/>
              </a:rPr>
              <a:t>Google Hacks</a:t>
            </a:r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, p.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u="sng"/>
              <a:t>Order</a:t>
            </a:r>
            <a:r>
              <a:rPr lang="en-US"/>
              <a:t> of Your Keywords Matters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me life for pirate’s?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Google Works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When you conduct a search at Google, it searches for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Phrases, then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Adjacency, then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Weights.</a:t>
            </a:r>
          </a:p>
          <a:p>
            <a:pPr>
              <a:lnSpc>
                <a:spcPct val="90000"/>
              </a:lnSpc>
            </a:pPr>
            <a:r>
              <a:rPr lang="en-US" sz="2800"/>
              <a:t>Because Google searches for phrases first, the order of your keywords matters.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  <p:pic>
        <p:nvPicPr>
          <p:cNvPr id="130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85975"/>
            <a:ext cx="4038600" cy="3554413"/>
          </a:xfrm>
          <a:ln/>
        </p:spPr>
      </p:pic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209800" y="56388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Image source: Google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5791200" y="6262688"/>
            <a:ext cx="313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</a:t>
            </a:r>
            <a:r>
              <a:rPr lang="en-US" b="0" i="1" u="sng">
                <a:solidFill>
                  <a:srgbClr val="C0C0C0"/>
                </a:solidFill>
                <a:latin typeface="Times New Roman" pitchFamily="18" charset="0"/>
              </a:rPr>
              <a:t>Google Hacks</a:t>
            </a:r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, p. 20-22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Example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sz="2800"/>
              <a:t>	</a:t>
            </a:r>
            <a:r>
              <a:rPr lang="en-US" sz="2600"/>
              <a:t>A search for </a:t>
            </a:r>
            <a:r>
              <a:rPr lang="en-US" sz="2600" b="1">
                <a:solidFill>
                  <a:srgbClr val="FF0000"/>
                </a:solidFill>
                <a:latin typeface="Courier New" pitchFamily="49" charset="0"/>
              </a:rPr>
              <a:t>disney fantasyland pirates</a:t>
            </a:r>
            <a:r>
              <a:rPr lang="en-US" sz="2600"/>
              <a:t> yields the same number of hits as a search for </a:t>
            </a:r>
            <a:r>
              <a:rPr lang="en-US" sz="2600" b="1">
                <a:solidFill>
                  <a:srgbClr val="FF0000"/>
                </a:solidFill>
                <a:latin typeface="Courier New" pitchFamily="49" charset="0"/>
              </a:rPr>
              <a:t>fantasyland disney pirates</a:t>
            </a:r>
            <a:r>
              <a:rPr lang="en-US" sz="2600"/>
              <a:t>, but the order of those hits – especially the first 10 – is </a:t>
            </a:r>
            <a:r>
              <a:rPr lang="en-US" sz="2600" i="1"/>
              <a:t>noticeably</a:t>
            </a:r>
            <a:r>
              <a:rPr lang="en-US" sz="2600"/>
              <a:t> different.</a:t>
            </a:r>
          </a:p>
        </p:txBody>
      </p:sp>
      <p:pic>
        <p:nvPicPr>
          <p:cNvPr id="131078" name="Picture 6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9175" y="1600200"/>
            <a:ext cx="2914650" cy="2185988"/>
          </a:xfrm>
          <a:ln/>
        </p:spPr>
      </p:pic>
      <p:pic>
        <p:nvPicPr>
          <p:cNvPr id="131079" name="Picture 7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17588" y="3938588"/>
            <a:ext cx="2917825" cy="218757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Two: In Summary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Google’s Boolean default is AND.</a:t>
            </a:r>
          </a:p>
          <a:p>
            <a:pPr>
              <a:lnSpc>
                <a:spcPct val="90000"/>
              </a:lnSpc>
            </a:pPr>
            <a:r>
              <a:rPr lang="en-US"/>
              <a:t>Capitalization does not matter.</a:t>
            </a:r>
          </a:p>
          <a:p>
            <a:pPr>
              <a:lnSpc>
                <a:spcPct val="90000"/>
              </a:lnSpc>
            </a:pPr>
            <a:r>
              <a:rPr lang="en-US"/>
              <a:t>Google has a hard limit of 10 keywords.</a:t>
            </a:r>
          </a:p>
          <a:p>
            <a:pPr>
              <a:lnSpc>
                <a:spcPct val="90000"/>
              </a:lnSpc>
            </a:pPr>
            <a:r>
              <a:rPr lang="en-US"/>
              <a:t>Google ignores a BUNCH of common words.</a:t>
            </a:r>
          </a:p>
          <a:p>
            <a:pPr>
              <a:lnSpc>
                <a:spcPct val="90000"/>
              </a:lnSpc>
            </a:pPr>
            <a:r>
              <a:rPr lang="en-US"/>
              <a:t>Google does support wildcard searches … sort of.</a:t>
            </a:r>
          </a:p>
          <a:p>
            <a:pPr>
              <a:lnSpc>
                <a:spcPct val="90000"/>
              </a:lnSpc>
            </a:pPr>
            <a:r>
              <a:rPr lang="en-US"/>
              <a:t>The order of your keywords matters.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Part Three:</a:t>
            </a:r>
            <a:br>
              <a:rPr lang="en-US" sz="3600"/>
            </a:br>
            <a:r>
              <a:rPr lang="en-US" sz="3600"/>
              <a:t>Advanced Search Operators</a:t>
            </a:r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Beyond plusses, minuses, ANDs, ORs, quotes, and *s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How Google Finds New Pages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 sz="2200"/>
              <a:t>Google has special programs called spiders (a.k.a. “Google bots”) that constantly search the Internet looking for new or updated Web pages.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 sz="2200"/>
              <a:t>When a spider finds a new or updated page, it reads that entire page, reports back to Google, and then visits all of the other pages to which that new page links.</a:t>
            </a:r>
          </a:p>
        </p:txBody>
      </p:sp>
      <p:pic>
        <p:nvPicPr>
          <p:cNvPr id="150535" name="Picture 7" descr="spider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6000" y="1600200"/>
            <a:ext cx="2921000" cy="4525963"/>
          </a:xfrm>
        </p:spPr>
      </p:pic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685800" y="6248400"/>
            <a:ext cx="382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Image source: http://www.disobey.com/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the spider reports back to Google, it doesn’t just tell Google the new or updated page’s URL.</a:t>
            </a:r>
          </a:p>
          <a:p>
            <a:r>
              <a:rPr lang="en-US"/>
              <a:t>The spider also sends Google a complete copy of the entire Web page – HTML, text, images, etc. </a:t>
            </a:r>
          </a:p>
          <a:p>
            <a:r>
              <a:rPr lang="en-US"/>
              <a:t>Google then adds that page and all of its content to Google’s cache.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What?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When you search Google, you’re actually searching Google’s cache of Web pages.</a:t>
            </a:r>
          </a:p>
          <a:p>
            <a:r>
              <a:rPr lang="en-US" sz="2800"/>
              <a:t>And because of this, you can search for more than text or phrases in the body of a Web page.</a:t>
            </a:r>
          </a:p>
          <a:p>
            <a:r>
              <a:rPr lang="en-US" sz="2800"/>
              <a:t>Google has some secret, advanced search operators that let you search specific parts of Web pages or specific types of information.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6127750" y="6262688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</a:t>
            </a:r>
            <a:r>
              <a:rPr lang="en-US" b="0" i="1" u="sng">
                <a:solidFill>
                  <a:srgbClr val="C0C0C0"/>
                </a:solidFill>
                <a:latin typeface="Times New Roman" pitchFamily="18" charset="0"/>
              </a:rPr>
              <a:t>Google Hacks</a:t>
            </a:r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, p.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Operators</a:t>
            </a:r>
          </a:p>
        </p:txBody>
      </p:sp>
      <p:sp>
        <p:nvSpPr>
          <p:cNvPr id="157706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sz="2400"/>
              <a:t>Query modifiers</a:t>
            </a:r>
          </a:p>
          <a:p>
            <a:pPr lvl="1">
              <a:buFontTx/>
              <a:buChar char="•"/>
            </a:pPr>
            <a:r>
              <a:rPr lang="en-US"/>
              <a:t>daterange:</a:t>
            </a:r>
          </a:p>
          <a:p>
            <a:pPr lvl="1">
              <a:buFontTx/>
              <a:buChar char="•"/>
            </a:pPr>
            <a:r>
              <a:rPr lang="en-US"/>
              <a:t>filetype:</a:t>
            </a:r>
          </a:p>
          <a:p>
            <a:pPr lvl="1">
              <a:buFontTx/>
              <a:buChar char="•"/>
            </a:pPr>
            <a:r>
              <a:rPr lang="en-US"/>
              <a:t>inanchor:</a:t>
            </a:r>
          </a:p>
          <a:p>
            <a:pPr lvl="1">
              <a:buFontTx/>
              <a:buChar char="•"/>
            </a:pPr>
            <a:r>
              <a:rPr lang="en-US"/>
              <a:t>intext:</a:t>
            </a:r>
          </a:p>
          <a:p>
            <a:pPr lvl="1">
              <a:buFontTx/>
              <a:buChar char="•"/>
            </a:pPr>
            <a:r>
              <a:rPr lang="en-US"/>
              <a:t>intitle:</a:t>
            </a:r>
          </a:p>
          <a:p>
            <a:pPr lvl="1">
              <a:buFontTx/>
              <a:buChar char="•"/>
            </a:pPr>
            <a:r>
              <a:rPr lang="en-US"/>
              <a:t>inurl:</a:t>
            </a:r>
          </a:p>
          <a:p>
            <a:pPr lvl="1">
              <a:buFontTx/>
              <a:buChar char="•"/>
            </a:pPr>
            <a:r>
              <a:rPr lang="en-US"/>
              <a:t>site:</a:t>
            </a:r>
            <a:endParaRPr lang="en-US" sz="2000"/>
          </a:p>
        </p:txBody>
      </p:sp>
      <p:sp>
        <p:nvSpPr>
          <p:cNvPr id="15770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sz="2400"/>
              <a:t>Alternative query types</a:t>
            </a:r>
          </a:p>
          <a:p>
            <a:pPr lvl="1">
              <a:buFontTx/>
              <a:buChar char="•"/>
            </a:pPr>
            <a:r>
              <a:rPr lang="en-US"/>
              <a:t>cache:</a:t>
            </a:r>
          </a:p>
          <a:p>
            <a:pPr lvl="1">
              <a:buFontTx/>
              <a:buChar char="•"/>
            </a:pPr>
            <a:r>
              <a:rPr lang="en-US"/>
              <a:t>link:</a:t>
            </a:r>
          </a:p>
          <a:p>
            <a:pPr lvl="1">
              <a:buFontTx/>
              <a:buChar char="•"/>
            </a:pPr>
            <a:r>
              <a:rPr lang="en-US"/>
              <a:t>related:</a:t>
            </a:r>
          </a:p>
          <a:p>
            <a:pPr lvl="1">
              <a:buFontTx/>
              <a:buChar char="•"/>
            </a:pPr>
            <a:r>
              <a:rPr lang="en-US"/>
              <a:t>info:</a:t>
            </a:r>
          </a:p>
          <a:p>
            <a:pPr>
              <a:buFont typeface="Courier New" pitchFamily="49" charset="0"/>
              <a:buNone/>
            </a:pPr>
            <a:r>
              <a:rPr lang="en-US" sz="2400"/>
              <a:t>Other information needs</a:t>
            </a:r>
          </a:p>
          <a:p>
            <a:pPr lvl="1">
              <a:buFontTx/>
              <a:buChar char="•"/>
            </a:pPr>
            <a:r>
              <a:rPr lang="en-US"/>
              <a:t>phonebook:</a:t>
            </a:r>
          </a:p>
          <a:p>
            <a:pPr lvl="1">
              <a:buFontTx/>
              <a:buChar char="•"/>
            </a:pPr>
            <a:r>
              <a:rPr lang="en-US"/>
              <a:t>stocks: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-477838"/>
            <a:ext cx="8162925" cy="2101851"/>
          </a:xfrm>
        </p:spPr>
        <p:txBody>
          <a:bodyPr/>
          <a:lstStyle/>
          <a:p>
            <a:r>
              <a:rPr lang="en-US"/>
              <a:t>How did search engines used to work(before Google) 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From 1990-1998 (1</a:t>
            </a:r>
            <a:r>
              <a:rPr lang="en-US" baseline="30000"/>
              <a:t>st</a:t>
            </a:r>
            <a:r>
              <a:rPr lang="en-US"/>
              <a:t> Generation of search tools): </a:t>
            </a:r>
          </a:p>
          <a:p>
            <a:pPr lvl="1"/>
            <a:r>
              <a:rPr lang="en-US"/>
              <a:t>Looked at title of web pages</a:t>
            </a:r>
          </a:p>
          <a:p>
            <a:pPr lvl="1"/>
            <a:r>
              <a:rPr lang="en-US"/>
              <a:t>Ranking was based on page content</a:t>
            </a:r>
          </a:p>
          <a:p>
            <a:pPr lvl="2"/>
            <a:r>
              <a:rPr lang="en-US"/>
              <a:t>Looked at number of times the search term appeared on the page</a:t>
            </a:r>
          </a:p>
          <a:p>
            <a:pPr lvl="2"/>
            <a:r>
              <a:rPr lang="en-US"/>
              <a:t>Looked at metatags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Query Modifiers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Stuff you can add to the end your regular searches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daterange: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daterange:</a:t>
            </a:r>
            <a:r>
              <a:rPr lang="en-US" sz="2400"/>
              <a:t> limits your search to a particular date or range of dates that a page was indexed by Google.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daterange:</a:t>
            </a:r>
            <a:r>
              <a:rPr lang="en-US" sz="2400"/>
              <a:t> only works with Julian dates, so you’ll need to find a Julian date converter online.</a:t>
            </a:r>
          </a:p>
          <a:p>
            <a:pPr>
              <a:lnSpc>
                <a:spcPct val="80000"/>
              </a:lnSpc>
            </a:pPr>
            <a:r>
              <a:rPr lang="en-US" sz="2400"/>
              <a:t>The Julian date must be an integer (no decimals.)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6019800" y="6262688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</a:t>
            </a:r>
            <a:r>
              <a:rPr lang="en-US" b="0" i="1" u="sng">
                <a:solidFill>
                  <a:srgbClr val="C0C0C0"/>
                </a:solidFill>
                <a:latin typeface="Times New Roman" pitchFamily="18" charset="0"/>
              </a:rPr>
              <a:t>Google Hacks</a:t>
            </a:r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, p. 6</a:t>
            </a:r>
          </a:p>
        </p:txBody>
      </p:sp>
      <p:pic>
        <p:nvPicPr>
          <p:cNvPr id="192526" name="Picture 14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35125"/>
            <a:ext cx="4038600" cy="445611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362200"/>
            <a:ext cx="8686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4400"/>
              <a:t>daterange:</a:t>
            </a:r>
            <a:r>
              <a:rPr lang="en-US" sz="4400" i="1"/>
              <a:t>start-stop</a:t>
            </a:r>
            <a:endParaRPr lang="en-US" sz="1200"/>
          </a:p>
          <a:p>
            <a:endParaRPr lang="en-US" sz="3600" i="1"/>
          </a:p>
          <a:p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pirates daterange:2452401-2452766</a:t>
            </a:r>
          </a:p>
          <a:p>
            <a:endParaRPr lang="en-US" sz="3600" b="1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3600" b="1">
              <a:solidFill>
                <a:srgbClr val="FF0000"/>
              </a:solidFill>
              <a:latin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filetype: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filetype:</a:t>
            </a:r>
            <a:r>
              <a:rPr lang="en-US" sz="2400"/>
              <a:t> restricts your results to files ending in ".doc" (or .xls, .ppt. etc.), and shows you only files created with the corresponding program. </a:t>
            </a:r>
          </a:p>
          <a:p>
            <a:pPr>
              <a:lnSpc>
                <a:spcPct val="80000"/>
              </a:lnSpc>
            </a:pPr>
            <a:r>
              <a:rPr lang="en-US" sz="2400"/>
              <a:t>There can be no space between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filetype:</a:t>
            </a:r>
            <a:r>
              <a:rPr lang="en-US" sz="2400"/>
              <a:t> and the file extension</a:t>
            </a:r>
          </a:p>
          <a:p>
            <a:pPr>
              <a:lnSpc>
                <a:spcPct val="80000"/>
              </a:lnSpc>
            </a:pPr>
            <a:r>
              <a:rPr lang="en-US" sz="2400"/>
              <a:t>The “dot” in the file extension – .doc – is optional.</a:t>
            </a:r>
            <a:endParaRPr lang="en-US" sz="2400" i="1"/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3657600" y="63246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http://www.google.com/help/faq_filetypes.html</a:t>
            </a:r>
          </a:p>
        </p:txBody>
      </p:sp>
      <p:pic>
        <p:nvPicPr>
          <p:cNvPr id="202759" name="Picture 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925" y="1600200"/>
            <a:ext cx="3867150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Google’s </a:t>
            </a:r>
            <a:r>
              <a:rPr lang="en-US" u="sng"/>
              <a:t>Official</a:t>
            </a:r>
            <a:r>
              <a:rPr lang="en-US"/>
              <a:t> Filetypes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Adobe Portable Document Format (pdf) </a:t>
            </a:r>
          </a:p>
          <a:p>
            <a:r>
              <a:rPr lang="en-US" sz="2400"/>
              <a:t>Adobe PostScript (ps) </a:t>
            </a:r>
          </a:p>
          <a:p>
            <a:r>
              <a:rPr lang="en-US" sz="2400"/>
              <a:t>Lotus 1-2-3 (wk1, wk2, wk3, wk4, wk5, wki, wks, wku) </a:t>
            </a:r>
          </a:p>
          <a:p>
            <a:r>
              <a:rPr lang="en-US" sz="2400"/>
              <a:t>Lotus WordPro (lwp) </a:t>
            </a:r>
          </a:p>
          <a:p>
            <a:r>
              <a:rPr lang="en-US" sz="2400"/>
              <a:t>MacWrite (mw) 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Microsoft Excel (xls) </a:t>
            </a:r>
          </a:p>
          <a:p>
            <a:r>
              <a:rPr lang="en-US" sz="2400"/>
              <a:t>Microsoft PowerPoint (ppt) </a:t>
            </a:r>
          </a:p>
          <a:p>
            <a:r>
              <a:rPr lang="en-US" sz="2400"/>
              <a:t>Microsoft Word (doc) </a:t>
            </a:r>
          </a:p>
          <a:p>
            <a:r>
              <a:rPr lang="en-US" sz="2400"/>
              <a:t>Microsoft Works (wks, wps, wdb) </a:t>
            </a:r>
          </a:p>
          <a:p>
            <a:r>
              <a:rPr lang="en-US" sz="2400"/>
              <a:t>Microsoft Write (wri) </a:t>
            </a:r>
          </a:p>
          <a:p>
            <a:r>
              <a:rPr lang="en-US" sz="2400"/>
              <a:t>Rich Text Format (rtf) </a:t>
            </a:r>
          </a:p>
          <a:p>
            <a:r>
              <a:rPr lang="en-US" sz="2400"/>
              <a:t>Text (ans, txt)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3657600" y="63246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http://www.google.com/help/faq_filetypes.html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4400"/>
              <a:t>filetype:</a:t>
            </a:r>
            <a:r>
              <a:rPr lang="en-US" sz="4400" i="1"/>
              <a:t>extension</a:t>
            </a:r>
            <a:endParaRPr lang="en-US" sz="1200"/>
          </a:p>
          <a:p>
            <a:endParaRPr lang="en-US" sz="3600" i="1"/>
          </a:p>
          <a:p>
            <a:r>
              <a:rPr lang="en-US" sz="3600" b="1">
                <a:solidFill>
                  <a:srgbClr val="FF0000"/>
                </a:solidFill>
                <a:latin typeface="Courier New" pitchFamily="49" charset="0"/>
              </a:rPr>
              <a:t>pirates filetype:pdf</a:t>
            </a:r>
          </a:p>
          <a:p>
            <a:r>
              <a:rPr lang="en-US" sz="3600" b="1">
                <a:solidFill>
                  <a:srgbClr val="FF0000"/>
                </a:solidFill>
                <a:latin typeface="Courier New" pitchFamily="49" charset="0"/>
              </a:rPr>
              <a:t>pirates -filetype:pdf</a:t>
            </a:r>
          </a:p>
          <a:p>
            <a:endParaRPr lang="en-US" sz="2600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2000" i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inanchor: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inanchor:</a:t>
            </a:r>
            <a:r>
              <a:rPr lang="en-US" sz="2400"/>
              <a:t> restricts the results to text in a page’s link anchors.</a:t>
            </a:r>
          </a:p>
          <a:p>
            <a:r>
              <a:rPr lang="en-US" sz="2400"/>
              <a:t>There can be no space between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inanchor:</a:t>
            </a:r>
            <a:r>
              <a:rPr lang="en-US" sz="2400"/>
              <a:t> and the following word.</a:t>
            </a:r>
          </a:p>
          <a:p>
            <a:r>
              <a:rPr lang="en-US" sz="2400"/>
              <a:t>You can also search for phrases.  Just put your phrase in quotes.</a:t>
            </a:r>
            <a:endParaRPr lang="en-US" sz="2400" b="1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3886200" y="63246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http://www.google.com/help/operators.html</a:t>
            </a:r>
          </a:p>
        </p:txBody>
      </p:sp>
      <p:pic>
        <p:nvPicPr>
          <p:cNvPr id="206853" name="Picture 5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925" y="1600200"/>
            <a:ext cx="3867150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Anchor Text?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Courier New" pitchFamily="49" charset="0"/>
              <a:buNone/>
            </a:pPr>
            <a:r>
              <a:rPr lang="en-US" b="1">
                <a:latin typeface="Courier New" pitchFamily="49" charset="0"/>
              </a:rPr>
              <a:t>…</a:t>
            </a: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r>
              <a:rPr lang="en-US" b="1">
                <a:latin typeface="Courier New" pitchFamily="49" charset="0"/>
              </a:rPr>
              <a:t>&lt;body&gt;</a:t>
            </a: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r>
              <a:rPr lang="en-US" b="1">
                <a:latin typeface="Courier New" pitchFamily="49" charset="0"/>
              </a:rPr>
              <a:t>	&lt;p&gt;Pirates of the Caribbean opened March 18, 1967.&lt;/p&gt;	</a:t>
            </a: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r>
              <a:rPr lang="en-US" b="1">
                <a:latin typeface="Courier New" pitchFamily="49" charset="0"/>
              </a:rPr>
              <a:t>	&lt;p&gt;Please &lt;a href=“guestbook.html”&gt;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sign our guestbook</a:t>
            </a:r>
            <a:r>
              <a:rPr lang="en-US" b="1">
                <a:latin typeface="Courier New" pitchFamily="49" charset="0"/>
              </a:rPr>
              <a:t>&lt;/a&gt;&lt;/p&gt;</a:t>
            </a: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r>
              <a:rPr lang="en-US" b="1">
                <a:latin typeface="Courier New" pitchFamily="49" charset="0"/>
              </a:rPr>
              <a:t>&lt;/body&gt;</a:t>
            </a: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r>
              <a:rPr lang="en-US" b="1">
                <a:latin typeface="Courier New" pitchFamily="49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62200"/>
            <a:ext cx="82296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4400"/>
              <a:t>inanchor:</a:t>
            </a:r>
            <a:r>
              <a:rPr lang="en-US" sz="4400" i="1"/>
              <a:t>terms</a:t>
            </a:r>
            <a:endParaRPr lang="en-US" sz="1200"/>
          </a:p>
          <a:p>
            <a:endParaRPr lang="en-US" sz="3600" i="1"/>
          </a:p>
          <a:p>
            <a:r>
              <a:rPr lang="en-US" sz="3400" b="1">
                <a:solidFill>
                  <a:srgbClr val="FF0000"/>
                </a:solidFill>
                <a:latin typeface="Courier New" pitchFamily="49" charset="0"/>
              </a:rPr>
              <a:t>inanchor:guestbook</a:t>
            </a:r>
          </a:p>
          <a:p>
            <a:r>
              <a:rPr lang="en-US" sz="3400" b="1">
                <a:solidFill>
                  <a:srgbClr val="FF0000"/>
                </a:solidFill>
                <a:latin typeface="Courier New" pitchFamily="49" charset="0"/>
              </a:rPr>
              <a:t>pirates -inanchor:”walt disney”</a:t>
            </a:r>
          </a:p>
          <a:p>
            <a:endParaRPr lang="en-US" sz="3400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2000" i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intext: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intext:</a:t>
            </a:r>
            <a:r>
              <a:rPr lang="en-US" sz="2400"/>
              <a:t> ignores link text, URLs, and titles, and only searches body text.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intext:</a:t>
            </a:r>
            <a:r>
              <a:rPr lang="en-US" sz="2400"/>
              <a:t> helps you find query words that are too common in URLs and links.</a:t>
            </a:r>
          </a:p>
          <a:p>
            <a:pPr>
              <a:lnSpc>
                <a:spcPct val="80000"/>
              </a:lnSpc>
            </a:pPr>
            <a:r>
              <a:rPr lang="en-US" sz="2400"/>
              <a:t>There can be no space between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intext:</a:t>
            </a:r>
            <a:r>
              <a:rPr lang="en-US" sz="2400"/>
              <a:t> and the following word.</a:t>
            </a:r>
          </a:p>
          <a:p>
            <a:pPr>
              <a:lnSpc>
                <a:spcPct val="80000"/>
              </a:lnSpc>
            </a:pPr>
            <a:r>
              <a:rPr lang="en-US" sz="2400"/>
              <a:t>You can also search for phrases.  Just put your phrase in quotes.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6019800" y="6262688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</a:t>
            </a:r>
            <a:r>
              <a:rPr lang="en-US" b="0" i="1" u="sng">
                <a:solidFill>
                  <a:srgbClr val="C0C0C0"/>
                </a:solidFill>
                <a:latin typeface="Times New Roman" pitchFamily="18" charset="0"/>
              </a:rPr>
              <a:t>Google Hacks</a:t>
            </a:r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, p. 5</a:t>
            </a:r>
          </a:p>
        </p:txBody>
      </p:sp>
      <p:pic>
        <p:nvPicPr>
          <p:cNvPr id="209929" name="Picture 9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35125"/>
            <a:ext cx="4038600" cy="445611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SEO (Search Engine Optimization)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Used by companies to get a higher result in search engines</a:t>
            </a:r>
          </a:p>
          <a:p>
            <a:r>
              <a:rPr lang="en-US"/>
              <a:t>White hat: Using legitimate techniques</a:t>
            </a:r>
          </a:p>
          <a:p>
            <a:r>
              <a:rPr lang="en-US"/>
              <a:t>Black hat: Using illegal techniques to trick the search engine, like paying sites to link to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62200"/>
            <a:ext cx="82296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4400"/>
              <a:t>intext:</a:t>
            </a:r>
            <a:r>
              <a:rPr lang="en-US" sz="4400" i="1"/>
              <a:t>terms</a:t>
            </a:r>
            <a:endParaRPr lang="en-US" sz="1200"/>
          </a:p>
          <a:p>
            <a:endParaRPr lang="en-US" sz="3600" i="1"/>
          </a:p>
          <a:p>
            <a:r>
              <a:rPr lang="en-US" sz="3600" b="1">
                <a:solidFill>
                  <a:srgbClr val="FF0000"/>
                </a:solidFill>
                <a:latin typeface="Courier New" pitchFamily="49" charset="0"/>
              </a:rPr>
              <a:t>intext:disney</a:t>
            </a:r>
          </a:p>
          <a:p>
            <a:r>
              <a:rPr lang="en-US" sz="3600" b="1">
                <a:solidFill>
                  <a:srgbClr val="FF0000"/>
                </a:solidFill>
                <a:latin typeface="Courier New" pitchFamily="49" charset="0"/>
              </a:rPr>
              <a:t>pirates -intext:”disney.com”</a:t>
            </a:r>
          </a:p>
          <a:p>
            <a:endParaRPr lang="en-US" sz="2600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2000" i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intitle:</a:t>
            </a:r>
          </a:p>
        </p:txBody>
      </p:sp>
      <p:sp>
        <p:nvSpPr>
          <p:cNvPr id="166921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intitle:</a:t>
            </a:r>
            <a:r>
              <a:rPr lang="en-US" sz="2400"/>
              <a:t> restricts the results to documents containing a particular word in its title.</a:t>
            </a:r>
          </a:p>
          <a:p>
            <a:r>
              <a:rPr lang="en-US" sz="2400"/>
              <a:t>There can be no space between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intitle:</a:t>
            </a:r>
            <a:r>
              <a:rPr lang="en-US" sz="2400"/>
              <a:t> and the following word.</a:t>
            </a:r>
          </a:p>
          <a:p>
            <a:r>
              <a:rPr lang="en-US" sz="2400"/>
              <a:t>You can also search for phrases.  Just put your phrase in quotes.</a:t>
            </a:r>
            <a:endParaRPr lang="en-US" sz="2400" b="1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3886200" y="63246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http://www.google.com/help/operators.html</a:t>
            </a:r>
          </a:p>
        </p:txBody>
      </p:sp>
      <p:pic>
        <p:nvPicPr>
          <p:cNvPr id="166923" name="Picture 11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288" y="1600200"/>
            <a:ext cx="3906837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Title?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sz="2800" b="1">
                <a:latin typeface="Courier New" pitchFamily="49" charset="0"/>
              </a:rPr>
              <a:t>&lt;!DOCTYPE HTML PUBLIC "-//W3C//DTD HTML 4.01 Transitional//EN"&gt;</a:t>
            </a:r>
          </a:p>
          <a:p>
            <a:pPr>
              <a:buFont typeface="Courier New" pitchFamily="49" charset="0"/>
              <a:buNone/>
            </a:pPr>
            <a:r>
              <a:rPr lang="en-US" sz="2800" b="1">
                <a:latin typeface="Courier New" pitchFamily="49" charset="0"/>
              </a:rPr>
              <a:t>&lt;html&gt;</a:t>
            </a:r>
            <a:br>
              <a:rPr lang="en-US" sz="2800" b="1">
                <a:latin typeface="Courier New" pitchFamily="49" charset="0"/>
              </a:rPr>
            </a:br>
            <a:r>
              <a:rPr lang="en-US" sz="2800" b="1">
                <a:latin typeface="Courier New" pitchFamily="49" charset="0"/>
              </a:rPr>
              <a:t>&lt;head&gt;</a:t>
            </a:r>
          </a:p>
          <a:p>
            <a:pPr>
              <a:buFont typeface="Courier New" pitchFamily="49" charset="0"/>
              <a:buNone/>
            </a:pPr>
            <a:r>
              <a:rPr lang="en-US" sz="2800" b="1">
                <a:latin typeface="Courier New" pitchFamily="49" charset="0"/>
              </a:rPr>
              <a:t>		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&lt;title&gt;</a:t>
            </a:r>
          </a:p>
          <a:p>
            <a:pPr>
              <a:buFont typeface="Courier New" pitchFamily="49" charset="0"/>
              <a:buNone/>
            </a:pP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		Pirates of the Caribbean</a:t>
            </a:r>
          </a:p>
          <a:p>
            <a:pPr>
              <a:buFont typeface="Courier New" pitchFamily="49" charset="0"/>
              <a:buNone/>
            </a:pP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		&lt;/title&gt;</a:t>
            </a:r>
          </a:p>
          <a:p>
            <a:pPr>
              <a:buFont typeface="Courier New" pitchFamily="49" charset="0"/>
              <a:buNone/>
            </a:pPr>
            <a:r>
              <a:rPr lang="en-US" sz="2800" b="1">
                <a:latin typeface="Courier New" pitchFamily="49" charset="0"/>
              </a:rPr>
              <a:t>	&lt;/head&gt;</a:t>
            </a:r>
          </a:p>
          <a:p>
            <a:pPr>
              <a:buFont typeface="Courier New" pitchFamily="49" charset="0"/>
              <a:buNone/>
            </a:pPr>
            <a:r>
              <a:rPr lang="en-US" sz="2800" b="1">
                <a:latin typeface="Courier New" pitchFamily="49" charset="0"/>
              </a:rPr>
              <a:t>	&lt;body&gt;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62200"/>
            <a:ext cx="82296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4400"/>
              <a:t>intitle:</a:t>
            </a:r>
            <a:r>
              <a:rPr lang="en-US" sz="4400" i="1"/>
              <a:t>terms</a:t>
            </a:r>
            <a:endParaRPr lang="en-US" sz="1200"/>
          </a:p>
          <a:p>
            <a:endParaRPr lang="en-US" sz="3600" i="1"/>
          </a:p>
          <a:p>
            <a:r>
              <a:rPr lang="en-US" sz="3400" b="1">
                <a:solidFill>
                  <a:srgbClr val="FF0000"/>
                </a:solidFill>
                <a:latin typeface="Courier New" pitchFamily="49" charset="0"/>
              </a:rPr>
              <a:t>intitle:pirates</a:t>
            </a:r>
          </a:p>
          <a:p>
            <a:r>
              <a:rPr lang="en-US" sz="3400" b="1">
                <a:solidFill>
                  <a:srgbClr val="FF0000"/>
                </a:solidFill>
                <a:latin typeface="Courier New" pitchFamily="49" charset="0"/>
              </a:rPr>
              <a:t>pirates -intitle:”walt disney”</a:t>
            </a:r>
          </a:p>
          <a:p>
            <a:endParaRPr lang="en-US" sz="3400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2000" i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Quick Question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What would happen if I searched for</a:t>
            </a:r>
            <a:br>
              <a:rPr lang="en-US"/>
            </a:b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intitle:walt disney </a:t>
            </a:r>
            <a:r>
              <a:rPr lang="en-US"/>
              <a:t>(without the quotes)?</a:t>
            </a:r>
          </a:p>
          <a:p>
            <a:pPr>
              <a:lnSpc>
                <a:spcPct val="80000"/>
              </a:lnSpc>
            </a:pPr>
            <a:r>
              <a:rPr lang="en-US"/>
              <a:t>Google would look for every page with the world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walt</a:t>
            </a:r>
            <a:r>
              <a:rPr lang="en-US"/>
              <a:t> in its title AND the word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disney</a:t>
            </a:r>
            <a:r>
              <a:rPr lang="en-US"/>
              <a:t> somewhere in its body.</a:t>
            </a:r>
          </a:p>
          <a:p>
            <a:pPr>
              <a:lnSpc>
                <a:spcPct val="80000"/>
              </a:lnSpc>
            </a:pPr>
            <a:r>
              <a:rPr lang="en-US"/>
              <a:t>Remember, the quotes are kind of important if you want to search for phrases using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intitle: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inurl: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inurl:</a:t>
            </a:r>
            <a:r>
              <a:rPr lang="en-US" sz="2800"/>
              <a:t> restricts the results to documents containing a particular word in its URL.</a:t>
            </a:r>
          </a:p>
          <a:p>
            <a:r>
              <a:rPr lang="en-US" sz="2800"/>
              <a:t>There can be no space between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inurl:</a:t>
            </a:r>
            <a:r>
              <a:rPr lang="en-US" sz="2800"/>
              <a:t> and the following word.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3886200" y="63246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http://www.google.com/help/operators.html</a:t>
            </a:r>
          </a:p>
        </p:txBody>
      </p:sp>
      <p:pic>
        <p:nvPicPr>
          <p:cNvPr id="211973" name="Picture 5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288" y="1600200"/>
            <a:ext cx="3906837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URL?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None/>
            </a:pPr>
            <a:r>
              <a:rPr lang="en-US"/>
              <a:t>	A URL is a uniform resource locator, a string that uses a standard syntax to identify an access protocol, location, and identifier for a file or other Internet resource.</a:t>
            </a:r>
          </a:p>
          <a:p>
            <a:pPr lvl="1">
              <a:lnSpc>
                <a:spcPct val="90000"/>
              </a:lnSpc>
            </a:pPr>
            <a:r>
              <a:rPr lang="en-US">
                <a:hlinkClick r:id="rId2"/>
              </a:rPr>
              <a:t>http://www.disney.com/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>
                <a:hlinkClick r:id="rId3"/>
              </a:rPr>
              <a:t>http://www.google.com/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>
                <a:hlinkClick r:id="rId4"/>
              </a:rPr>
              <a:t>ftp://wuarchive.wustl.edu/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>
                <a:hlinkClick r:id="rId5"/>
              </a:rPr>
              <a:t>news:google.public.support.general</a:t>
            </a:r>
            <a:endParaRPr lang="en-US"/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1333500" y="6286500"/>
            <a:ext cx="765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http://search400.techtarget.com/newsItem/0,289139,sid3_gci850,00.html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4400"/>
              <a:t>inurl:</a:t>
            </a:r>
            <a:r>
              <a:rPr lang="en-US" sz="4400" i="1"/>
              <a:t>term</a:t>
            </a:r>
            <a:endParaRPr lang="en-US" sz="1200"/>
          </a:p>
          <a:p>
            <a:endParaRPr lang="en-US" sz="3600" i="1"/>
          </a:p>
          <a:p>
            <a:r>
              <a:rPr lang="en-US" sz="3600" b="1">
                <a:solidFill>
                  <a:srgbClr val="FF0000"/>
                </a:solidFill>
                <a:latin typeface="Courier New" pitchFamily="49" charset="0"/>
              </a:rPr>
              <a:t>inurl:disney</a:t>
            </a:r>
          </a:p>
          <a:p>
            <a:r>
              <a:rPr lang="en-US" sz="3600" b="1">
                <a:solidFill>
                  <a:srgbClr val="FF0000"/>
                </a:solidFill>
                <a:latin typeface="Courier New" pitchFamily="49" charset="0"/>
              </a:rPr>
              <a:t>pirates –inurl:disney</a:t>
            </a:r>
            <a:endParaRPr lang="en-US" sz="2600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2000" i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site: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site:</a:t>
            </a:r>
            <a:r>
              <a:rPr lang="en-US" sz="2800"/>
              <a:t> restricts the results to those websites in a domain.</a:t>
            </a:r>
          </a:p>
          <a:p>
            <a:r>
              <a:rPr lang="en-US" sz="2800"/>
              <a:t>There can be no space between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site:</a:t>
            </a:r>
            <a:r>
              <a:rPr lang="en-US" sz="2800"/>
              <a:t> and the domain.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3886200" y="63246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http://www.google.com/help/operators.html</a:t>
            </a:r>
          </a:p>
        </p:txBody>
      </p:sp>
      <p:pic>
        <p:nvPicPr>
          <p:cNvPr id="215047" name="Picture 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575" y="1600200"/>
            <a:ext cx="3878263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62200"/>
            <a:ext cx="8229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400"/>
              <a:t>site:</a:t>
            </a:r>
            <a:r>
              <a:rPr lang="en-US" sz="4400" i="1"/>
              <a:t>domain</a:t>
            </a:r>
            <a:endParaRPr lang="en-US" sz="1200"/>
          </a:p>
          <a:p>
            <a:endParaRPr lang="en-US" sz="3600" i="1"/>
          </a:p>
          <a:p>
            <a:r>
              <a:rPr lang="en-US" sz="3600" b="1">
                <a:solidFill>
                  <a:srgbClr val="FF0000"/>
                </a:solidFill>
                <a:latin typeface="Courier New" pitchFamily="49" charset="0"/>
              </a:rPr>
              <a:t>pirates site:disney.com</a:t>
            </a:r>
            <a:endParaRPr lang="en-US" sz="2000" i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Paid results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1752600"/>
          </a:xfrm>
        </p:spPr>
        <p:txBody>
          <a:bodyPr/>
          <a:lstStyle/>
          <a:p>
            <a:r>
              <a:rPr lang="en-US"/>
              <a:t>Sometimes companies pay to have their results appear on a search results page.</a:t>
            </a:r>
          </a:p>
        </p:txBody>
      </p:sp>
      <p:pic>
        <p:nvPicPr>
          <p:cNvPr id="95236" name="Picture 4" descr="C:\Documents and Settings\sovadia\Desktop\Untitled-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29000"/>
            <a:ext cx="6858000" cy="296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site: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You use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site:</a:t>
            </a:r>
            <a:r>
              <a:rPr lang="en-US" sz="2800"/>
              <a:t> in conjunction with another search term or phrase.</a:t>
            </a:r>
            <a:br>
              <a:rPr lang="en-US" sz="2800"/>
            </a:b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pirates site:disney.com</a:t>
            </a:r>
          </a:p>
          <a:p>
            <a:pPr>
              <a:lnSpc>
                <a:spcPct val="90000"/>
              </a:lnSpc>
            </a:pPr>
            <a:r>
              <a:rPr lang="en-US" sz="2800"/>
              <a:t>You can also use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site:</a:t>
            </a:r>
            <a:r>
              <a:rPr lang="en-US" sz="2800"/>
              <a:t> to exclude sites.</a:t>
            </a:r>
            <a:br>
              <a:rPr lang="en-US" sz="2800"/>
            </a:b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pirates –site:disney.com</a:t>
            </a:r>
          </a:p>
          <a:p>
            <a:pPr>
              <a:lnSpc>
                <a:spcPct val="90000"/>
              </a:lnSpc>
            </a:pPr>
            <a:r>
              <a:rPr lang="en-US" sz="2800"/>
              <a:t>You can use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site:</a:t>
            </a:r>
            <a:r>
              <a:rPr lang="en-US" sz="2800"/>
              <a:t> to exclude or include entire domains (and, like with filetype, the dot is optional).</a:t>
            </a:r>
            <a:br>
              <a:rPr lang="en-US" sz="2800"/>
            </a:b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pirates –site:com</a:t>
            </a:r>
            <a:br>
              <a:rPr lang="en-US" sz="2800" b="1">
                <a:solidFill>
                  <a:srgbClr val="FF0000"/>
                </a:solidFill>
                <a:latin typeface="Courier New" pitchFamily="49" charset="0"/>
              </a:rPr>
            </a:b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pirates site:edu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Alternative Query Types</a:t>
            </a:r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Stuff you can use if you want to search without using any keywords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cache: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cache:</a:t>
            </a:r>
            <a:r>
              <a:rPr lang="en-US" sz="2400"/>
              <a:t> shows the version of a web page that Google has in its cache.</a:t>
            </a:r>
          </a:p>
          <a:p>
            <a:r>
              <a:rPr lang="en-US" sz="2400"/>
              <a:t>There can be no space between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cache:</a:t>
            </a:r>
            <a:r>
              <a:rPr lang="en-US" sz="2400"/>
              <a:t> and the URL.</a:t>
            </a:r>
          </a:p>
          <a:p>
            <a:r>
              <a:rPr lang="en-US" sz="2400"/>
              <a:t>You can use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cache:</a:t>
            </a:r>
            <a:r>
              <a:rPr lang="en-US" sz="2400"/>
              <a:t> in conjunction with a keyword or phrase, but few do.</a:t>
            </a:r>
            <a:r>
              <a:rPr lang="en-US" sz="2400" i="1"/>
              <a:t> 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3886200" y="63246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http://www.google.com/help/operators.html</a:t>
            </a:r>
          </a:p>
        </p:txBody>
      </p:sp>
      <p:pic>
        <p:nvPicPr>
          <p:cNvPr id="190471" name="Picture 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925" y="1600200"/>
            <a:ext cx="3867150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400"/>
              <a:t>cache:</a:t>
            </a:r>
            <a:r>
              <a:rPr lang="en-US" sz="4400" i="1"/>
              <a:t>URL</a:t>
            </a:r>
            <a:endParaRPr lang="en-US" sz="1200"/>
          </a:p>
          <a:p>
            <a:endParaRPr lang="en-US" sz="3600" i="1"/>
          </a:p>
          <a:p>
            <a:r>
              <a:rPr lang="en-US" sz="3600" b="1">
                <a:solidFill>
                  <a:srgbClr val="FF0000"/>
                </a:solidFill>
                <a:latin typeface="Courier New" pitchFamily="49" charset="0"/>
              </a:rPr>
              <a:t>cache:disney.com</a:t>
            </a:r>
          </a:p>
          <a:p>
            <a:endParaRPr lang="en-US" sz="2600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2000" i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link: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link:</a:t>
            </a:r>
            <a:r>
              <a:rPr lang="en-US" sz="2800"/>
              <a:t> restricts the results to those web pages that have links to the specified URL.</a:t>
            </a:r>
          </a:p>
          <a:p>
            <a:r>
              <a:rPr lang="en-US" sz="2800"/>
              <a:t>There can be no space between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link:</a:t>
            </a:r>
            <a:r>
              <a:rPr lang="en-US" sz="2800"/>
              <a:t> and the URL.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3886200" y="63246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http://www.google.com/help/operators.html</a:t>
            </a:r>
          </a:p>
        </p:txBody>
      </p:sp>
      <p:pic>
        <p:nvPicPr>
          <p:cNvPr id="221191" name="Picture 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575" y="1600200"/>
            <a:ext cx="3878263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62200"/>
            <a:ext cx="8229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400"/>
              <a:t>link:</a:t>
            </a:r>
            <a:r>
              <a:rPr lang="en-US" sz="4400" i="1"/>
              <a:t>URL</a:t>
            </a:r>
            <a:endParaRPr lang="en-US" sz="1200"/>
          </a:p>
          <a:p>
            <a:endParaRPr lang="en-US" sz="3600" i="1"/>
          </a:p>
          <a:p>
            <a:r>
              <a:rPr lang="en-US" sz="3600" b="1">
                <a:solidFill>
                  <a:srgbClr val="FF0000"/>
                </a:solidFill>
                <a:latin typeface="Courier New" pitchFamily="49" charset="0"/>
              </a:rPr>
              <a:t>link:disney.com</a:t>
            </a:r>
            <a:endParaRPr lang="en-US" sz="2000" i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related: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related:</a:t>
            </a:r>
            <a:r>
              <a:rPr lang="en-US" sz="2800"/>
              <a:t> lists web pages that are "similar" to a specified web page.</a:t>
            </a:r>
          </a:p>
          <a:p>
            <a:r>
              <a:rPr lang="en-US" sz="2800"/>
              <a:t>There can be no space between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related:</a:t>
            </a:r>
            <a:r>
              <a:rPr lang="en-US" sz="2800"/>
              <a:t> and the URL.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3886200" y="63246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http://www.google.com/help/operators.html</a:t>
            </a:r>
          </a:p>
        </p:txBody>
      </p:sp>
      <p:pic>
        <p:nvPicPr>
          <p:cNvPr id="223239" name="Picture 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575" y="1600200"/>
            <a:ext cx="3878263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62200"/>
            <a:ext cx="8229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400"/>
              <a:t>related:</a:t>
            </a:r>
            <a:r>
              <a:rPr lang="en-US" sz="4400" i="1"/>
              <a:t>URL</a:t>
            </a:r>
            <a:endParaRPr lang="en-US" sz="1200"/>
          </a:p>
          <a:p>
            <a:endParaRPr lang="en-US" sz="3600" i="1"/>
          </a:p>
          <a:p>
            <a:r>
              <a:rPr lang="en-US" sz="3600" b="1">
                <a:solidFill>
                  <a:srgbClr val="FF0000"/>
                </a:solidFill>
                <a:latin typeface="Courier New" pitchFamily="49" charset="0"/>
              </a:rPr>
              <a:t>related:disney.com</a:t>
            </a:r>
            <a:endParaRPr lang="en-US" sz="2000" i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info: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info:</a:t>
            </a:r>
            <a:r>
              <a:rPr lang="en-US" sz="2800"/>
              <a:t> presents some information that Google has about a particular web page.</a:t>
            </a:r>
          </a:p>
          <a:p>
            <a:r>
              <a:rPr lang="en-US" sz="2800"/>
              <a:t>There can be no space between 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</a:rPr>
              <a:t>related:</a:t>
            </a:r>
            <a:r>
              <a:rPr lang="en-US" sz="2800"/>
              <a:t> and the URL.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3886200" y="63246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http://www.google.com/help/operators.html</a:t>
            </a:r>
          </a:p>
        </p:txBody>
      </p:sp>
      <p:pic>
        <p:nvPicPr>
          <p:cNvPr id="225287" name="Picture 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575" y="1600200"/>
            <a:ext cx="3878263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62200"/>
            <a:ext cx="8229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400"/>
              <a:t>info:</a:t>
            </a:r>
            <a:r>
              <a:rPr lang="en-US" sz="4400" i="1"/>
              <a:t>URL</a:t>
            </a:r>
            <a:endParaRPr lang="en-US" sz="1200"/>
          </a:p>
          <a:p>
            <a:endParaRPr lang="en-US" sz="3600" i="1"/>
          </a:p>
          <a:p>
            <a:r>
              <a:rPr lang="en-US" sz="3600" b="1">
                <a:solidFill>
                  <a:srgbClr val="FF0000"/>
                </a:solidFill>
                <a:latin typeface="Courier New" pitchFamily="49" charset="0"/>
              </a:rPr>
              <a:t>info:disney.com</a:t>
            </a:r>
            <a:endParaRPr lang="en-US" sz="2000" i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Other types of search tools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Other Information Needs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Did you know that Google can look up phone numbers and stock quotes?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phonebook: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There are actually three different Google phonebook operators.</a:t>
            </a:r>
            <a:endParaRPr lang="en-US" sz="2400" b="1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phonebook:</a:t>
            </a:r>
            <a:r>
              <a:rPr lang="en-US" sz="2400"/>
              <a:t> searches the entire Google phonebook.</a:t>
            </a:r>
          </a:p>
          <a:p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rphonebook:</a:t>
            </a:r>
            <a:r>
              <a:rPr lang="en-US" sz="2400"/>
              <a:t> searches residential listings only.</a:t>
            </a:r>
          </a:p>
          <a:p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bphonebook:</a:t>
            </a:r>
            <a:r>
              <a:rPr lang="en-US" sz="2400"/>
              <a:t> searches business listings only.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3886200" y="63246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http://www.google.com/help/operators.html</a:t>
            </a:r>
          </a:p>
        </p:txBody>
      </p:sp>
      <p:pic>
        <p:nvPicPr>
          <p:cNvPr id="238597" name="Picture 5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925" y="1600200"/>
            <a:ext cx="3867150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the Phonebook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first name (or first initial), last name, city (state is optional) </a:t>
            </a:r>
          </a:p>
          <a:p>
            <a:pPr>
              <a:lnSpc>
                <a:spcPct val="80000"/>
              </a:lnSpc>
            </a:pPr>
            <a:r>
              <a:rPr lang="en-US" sz="2800"/>
              <a:t>first name (or first initial), last name, state </a:t>
            </a:r>
          </a:p>
          <a:p>
            <a:pPr>
              <a:lnSpc>
                <a:spcPct val="80000"/>
              </a:lnSpc>
            </a:pPr>
            <a:r>
              <a:rPr lang="en-US" sz="2800"/>
              <a:t>first name (or first initial), last name, area code </a:t>
            </a:r>
          </a:p>
          <a:p>
            <a:pPr>
              <a:lnSpc>
                <a:spcPct val="80000"/>
              </a:lnSpc>
            </a:pPr>
            <a:r>
              <a:rPr lang="en-US" sz="2800"/>
              <a:t>first name (or first initial), last name, zip code </a:t>
            </a:r>
          </a:p>
          <a:p>
            <a:pPr>
              <a:lnSpc>
                <a:spcPct val="80000"/>
              </a:lnSpc>
            </a:pPr>
            <a:r>
              <a:rPr lang="en-US" sz="2800"/>
              <a:t>phone number, including area code </a:t>
            </a:r>
          </a:p>
          <a:p>
            <a:pPr>
              <a:lnSpc>
                <a:spcPct val="80000"/>
              </a:lnSpc>
            </a:pPr>
            <a:r>
              <a:rPr lang="en-US" sz="2800"/>
              <a:t>last name, city, state </a:t>
            </a:r>
          </a:p>
          <a:p>
            <a:pPr>
              <a:lnSpc>
                <a:spcPct val="80000"/>
              </a:lnSpc>
            </a:pPr>
            <a:r>
              <a:rPr lang="en-US" sz="2800"/>
              <a:t>last name, zip code 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62200"/>
            <a:ext cx="82296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4400"/>
              <a:t>phonebook:</a:t>
            </a:r>
            <a:r>
              <a:rPr lang="en-US" sz="4400" i="1"/>
              <a:t>Data</a:t>
            </a:r>
            <a:endParaRPr lang="en-US" sz="1200"/>
          </a:p>
          <a:p>
            <a:endParaRPr lang="en-US" sz="3600" i="1"/>
          </a:p>
          <a:p>
            <a:r>
              <a:rPr lang="en-US" sz="3600" b="1">
                <a:solidFill>
                  <a:srgbClr val="FF0000"/>
                </a:solidFill>
                <a:latin typeface="Courier New" pitchFamily="49" charset="0"/>
              </a:rPr>
              <a:t>phonebook:disneyland ca</a:t>
            </a:r>
          </a:p>
          <a:p>
            <a:r>
              <a:rPr lang="en-US" sz="3600" b="1">
                <a:solidFill>
                  <a:srgbClr val="FF0000"/>
                </a:solidFill>
                <a:latin typeface="Courier New" pitchFamily="49" charset="0"/>
              </a:rPr>
              <a:t>phonebook:(714) 956-6425</a:t>
            </a:r>
            <a:r>
              <a:rPr lang="en-US"/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stocks: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If you begin a query with 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stocks:</a:t>
            </a:r>
            <a:r>
              <a:rPr lang="en-US" sz="2400"/>
              <a:t> Google will treat the rest of the query terms as stock ticker symbols, and will link to a Yahoo finance page showing stock information for those symbols.</a:t>
            </a:r>
          </a:p>
          <a:p>
            <a:pPr>
              <a:lnSpc>
                <a:spcPct val="90000"/>
              </a:lnSpc>
            </a:pPr>
            <a:r>
              <a:rPr lang="en-US" sz="2400"/>
              <a:t>Go crazy with the spaces – Google ignores them!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886200" y="63246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i="1">
                <a:solidFill>
                  <a:srgbClr val="C0C0C0"/>
                </a:solidFill>
                <a:latin typeface="Times New Roman" pitchFamily="18" charset="0"/>
              </a:rPr>
              <a:t>Source: http://www.google.com/help/operators.html</a:t>
            </a:r>
          </a:p>
        </p:txBody>
      </p:sp>
      <p:pic>
        <p:nvPicPr>
          <p:cNvPr id="231431" name="Picture 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35125"/>
            <a:ext cx="4038600" cy="445611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62200"/>
            <a:ext cx="82296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4400"/>
              <a:t>stocks:</a:t>
            </a:r>
            <a:r>
              <a:rPr lang="en-US" sz="4400" i="1"/>
              <a:t>Symbol1 Symbol2 …</a:t>
            </a:r>
            <a:endParaRPr lang="en-US" sz="1200"/>
          </a:p>
          <a:p>
            <a:endParaRPr lang="en-US" sz="3600" i="1"/>
          </a:p>
          <a:p>
            <a:r>
              <a:rPr lang="en-US" sz="3600" b="1">
                <a:solidFill>
                  <a:srgbClr val="FF0000"/>
                </a:solidFill>
                <a:latin typeface="Courier New" pitchFamily="49" charset="0"/>
              </a:rPr>
              <a:t>stocks: msft</a:t>
            </a:r>
          </a:p>
          <a:p>
            <a:r>
              <a:rPr lang="en-US" sz="3600" b="1">
                <a:solidFill>
                  <a:srgbClr val="FF0000"/>
                </a:solidFill>
                <a:latin typeface="Courier New" pitchFamily="49" charset="0"/>
              </a:rPr>
              <a:t>stocks: aapl intc msft macr</a:t>
            </a:r>
            <a:endParaRPr lang="en-US" sz="2000" i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Web Directories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Man-made </a:t>
            </a:r>
          </a:p>
          <a:p>
            <a:r>
              <a:rPr lang="en-US"/>
              <a:t>Organized by subject</a:t>
            </a:r>
          </a:p>
          <a:p>
            <a:r>
              <a:rPr lang="en-US"/>
              <a:t>Fewer results</a:t>
            </a:r>
          </a:p>
          <a:p>
            <a:pPr>
              <a:buFont typeface="Wingdings" pitchFamily="2" charset="2"/>
              <a:buNone/>
            </a:pPr>
            <a:r>
              <a:rPr lang="en-US"/>
              <a:t>See </a:t>
            </a:r>
            <a:r>
              <a:rPr lang="en-US">
                <a:hlinkClick r:id="rId2"/>
              </a:rPr>
              <a:t>http://dir.yahoo.com/</a:t>
            </a:r>
            <a:r>
              <a:rPr lang="en-US"/>
              <a:t> or </a:t>
            </a:r>
          </a:p>
          <a:p>
            <a:pPr>
              <a:buFont typeface="Wingdings" pitchFamily="2" charset="2"/>
              <a:buNone/>
            </a:pPr>
            <a:r>
              <a:rPr lang="en-US">
                <a:hlinkClick r:id="rId3"/>
              </a:rPr>
              <a:t>http://www.dmoz.org/</a:t>
            </a:r>
            <a:r>
              <a:rPr lang="en-US"/>
              <a:t> 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nroll.p3d 1"/>
  <p:tag name="POWER3D OPTIONS" val="Medium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4"/>
  <p:tag name="POWER3D OPTIONS" val="Medium "/>
  <p:tag name="POWER3D IMAGE0" val="PINBUMP.TG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4"/>
  <p:tag name="POWER3D OPTIONS" val="Medium "/>
  <p:tag name="POWER3D IMAGE0" val="PINBUMP.T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4"/>
  <p:tag name="POWER3D OPTIONS" val="Medium "/>
  <p:tag name="POWER3D IMAGE0" val="PINBUMP.T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4"/>
  <p:tag name="POWER3D OPTIONS" val="Medium "/>
  <p:tag name="POWER3D IMAGE0" val="PINBUMP.T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4"/>
  <p:tag name="POWER3D OPTIONS" val="Medium "/>
  <p:tag name="POWER3D IMAGE0" val="PINBUMP.T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4"/>
  <p:tag name="POWER3D OPTIONS" val="Medium "/>
  <p:tag name="POWER3D IMAGE0" val="PINBUMP.T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4"/>
  <p:tag name="POWER3D OPTIONS" val="Medium "/>
  <p:tag name="POWER3D IMAGE0" val="PINBUMP.T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4"/>
  <p:tag name="POWER3D OPTIONS" val="Medium "/>
  <p:tag name="POWER3D IMAGE0" val="PINBUMP.T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4"/>
  <p:tag name="POWER3D OPTIONS" val="Medium "/>
  <p:tag name="POWER3D IMAGE0" val="PINBUMP.T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4"/>
  <p:tag name="POWER3D OPTIONS" val="Medium "/>
  <p:tag name="POWER3D IMAGE0" val="PINBUMP.TG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4"/>
  <p:tag name="POWER3D OPTIONS" val="Medium "/>
  <p:tag name="POWER3D IMAGE0" val="PINBUMP.TG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4"/>
  <p:tag name="POWER3D OPTIONS" val="Medium "/>
  <p:tag name="POWER3D IMAGE0" val="PINBUMP.TG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mbling.p3d 4"/>
  <p:tag name="POWER3D OPTIONS" val="Medium "/>
  <p:tag name="POWER3D IMAGE0" val="PINBUMP.TG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3030</Words>
  <Application>Microsoft Office PowerPoint</Application>
  <PresentationFormat>On-screen Show (4:3)</PresentationFormat>
  <Paragraphs>400</Paragraphs>
  <Slides>85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7" baseType="lpstr">
      <vt:lpstr>Office Theme</vt:lpstr>
      <vt:lpstr>Equation</vt:lpstr>
      <vt:lpstr>Search Engines</vt:lpstr>
      <vt:lpstr>What is a search engine?</vt:lpstr>
      <vt:lpstr>How does Google work?</vt:lpstr>
      <vt:lpstr>How do other search engines work?</vt:lpstr>
      <vt:lpstr>How did search engines used to work(before Google) ?</vt:lpstr>
      <vt:lpstr>SEO (Search Engine Optimization)</vt:lpstr>
      <vt:lpstr>Paid results</vt:lpstr>
      <vt:lpstr>Other types of search tools</vt:lpstr>
      <vt:lpstr>Web Directories</vt:lpstr>
      <vt:lpstr>Invisible (or Deep) Web </vt:lpstr>
      <vt:lpstr>Slide 11</vt:lpstr>
      <vt:lpstr>Invisible Web Content</vt:lpstr>
      <vt:lpstr>Why do you search the Invisible Web?</vt:lpstr>
      <vt:lpstr>How Google Works - Phrases</vt:lpstr>
      <vt:lpstr>How Google Works - Adjacency</vt:lpstr>
      <vt:lpstr>How Adjacency Works</vt:lpstr>
      <vt:lpstr>How Google Works - Weights</vt:lpstr>
      <vt:lpstr>Putting it All Together</vt:lpstr>
      <vt:lpstr>PageRank?</vt:lpstr>
      <vt:lpstr>The PageRank Algorithm</vt:lpstr>
      <vt:lpstr>In Summary</vt:lpstr>
      <vt:lpstr>Google’s Boolean Default is AND</vt:lpstr>
      <vt:lpstr>Boolean Default is AND</vt:lpstr>
      <vt:lpstr>Phrases</vt:lpstr>
      <vt:lpstr>Boolean OR</vt:lpstr>
      <vt:lpstr>Three Ways to OR at Google</vt:lpstr>
      <vt:lpstr>Remember</vt:lpstr>
      <vt:lpstr>Capitalisation Does NOT Matter</vt:lpstr>
      <vt:lpstr>Slide 29</vt:lpstr>
      <vt:lpstr>Google Has a Hard Limit of 10 Keywords</vt:lpstr>
      <vt:lpstr>Google’s 10 Word Limit</vt:lpstr>
      <vt:lpstr>Google Ignores a BUNCH of Common Words</vt:lpstr>
      <vt:lpstr>Stop Words</vt:lpstr>
      <vt:lpstr>Stop _ _ Name _ Love</vt:lpstr>
      <vt:lpstr>Dealing with the 10 Word Limit</vt:lpstr>
      <vt:lpstr>Google DOES Support Wildcard Searches … Sort Of.</vt:lpstr>
      <vt:lpstr>Wildcards</vt:lpstr>
      <vt:lpstr>Google and Wildcards</vt:lpstr>
      <vt:lpstr>it’s +a * world</vt:lpstr>
      <vt:lpstr>Wildcards and the Word Limit</vt:lpstr>
      <vt:lpstr>The Order of Your Keywords Matters</vt:lpstr>
      <vt:lpstr>How Google Works</vt:lpstr>
      <vt:lpstr>For Example</vt:lpstr>
      <vt:lpstr>Part Two: In Summary</vt:lpstr>
      <vt:lpstr>Part Three: Advanced Search Operators</vt:lpstr>
      <vt:lpstr>How Google Finds New Pages</vt:lpstr>
      <vt:lpstr>Slide 47</vt:lpstr>
      <vt:lpstr>So What?</vt:lpstr>
      <vt:lpstr>Advanced Operators</vt:lpstr>
      <vt:lpstr>Query Modifiers</vt:lpstr>
      <vt:lpstr>daterange:</vt:lpstr>
      <vt:lpstr>Slide 52</vt:lpstr>
      <vt:lpstr>filetype:</vt:lpstr>
      <vt:lpstr>Google’s Official Filetypes</vt:lpstr>
      <vt:lpstr>Slide 55</vt:lpstr>
      <vt:lpstr>inanchor:</vt:lpstr>
      <vt:lpstr>Link Anchor Text?</vt:lpstr>
      <vt:lpstr>Slide 58</vt:lpstr>
      <vt:lpstr>intext:</vt:lpstr>
      <vt:lpstr>Slide 60</vt:lpstr>
      <vt:lpstr>intitle:</vt:lpstr>
      <vt:lpstr>Title?</vt:lpstr>
      <vt:lpstr>Slide 63</vt:lpstr>
      <vt:lpstr>A Quick Question</vt:lpstr>
      <vt:lpstr>inurl:</vt:lpstr>
      <vt:lpstr>URL?</vt:lpstr>
      <vt:lpstr>Slide 67</vt:lpstr>
      <vt:lpstr>site:</vt:lpstr>
      <vt:lpstr>Slide 69</vt:lpstr>
      <vt:lpstr>Using site:</vt:lpstr>
      <vt:lpstr>Alternative Query Types</vt:lpstr>
      <vt:lpstr>cache:</vt:lpstr>
      <vt:lpstr>Slide 73</vt:lpstr>
      <vt:lpstr>link:</vt:lpstr>
      <vt:lpstr>Slide 75</vt:lpstr>
      <vt:lpstr>related:</vt:lpstr>
      <vt:lpstr>Slide 77</vt:lpstr>
      <vt:lpstr>info:</vt:lpstr>
      <vt:lpstr>Slide 79</vt:lpstr>
      <vt:lpstr>Other Information Needs</vt:lpstr>
      <vt:lpstr>phonebook:</vt:lpstr>
      <vt:lpstr>How to Use the Phonebook</vt:lpstr>
      <vt:lpstr>Slide 83</vt:lpstr>
      <vt:lpstr>stocks:</vt:lpstr>
      <vt:lpstr>Slide 85</vt:lpstr>
    </vt:vector>
  </TitlesOfParts>
  <Company>IT-Tallaght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dpayne</dc:creator>
  <cp:lastModifiedBy>dpayne</cp:lastModifiedBy>
  <cp:revision>5</cp:revision>
  <dcterms:created xsi:type="dcterms:W3CDTF">2010-10-28T11:06:18Z</dcterms:created>
  <dcterms:modified xsi:type="dcterms:W3CDTF">2012-11-20T11:32:27Z</dcterms:modified>
</cp:coreProperties>
</file>